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Lst>
  <p:notesMasterIdLst>
    <p:notesMasterId r:id="rId51"/>
  </p:notesMasterIdLst>
  <p:handoutMasterIdLst>
    <p:handoutMasterId r:id="rId52"/>
  </p:handoutMasterIdLst>
  <p:sldIdLst>
    <p:sldId id="553" r:id="rId9"/>
    <p:sldId id="2378" r:id="rId10"/>
    <p:sldId id="3710" r:id="rId11"/>
    <p:sldId id="374" r:id="rId12"/>
    <p:sldId id="3688" r:id="rId13"/>
    <p:sldId id="3647" r:id="rId14"/>
    <p:sldId id="3678" r:id="rId15"/>
    <p:sldId id="3690" r:id="rId16"/>
    <p:sldId id="3691" r:id="rId17"/>
    <p:sldId id="3693" r:id="rId18"/>
    <p:sldId id="3694" r:id="rId19"/>
    <p:sldId id="3712" r:id="rId20"/>
    <p:sldId id="3696" r:id="rId21"/>
    <p:sldId id="3649" r:id="rId22"/>
    <p:sldId id="3675" r:id="rId23"/>
    <p:sldId id="3676" r:id="rId24"/>
    <p:sldId id="3705" r:id="rId25"/>
    <p:sldId id="3677" r:id="rId26"/>
    <p:sldId id="3698" r:id="rId27"/>
    <p:sldId id="3699" r:id="rId28"/>
    <p:sldId id="3674" r:id="rId29"/>
    <p:sldId id="3711" r:id="rId30"/>
    <p:sldId id="3700" r:id="rId31"/>
    <p:sldId id="3650" r:id="rId32"/>
    <p:sldId id="3652" r:id="rId33"/>
    <p:sldId id="3706" r:id="rId34"/>
    <p:sldId id="3707" r:id="rId35"/>
    <p:sldId id="3679" r:id="rId36"/>
    <p:sldId id="3689" r:id="rId37"/>
    <p:sldId id="3702" r:id="rId38"/>
    <p:sldId id="3660" r:id="rId39"/>
    <p:sldId id="3681" r:id="rId40"/>
    <p:sldId id="3684" r:id="rId41"/>
    <p:sldId id="3685" r:id="rId42"/>
    <p:sldId id="3686" r:id="rId43"/>
    <p:sldId id="3658" r:id="rId44"/>
    <p:sldId id="3704" r:id="rId45"/>
    <p:sldId id="3703" r:id="rId46"/>
    <p:sldId id="3714" r:id="rId47"/>
    <p:sldId id="3661" r:id="rId48"/>
    <p:sldId id="2265" r:id="rId49"/>
    <p:sldId id="2305" r:id="rId50"/>
  </p:sldIdLst>
  <p:sldSz cx="9144000" cy="5143500" type="screen16x9"/>
  <p:notesSz cx="6858000" cy="9144000"/>
  <p:custDataLst>
    <p:custData r:id="rId2"/>
    <p:custData r:id="rId6"/>
    <p:custData r:id="rId5"/>
    <p:custData r:id="rId4"/>
    <p:custData r:id="rId1"/>
    <p:custData r:id="rId3"/>
    <p:custData r:id="rId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CA514-52CC-03B9-CABF-367CAC9A74ED}" name="Alex Campos" initials="AC" userId="Alex Campo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Dower" initials="JD" lastIdx="5" clrIdx="0">
    <p:extLst>
      <p:ext uri="{19B8F6BF-5375-455C-9EA6-DF929625EA0E}">
        <p15:presenceInfo xmlns:p15="http://schemas.microsoft.com/office/powerpoint/2012/main" userId="S-1-5-21-3243977519-3095904480-1011493258-27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930"/>
    <a:srgbClr val="EA5084"/>
    <a:srgbClr val="00A5B5"/>
    <a:srgbClr val="A0E2F1"/>
    <a:srgbClr val="E8E8E9"/>
    <a:srgbClr val="59595B"/>
    <a:srgbClr val="000000"/>
    <a:srgbClr val="3B0083"/>
    <a:srgbClr val="69BE28"/>
    <a:srgbClr val="FF6D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70" autoAdjust="0"/>
    <p:restoredTop sz="92714" autoAdjust="0"/>
  </p:normalViewPr>
  <p:slideViewPr>
    <p:cSldViewPr snapToGrid="0" snapToObjects="1" showGuides="1">
      <p:cViewPr varScale="1">
        <p:scale>
          <a:sx n="139" d="100"/>
          <a:sy n="139" d="100"/>
        </p:scale>
        <p:origin x="510" y="126"/>
      </p:cViewPr>
      <p:guideLst>
        <p:guide orient="horz" pos="1020"/>
        <p:guide pos="5520"/>
        <p:guide pos="2880"/>
        <p:guide pos="240"/>
      </p:guideLst>
    </p:cSldViewPr>
  </p:slideViewPr>
  <p:outlineViewPr>
    <p:cViewPr>
      <p:scale>
        <a:sx n="33" d="100"/>
        <a:sy n="33" d="100"/>
      </p:scale>
      <p:origin x="0" y="17640"/>
    </p:cViewPr>
  </p:outlineViewPr>
  <p:notesTextViewPr>
    <p:cViewPr>
      <p:scale>
        <a:sx n="100" d="100"/>
        <a:sy n="100" d="100"/>
      </p:scale>
      <p:origin x="0" y="0"/>
    </p:cViewPr>
  </p:notesTextViewPr>
  <p:notesViewPr>
    <p:cSldViewPr snapToGrid="0" snapToObjects="1"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customXml" Target="../customXml/item5.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76F2E3-6CB5-4B81-A9C4-DED81FA4626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06061140-7377-4FE3-95A4-7E1448E04A68}">
      <dgm:prSet phldrT="[Text]" custT="1"/>
      <dgm:spPr>
        <a:solidFill>
          <a:schemeClr val="accent3"/>
        </a:solidFill>
      </dgm:spPr>
      <dgm:t>
        <a:bodyPr/>
        <a:lstStyle/>
        <a:p>
          <a:r>
            <a:rPr lang="en-US" sz="900" dirty="0"/>
            <a:t>Recruiting</a:t>
          </a:r>
        </a:p>
      </dgm:t>
    </dgm:pt>
    <dgm:pt modelId="{1040BEED-5769-4B74-8AE6-25A9388EC707}" type="parTrans" cxnId="{53B421B0-7046-48C6-9880-AA65FC382C48}">
      <dgm:prSet/>
      <dgm:spPr/>
      <dgm:t>
        <a:bodyPr/>
        <a:lstStyle/>
        <a:p>
          <a:endParaRPr lang="en-US" sz="900"/>
        </a:p>
      </dgm:t>
    </dgm:pt>
    <dgm:pt modelId="{7F03902A-3236-4B00-9559-9E27CAFC4996}" type="sibTrans" cxnId="{53B421B0-7046-48C6-9880-AA65FC382C48}">
      <dgm:prSet custT="1"/>
      <dgm:spPr/>
      <dgm:t>
        <a:bodyPr/>
        <a:lstStyle/>
        <a:p>
          <a:endParaRPr lang="en-US" sz="900"/>
        </a:p>
      </dgm:t>
    </dgm:pt>
    <dgm:pt modelId="{9C13A9FA-8243-4B3C-8F38-89D1B30D7B12}">
      <dgm:prSet phldrT="[Text]" custT="1"/>
      <dgm:spPr>
        <a:solidFill>
          <a:schemeClr val="accent3"/>
        </a:solidFill>
      </dgm:spPr>
      <dgm:t>
        <a:bodyPr/>
        <a:lstStyle/>
        <a:p>
          <a:r>
            <a:rPr lang="en-US" sz="900" dirty="0"/>
            <a:t>Offer</a:t>
          </a:r>
        </a:p>
      </dgm:t>
    </dgm:pt>
    <dgm:pt modelId="{38C993B4-690F-4B30-8263-BB21FD2C238A}" type="parTrans" cxnId="{E0A13203-C03D-4A0B-A197-14166672F7D7}">
      <dgm:prSet/>
      <dgm:spPr/>
      <dgm:t>
        <a:bodyPr/>
        <a:lstStyle/>
        <a:p>
          <a:endParaRPr lang="en-US" sz="900"/>
        </a:p>
      </dgm:t>
    </dgm:pt>
    <dgm:pt modelId="{68D54F6C-F998-4B00-9316-D0E314A359D1}" type="sibTrans" cxnId="{E0A13203-C03D-4A0B-A197-14166672F7D7}">
      <dgm:prSet custT="1"/>
      <dgm:spPr/>
      <dgm:t>
        <a:bodyPr/>
        <a:lstStyle/>
        <a:p>
          <a:endParaRPr lang="en-US" sz="900"/>
        </a:p>
      </dgm:t>
    </dgm:pt>
    <dgm:pt modelId="{C12C73EA-1572-4423-A41F-38F69BD816F0}">
      <dgm:prSet phldrT="[Text]" custT="1"/>
      <dgm:spPr>
        <a:solidFill>
          <a:schemeClr val="accent3"/>
        </a:solidFill>
      </dgm:spPr>
      <dgm:t>
        <a:bodyPr/>
        <a:lstStyle/>
        <a:p>
          <a:r>
            <a:rPr lang="en-US" sz="900" dirty="0"/>
            <a:t>Hiring</a:t>
          </a:r>
        </a:p>
      </dgm:t>
    </dgm:pt>
    <dgm:pt modelId="{DBA8DE87-D239-47E2-9E22-C0697231DEBA}" type="parTrans" cxnId="{3F27B1BC-9A92-4F6F-9535-39D0428E2891}">
      <dgm:prSet/>
      <dgm:spPr/>
      <dgm:t>
        <a:bodyPr/>
        <a:lstStyle/>
        <a:p>
          <a:endParaRPr lang="en-US" sz="900"/>
        </a:p>
      </dgm:t>
    </dgm:pt>
    <dgm:pt modelId="{7935B7E3-50DD-4F44-856D-6D4874E61ADB}" type="sibTrans" cxnId="{3F27B1BC-9A92-4F6F-9535-39D0428E2891}">
      <dgm:prSet custT="1"/>
      <dgm:spPr/>
      <dgm:t>
        <a:bodyPr/>
        <a:lstStyle/>
        <a:p>
          <a:endParaRPr lang="en-US" sz="900"/>
        </a:p>
      </dgm:t>
    </dgm:pt>
    <dgm:pt modelId="{9D5DD8FD-7370-4990-8EE8-1EFF9AB49336}">
      <dgm:prSet phldrT="[Text]" custT="1"/>
      <dgm:spPr>
        <a:solidFill>
          <a:schemeClr val="accent3"/>
        </a:solidFill>
      </dgm:spPr>
      <dgm:t>
        <a:bodyPr/>
        <a:lstStyle/>
        <a:p>
          <a:r>
            <a:rPr lang="en-US" sz="900" dirty="0"/>
            <a:t>onboarding</a:t>
          </a:r>
        </a:p>
      </dgm:t>
    </dgm:pt>
    <dgm:pt modelId="{3FBD6B60-1C93-4B58-9733-2E3F825EBCD5}" type="parTrans" cxnId="{7F1257BA-B524-4FD6-8D3A-D50A4B1DF636}">
      <dgm:prSet/>
      <dgm:spPr/>
      <dgm:t>
        <a:bodyPr/>
        <a:lstStyle/>
        <a:p>
          <a:endParaRPr lang="en-US" sz="900"/>
        </a:p>
      </dgm:t>
    </dgm:pt>
    <dgm:pt modelId="{E456E52B-CD05-4D12-90CE-B4D89587FBB3}" type="sibTrans" cxnId="{7F1257BA-B524-4FD6-8D3A-D50A4B1DF636}">
      <dgm:prSet custT="1"/>
      <dgm:spPr/>
      <dgm:t>
        <a:bodyPr/>
        <a:lstStyle/>
        <a:p>
          <a:endParaRPr lang="en-US" sz="900"/>
        </a:p>
      </dgm:t>
    </dgm:pt>
    <dgm:pt modelId="{FF9BDE03-92C2-4ACD-B925-A9A3E136E223}">
      <dgm:prSet phldrT="[Text]" custT="1"/>
      <dgm:spPr>
        <a:solidFill>
          <a:schemeClr val="accent3"/>
        </a:solidFill>
      </dgm:spPr>
      <dgm:t>
        <a:bodyPr/>
        <a:lstStyle/>
        <a:p>
          <a:r>
            <a:rPr lang="en-US" sz="900" dirty="0"/>
            <a:t>Development</a:t>
          </a:r>
        </a:p>
      </dgm:t>
    </dgm:pt>
    <dgm:pt modelId="{4ED5A17C-5276-40E2-9EBC-CB00D1CD5A18}" type="parTrans" cxnId="{18A67E60-70EB-4618-8439-317FD0BB3381}">
      <dgm:prSet/>
      <dgm:spPr/>
      <dgm:t>
        <a:bodyPr/>
        <a:lstStyle/>
        <a:p>
          <a:endParaRPr lang="en-US" sz="900"/>
        </a:p>
      </dgm:t>
    </dgm:pt>
    <dgm:pt modelId="{7016F7CA-A3EC-4926-990F-B040349276A7}" type="sibTrans" cxnId="{18A67E60-70EB-4618-8439-317FD0BB3381}">
      <dgm:prSet custT="1"/>
      <dgm:spPr/>
      <dgm:t>
        <a:bodyPr/>
        <a:lstStyle/>
        <a:p>
          <a:endParaRPr lang="en-US" sz="900"/>
        </a:p>
      </dgm:t>
    </dgm:pt>
    <dgm:pt modelId="{5FED1678-B953-4D1C-8546-CCA096940CCA}">
      <dgm:prSet phldrT="[Text]" custT="1"/>
      <dgm:spPr>
        <a:solidFill>
          <a:schemeClr val="accent3"/>
        </a:solidFill>
      </dgm:spPr>
      <dgm:t>
        <a:bodyPr/>
        <a:lstStyle/>
        <a:p>
          <a:r>
            <a:rPr lang="en-US" sz="900" dirty="0"/>
            <a:t>Performance Review</a:t>
          </a:r>
        </a:p>
      </dgm:t>
    </dgm:pt>
    <dgm:pt modelId="{74AF5419-578F-4736-8217-630A9CB4C922}" type="parTrans" cxnId="{BD0AC8C6-6516-40A1-A6A1-FB49E6F0E0D0}">
      <dgm:prSet/>
      <dgm:spPr/>
      <dgm:t>
        <a:bodyPr/>
        <a:lstStyle/>
        <a:p>
          <a:endParaRPr lang="en-US" sz="900"/>
        </a:p>
      </dgm:t>
    </dgm:pt>
    <dgm:pt modelId="{88C184E8-44A4-4057-AA0A-D8D3CA9DF6D2}" type="sibTrans" cxnId="{BD0AC8C6-6516-40A1-A6A1-FB49E6F0E0D0}">
      <dgm:prSet custT="1"/>
      <dgm:spPr/>
      <dgm:t>
        <a:bodyPr/>
        <a:lstStyle/>
        <a:p>
          <a:endParaRPr lang="en-US" sz="900"/>
        </a:p>
      </dgm:t>
    </dgm:pt>
    <dgm:pt modelId="{BB546D6E-D52C-4BF8-90DD-8D65DBDFC62C}">
      <dgm:prSet phldrT="[Text]" custT="1"/>
      <dgm:spPr>
        <a:solidFill>
          <a:schemeClr val="accent3"/>
        </a:solidFill>
      </dgm:spPr>
      <dgm:t>
        <a:bodyPr/>
        <a:lstStyle/>
        <a:p>
          <a:r>
            <a:rPr lang="en-US" sz="900" dirty="0"/>
            <a:t>Next</a:t>
          </a:r>
        </a:p>
      </dgm:t>
    </dgm:pt>
    <dgm:pt modelId="{F4E326C1-0DE0-4AF1-B30D-3081F3F0829B}" type="parTrans" cxnId="{E4A8D65F-F9C1-4F2B-8997-8EA393AABC26}">
      <dgm:prSet/>
      <dgm:spPr/>
      <dgm:t>
        <a:bodyPr/>
        <a:lstStyle/>
        <a:p>
          <a:endParaRPr lang="en-US" sz="900"/>
        </a:p>
      </dgm:t>
    </dgm:pt>
    <dgm:pt modelId="{8FB6AA8F-F817-4671-A9A9-6F01EF96C3C9}" type="sibTrans" cxnId="{E4A8D65F-F9C1-4F2B-8997-8EA393AABC26}">
      <dgm:prSet custT="1"/>
      <dgm:spPr/>
      <dgm:t>
        <a:bodyPr/>
        <a:lstStyle/>
        <a:p>
          <a:endParaRPr lang="en-US" sz="900"/>
        </a:p>
      </dgm:t>
    </dgm:pt>
    <dgm:pt modelId="{5BE7C414-2BCF-4605-A1B2-65FF557BB95C}">
      <dgm:prSet phldrT="[Text]" custT="1"/>
      <dgm:spPr>
        <a:solidFill>
          <a:schemeClr val="accent3"/>
        </a:solidFill>
      </dgm:spPr>
      <dgm:t>
        <a:bodyPr/>
        <a:lstStyle/>
        <a:p>
          <a:r>
            <a:rPr lang="en-US" sz="900" dirty="0"/>
            <a:t>Exit</a:t>
          </a:r>
        </a:p>
      </dgm:t>
    </dgm:pt>
    <dgm:pt modelId="{8386978E-FE22-4137-9F8E-758903F1CA16}" type="parTrans" cxnId="{B8278C18-3498-4F99-9A68-A160C68F2D7D}">
      <dgm:prSet/>
      <dgm:spPr/>
      <dgm:t>
        <a:bodyPr/>
        <a:lstStyle/>
        <a:p>
          <a:endParaRPr lang="en-US" sz="900"/>
        </a:p>
      </dgm:t>
    </dgm:pt>
    <dgm:pt modelId="{39892F40-E178-485D-809E-F8F452F8C381}" type="sibTrans" cxnId="{B8278C18-3498-4F99-9A68-A160C68F2D7D}">
      <dgm:prSet custT="1"/>
      <dgm:spPr/>
      <dgm:t>
        <a:bodyPr/>
        <a:lstStyle/>
        <a:p>
          <a:endParaRPr lang="en-US" sz="900"/>
        </a:p>
      </dgm:t>
    </dgm:pt>
    <dgm:pt modelId="{E68C4BF8-5C7F-441C-AD18-C396704B2B22}" type="pres">
      <dgm:prSet presAssocID="{AE76F2E3-6CB5-4B81-A9C4-DED81FA4626C}" presName="cycle" presStyleCnt="0">
        <dgm:presLayoutVars>
          <dgm:dir/>
          <dgm:resizeHandles val="exact"/>
        </dgm:presLayoutVars>
      </dgm:prSet>
      <dgm:spPr/>
    </dgm:pt>
    <dgm:pt modelId="{01FB6222-C16D-46A4-80A5-91A37C936690}" type="pres">
      <dgm:prSet presAssocID="{06061140-7377-4FE3-95A4-7E1448E04A68}" presName="node" presStyleLbl="node1" presStyleIdx="0" presStyleCnt="8" custScaleX="110000" custScaleY="110000">
        <dgm:presLayoutVars>
          <dgm:bulletEnabled val="1"/>
        </dgm:presLayoutVars>
      </dgm:prSet>
      <dgm:spPr/>
    </dgm:pt>
    <dgm:pt modelId="{ECBF6A37-34E1-4D68-A4E4-C6825B89E819}" type="pres">
      <dgm:prSet presAssocID="{7F03902A-3236-4B00-9559-9E27CAFC4996}" presName="sibTrans" presStyleLbl="sibTrans2D1" presStyleIdx="0" presStyleCnt="8"/>
      <dgm:spPr/>
    </dgm:pt>
    <dgm:pt modelId="{2FC9FEA8-EF89-4478-8F5E-7526D859A7D1}" type="pres">
      <dgm:prSet presAssocID="{7F03902A-3236-4B00-9559-9E27CAFC4996}" presName="connectorText" presStyleLbl="sibTrans2D1" presStyleIdx="0" presStyleCnt="8"/>
      <dgm:spPr/>
    </dgm:pt>
    <dgm:pt modelId="{E4ACF63B-AFCA-4B8F-B049-6FEA1D02F5F6}" type="pres">
      <dgm:prSet presAssocID="{9C13A9FA-8243-4B3C-8F38-89D1B30D7B12}" presName="node" presStyleLbl="node1" presStyleIdx="1" presStyleCnt="8" custScaleX="110000" custScaleY="110000">
        <dgm:presLayoutVars>
          <dgm:bulletEnabled val="1"/>
        </dgm:presLayoutVars>
      </dgm:prSet>
      <dgm:spPr/>
    </dgm:pt>
    <dgm:pt modelId="{55E1566D-029E-449E-9366-61ACB6DBC06A}" type="pres">
      <dgm:prSet presAssocID="{68D54F6C-F998-4B00-9316-D0E314A359D1}" presName="sibTrans" presStyleLbl="sibTrans2D1" presStyleIdx="1" presStyleCnt="8"/>
      <dgm:spPr/>
    </dgm:pt>
    <dgm:pt modelId="{C75DFB15-50D1-4C15-91A8-E4D7EB45EF45}" type="pres">
      <dgm:prSet presAssocID="{68D54F6C-F998-4B00-9316-D0E314A359D1}" presName="connectorText" presStyleLbl="sibTrans2D1" presStyleIdx="1" presStyleCnt="8"/>
      <dgm:spPr/>
    </dgm:pt>
    <dgm:pt modelId="{79DA4254-65CD-476F-9C2C-C44D0B614576}" type="pres">
      <dgm:prSet presAssocID="{C12C73EA-1572-4423-A41F-38F69BD816F0}" presName="node" presStyleLbl="node1" presStyleIdx="2" presStyleCnt="8" custScaleX="110000" custScaleY="110000">
        <dgm:presLayoutVars>
          <dgm:bulletEnabled val="1"/>
        </dgm:presLayoutVars>
      </dgm:prSet>
      <dgm:spPr/>
    </dgm:pt>
    <dgm:pt modelId="{41A7E6BA-508A-4B13-8478-675C4C17FAB0}" type="pres">
      <dgm:prSet presAssocID="{7935B7E3-50DD-4F44-856D-6D4874E61ADB}" presName="sibTrans" presStyleLbl="sibTrans2D1" presStyleIdx="2" presStyleCnt="8"/>
      <dgm:spPr/>
    </dgm:pt>
    <dgm:pt modelId="{7016D7BC-6DC7-4AFE-B86E-553C438512FB}" type="pres">
      <dgm:prSet presAssocID="{7935B7E3-50DD-4F44-856D-6D4874E61ADB}" presName="connectorText" presStyleLbl="sibTrans2D1" presStyleIdx="2" presStyleCnt="8"/>
      <dgm:spPr/>
    </dgm:pt>
    <dgm:pt modelId="{8A5FC5CF-246F-4B4E-8BC6-E69523744786}" type="pres">
      <dgm:prSet presAssocID="{9D5DD8FD-7370-4990-8EE8-1EFF9AB49336}" presName="node" presStyleLbl="node1" presStyleIdx="3" presStyleCnt="8" custScaleX="110000" custScaleY="110000">
        <dgm:presLayoutVars>
          <dgm:bulletEnabled val="1"/>
        </dgm:presLayoutVars>
      </dgm:prSet>
      <dgm:spPr/>
    </dgm:pt>
    <dgm:pt modelId="{7B98143C-60AC-4B19-8EC6-D3B275EDC31C}" type="pres">
      <dgm:prSet presAssocID="{E456E52B-CD05-4D12-90CE-B4D89587FBB3}" presName="sibTrans" presStyleLbl="sibTrans2D1" presStyleIdx="3" presStyleCnt="8"/>
      <dgm:spPr/>
    </dgm:pt>
    <dgm:pt modelId="{37DB7D48-FCCE-498D-A885-76CC797342D3}" type="pres">
      <dgm:prSet presAssocID="{E456E52B-CD05-4D12-90CE-B4D89587FBB3}" presName="connectorText" presStyleLbl="sibTrans2D1" presStyleIdx="3" presStyleCnt="8"/>
      <dgm:spPr/>
    </dgm:pt>
    <dgm:pt modelId="{DD1F1323-E995-4FE1-9CAC-99A7BFB5A132}" type="pres">
      <dgm:prSet presAssocID="{FF9BDE03-92C2-4ACD-B925-A9A3E136E223}" presName="node" presStyleLbl="node1" presStyleIdx="4" presStyleCnt="8" custScaleX="110000" custScaleY="110000">
        <dgm:presLayoutVars>
          <dgm:bulletEnabled val="1"/>
        </dgm:presLayoutVars>
      </dgm:prSet>
      <dgm:spPr/>
    </dgm:pt>
    <dgm:pt modelId="{CC7F6B1C-231A-415D-90C6-4768B1826B9D}" type="pres">
      <dgm:prSet presAssocID="{7016F7CA-A3EC-4926-990F-B040349276A7}" presName="sibTrans" presStyleLbl="sibTrans2D1" presStyleIdx="4" presStyleCnt="8"/>
      <dgm:spPr/>
    </dgm:pt>
    <dgm:pt modelId="{5C82F79A-3F87-4EC9-941A-D7CBE5554E14}" type="pres">
      <dgm:prSet presAssocID="{7016F7CA-A3EC-4926-990F-B040349276A7}" presName="connectorText" presStyleLbl="sibTrans2D1" presStyleIdx="4" presStyleCnt="8"/>
      <dgm:spPr/>
    </dgm:pt>
    <dgm:pt modelId="{370DE6F1-4829-4222-A23C-5AC5A7B1D39B}" type="pres">
      <dgm:prSet presAssocID="{5FED1678-B953-4D1C-8546-CCA096940CCA}" presName="node" presStyleLbl="node1" presStyleIdx="5" presStyleCnt="8" custScaleX="110000" custScaleY="110000">
        <dgm:presLayoutVars>
          <dgm:bulletEnabled val="1"/>
        </dgm:presLayoutVars>
      </dgm:prSet>
      <dgm:spPr/>
    </dgm:pt>
    <dgm:pt modelId="{B64238C9-64B3-481D-ACBB-6970940A60FD}" type="pres">
      <dgm:prSet presAssocID="{88C184E8-44A4-4057-AA0A-D8D3CA9DF6D2}" presName="sibTrans" presStyleLbl="sibTrans2D1" presStyleIdx="5" presStyleCnt="8"/>
      <dgm:spPr/>
    </dgm:pt>
    <dgm:pt modelId="{3744D065-39F3-45E1-935D-74540BC78F46}" type="pres">
      <dgm:prSet presAssocID="{88C184E8-44A4-4057-AA0A-D8D3CA9DF6D2}" presName="connectorText" presStyleLbl="sibTrans2D1" presStyleIdx="5" presStyleCnt="8"/>
      <dgm:spPr/>
    </dgm:pt>
    <dgm:pt modelId="{0C5ADABB-3F35-43F0-ACC0-D41B8CCFBF0A}" type="pres">
      <dgm:prSet presAssocID="{BB546D6E-D52C-4BF8-90DD-8D65DBDFC62C}" presName="node" presStyleLbl="node1" presStyleIdx="6" presStyleCnt="8" custScaleX="110000" custScaleY="110000" custRadScaleRad="104168" custRadScaleInc="624">
        <dgm:presLayoutVars>
          <dgm:bulletEnabled val="1"/>
        </dgm:presLayoutVars>
      </dgm:prSet>
      <dgm:spPr/>
    </dgm:pt>
    <dgm:pt modelId="{7BE4EB32-BCEF-4647-80FA-4B1D8C5C921B}" type="pres">
      <dgm:prSet presAssocID="{8FB6AA8F-F817-4671-A9A9-6F01EF96C3C9}" presName="sibTrans" presStyleLbl="sibTrans2D1" presStyleIdx="6" presStyleCnt="8"/>
      <dgm:spPr/>
    </dgm:pt>
    <dgm:pt modelId="{B5016AED-0200-4CEB-A79A-732AA23C9245}" type="pres">
      <dgm:prSet presAssocID="{8FB6AA8F-F817-4671-A9A9-6F01EF96C3C9}" presName="connectorText" presStyleLbl="sibTrans2D1" presStyleIdx="6" presStyleCnt="8"/>
      <dgm:spPr/>
    </dgm:pt>
    <dgm:pt modelId="{3FA3822E-84E8-40A5-B6CF-B4D9399F0D27}" type="pres">
      <dgm:prSet presAssocID="{5BE7C414-2BCF-4605-A1B2-65FF557BB95C}" presName="node" presStyleLbl="node1" presStyleIdx="7" presStyleCnt="8" custScaleX="110000" custScaleY="110000">
        <dgm:presLayoutVars>
          <dgm:bulletEnabled val="1"/>
        </dgm:presLayoutVars>
      </dgm:prSet>
      <dgm:spPr/>
    </dgm:pt>
    <dgm:pt modelId="{5D73FD94-A782-42F9-93DC-22CEF0253C32}" type="pres">
      <dgm:prSet presAssocID="{39892F40-E178-485D-809E-F8F452F8C381}" presName="sibTrans" presStyleLbl="sibTrans2D1" presStyleIdx="7" presStyleCnt="8"/>
      <dgm:spPr/>
    </dgm:pt>
    <dgm:pt modelId="{CC9EC570-046A-4361-BE92-AEA131B52973}" type="pres">
      <dgm:prSet presAssocID="{39892F40-E178-485D-809E-F8F452F8C381}" presName="connectorText" presStyleLbl="sibTrans2D1" presStyleIdx="7" presStyleCnt="8"/>
      <dgm:spPr/>
    </dgm:pt>
  </dgm:ptLst>
  <dgm:cxnLst>
    <dgm:cxn modelId="{ED176E02-C87B-446C-AEC1-353F6DF3B0B4}" type="presOf" srcId="{7935B7E3-50DD-4F44-856D-6D4874E61ADB}" destId="{7016D7BC-6DC7-4AFE-B86E-553C438512FB}" srcOrd="1" destOrd="0" presId="urn:microsoft.com/office/officeart/2005/8/layout/cycle2"/>
    <dgm:cxn modelId="{E0A13203-C03D-4A0B-A197-14166672F7D7}" srcId="{AE76F2E3-6CB5-4B81-A9C4-DED81FA4626C}" destId="{9C13A9FA-8243-4B3C-8F38-89D1B30D7B12}" srcOrd="1" destOrd="0" parTransId="{38C993B4-690F-4B30-8263-BB21FD2C238A}" sibTransId="{68D54F6C-F998-4B00-9316-D0E314A359D1}"/>
    <dgm:cxn modelId="{31C16B0F-85E6-4F4A-AFB4-5C5F3D002569}" type="presOf" srcId="{9D5DD8FD-7370-4990-8EE8-1EFF9AB49336}" destId="{8A5FC5CF-246F-4B4E-8BC6-E69523744786}" srcOrd="0" destOrd="0" presId="urn:microsoft.com/office/officeart/2005/8/layout/cycle2"/>
    <dgm:cxn modelId="{0164F417-D11E-4FED-9027-91688839F982}" type="presOf" srcId="{7016F7CA-A3EC-4926-990F-B040349276A7}" destId="{5C82F79A-3F87-4EC9-941A-D7CBE5554E14}" srcOrd="1" destOrd="0" presId="urn:microsoft.com/office/officeart/2005/8/layout/cycle2"/>
    <dgm:cxn modelId="{B8278C18-3498-4F99-9A68-A160C68F2D7D}" srcId="{AE76F2E3-6CB5-4B81-A9C4-DED81FA4626C}" destId="{5BE7C414-2BCF-4605-A1B2-65FF557BB95C}" srcOrd="7" destOrd="0" parTransId="{8386978E-FE22-4137-9F8E-758903F1CA16}" sibTransId="{39892F40-E178-485D-809E-F8F452F8C381}"/>
    <dgm:cxn modelId="{D30A231E-154C-41B4-A22D-8733DF04CEF4}" type="presOf" srcId="{AE76F2E3-6CB5-4B81-A9C4-DED81FA4626C}" destId="{E68C4BF8-5C7F-441C-AD18-C396704B2B22}" srcOrd="0" destOrd="0" presId="urn:microsoft.com/office/officeart/2005/8/layout/cycle2"/>
    <dgm:cxn modelId="{460D0D23-D837-4AF1-8DF0-37EA763EFD41}" type="presOf" srcId="{06061140-7377-4FE3-95A4-7E1448E04A68}" destId="{01FB6222-C16D-46A4-80A5-91A37C936690}" srcOrd="0" destOrd="0" presId="urn:microsoft.com/office/officeart/2005/8/layout/cycle2"/>
    <dgm:cxn modelId="{C4D41D25-0B1B-470F-95F8-34CF4035FDBE}" type="presOf" srcId="{68D54F6C-F998-4B00-9316-D0E314A359D1}" destId="{55E1566D-029E-449E-9366-61ACB6DBC06A}" srcOrd="0" destOrd="0" presId="urn:microsoft.com/office/officeart/2005/8/layout/cycle2"/>
    <dgm:cxn modelId="{0BD5CC31-DB10-45C6-8D02-5CD583B8D4A7}" type="presOf" srcId="{5BE7C414-2BCF-4605-A1B2-65FF557BB95C}" destId="{3FA3822E-84E8-40A5-B6CF-B4D9399F0D27}" srcOrd="0" destOrd="0" presId="urn:microsoft.com/office/officeart/2005/8/layout/cycle2"/>
    <dgm:cxn modelId="{4CA71E34-FC7B-4F53-96F3-EB1F91A5D0E7}" type="presOf" srcId="{8FB6AA8F-F817-4671-A9A9-6F01EF96C3C9}" destId="{7BE4EB32-BCEF-4647-80FA-4B1D8C5C921B}" srcOrd="0" destOrd="0" presId="urn:microsoft.com/office/officeart/2005/8/layout/cycle2"/>
    <dgm:cxn modelId="{4779613A-6D1D-4472-B159-A45CDAFE4085}" type="presOf" srcId="{7935B7E3-50DD-4F44-856D-6D4874E61ADB}" destId="{41A7E6BA-508A-4B13-8478-675C4C17FAB0}" srcOrd="0" destOrd="0" presId="urn:microsoft.com/office/officeart/2005/8/layout/cycle2"/>
    <dgm:cxn modelId="{A105BB5F-20BA-4CE0-B4BF-8224176D702A}" type="presOf" srcId="{5FED1678-B953-4D1C-8546-CCA096940CCA}" destId="{370DE6F1-4829-4222-A23C-5AC5A7B1D39B}" srcOrd="0" destOrd="0" presId="urn:microsoft.com/office/officeart/2005/8/layout/cycle2"/>
    <dgm:cxn modelId="{E4A8D65F-F9C1-4F2B-8997-8EA393AABC26}" srcId="{AE76F2E3-6CB5-4B81-A9C4-DED81FA4626C}" destId="{BB546D6E-D52C-4BF8-90DD-8D65DBDFC62C}" srcOrd="6" destOrd="0" parTransId="{F4E326C1-0DE0-4AF1-B30D-3081F3F0829B}" sibTransId="{8FB6AA8F-F817-4671-A9A9-6F01EF96C3C9}"/>
    <dgm:cxn modelId="{18A67E60-70EB-4618-8439-317FD0BB3381}" srcId="{AE76F2E3-6CB5-4B81-A9C4-DED81FA4626C}" destId="{FF9BDE03-92C2-4ACD-B925-A9A3E136E223}" srcOrd="4" destOrd="0" parTransId="{4ED5A17C-5276-40E2-9EBC-CB00D1CD5A18}" sibTransId="{7016F7CA-A3EC-4926-990F-B040349276A7}"/>
    <dgm:cxn modelId="{8965AE65-3A0B-4DA4-9469-A16F830F119B}" type="presOf" srcId="{7016F7CA-A3EC-4926-990F-B040349276A7}" destId="{CC7F6B1C-231A-415D-90C6-4768B1826B9D}" srcOrd="0" destOrd="0" presId="urn:microsoft.com/office/officeart/2005/8/layout/cycle2"/>
    <dgm:cxn modelId="{066B1D49-6D53-4762-854D-D586941D2C96}" type="presOf" srcId="{39892F40-E178-485D-809E-F8F452F8C381}" destId="{5D73FD94-A782-42F9-93DC-22CEF0253C32}" srcOrd="0" destOrd="0" presId="urn:microsoft.com/office/officeart/2005/8/layout/cycle2"/>
    <dgm:cxn modelId="{8FB3EE49-DD3E-4FCA-8CDA-0DC8F9967B79}" type="presOf" srcId="{E456E52B-CD05-4D12-90CE-B4D89587FBB3}" destId="{37DB7D48-FCCE-498D-A885-76CC797342D3}" srcOrd="1" destOrd="0" presId="urn:microsoft.com/office/officeart/2005/8/layout/cycle2"/>
    <dgm:cxn modelId="{5DDCD84F-83D7-4095-A7D8-1C4275002457}" type="presOf" srcId="{88C184E8-44A4-4057-AA0A-D8D3CA9DF6D2}" destId="{B64238C9-64B3-481D-ACBB-6970940A60FD}" srcOrd="0" destOrd="0" presId="urn:microsoft.com/office/officeart/2005/8/layout/cycle2"/>
    <dgm:cxn modelId="{1BF61D7A-0DD7-460E-B43C-7389EBC92D4A}" type="presOf" srcId="{68D54F6C-F998-4B00-9316-D0E314A359D1}" destId="{C75DFB15-50D1-4C15-91A8-E4D7EB45EF45}" srcOrd="1" destOrd="0" presId="urn:microsoft.com/office/officeart/2005/8/layout/cycle2"/>
    <dgm:cxn modelId="{53B421B0-7046-48C6-9880-AA65FC382C48}" srcId="{AE76F2E3-6CB5-4B81-A9C4-DED81FA4626C}" destId="{06061140-7377-4FE3-95A4-7E1448E04A68}" srcOrd="0" destOrd="0" parTransId="{1040BEED-5769-4B74-8AE6-25A9388EC707}" sibTransId="{7F03902A-3236-4B00-9559-9E27CAFC4996}"/>
    <dgm:cxn modelId="{26FD61B4-8E24-44AB-8FEB-260A18E87CBF}" type="presOf" srcId="{FF9BDE03-92C2-4ACD-B925-A9A3E136E223}" destId="{DD1F1323-E995-4FE1-9CAC-99A7BFB5A132}" srcOrd="0" destOrd="0" presId="urn:microsoft.com/office/officeart/2005/8/layout/cycle2"/>
    <dgm:cxn modelId="{7F1257BA-B524-4FD6-8D3A-D50A4B1DF636}" srcId="{AE76F2E3-6CB5-4B81-A9C4-DED81FA4626C}" destId="{9D5DD8FD-7370-4990-8EE8-1EFF9AB49336}" srcOrd="3" destOrd="0" parTransId="{3FBD6B60-1C93-4B58-9733-2E3F825EBCD5}" sibTransId="{E456E52B-CD05-4D12-90CE-B4D89587FBB3}"/>
    <dgm:cxn modelId="{3F27B1BC-9A92-4F6F-9535-39D0428E2891}" srcId="{AE76F2E3-6CB5-4B81-A9C4-DED81FA4626C}" destId="{C12C73EA-1572-4423-A41F-38F69BD816F0}" srcOrd="2" destOrd="0" parTransId="{DBA8DE87-D239-47E2-9E22-C0697231DEBA}" sibTransId="{7935B7E3-50DD-4F44-856D-6D4874E61ADB}"/>
    <dgm:cxn modelId="{BD0AC8C6-6516-40A1-A6A1-FB49E6F0E0D0}" srcId="{AE76F2E3-6CB5-4B81-A9C4-DED81FA4626C}" destId="{5FED1678-B953-4D1C-8546-CCA096940CCA}" srcOrd="5" destOrd="0" parTransId="{74AF5419-578F-4736-8217-630A9CB4C922}" sibTransId="{88C184E8-44A4-4057-AA0A-D8D3CA9DF6D2}"/>
    <dgm:cxn modelId="{973A9DC7-3C10-4C13-BEEA-4115F64E0E5C}" type="presOf" srcId="{8FB6AA8F-F817-4671-A9A9-6F01EF96C3C9}" destId="{B5016AED-0200-4CEB-A79A-732AA23C9245}" srcOrd="1" destOrd="0" presId="urn:microsoft.com/office/officeart/2005/8/layout/cycle2"/>
    <dgm:cxn modelId="{C3704ED8-D853-4BCA-AF71-0F063A6BC3A5}" type="presOf" srcId="{BB546D6E-D52C-4BF8-90DD-8D65DBDFC62C}" destId="{0C5ADABB-3F35-43F0-ACC0-D41B8CCFBF0A}" srcOrd="0" destOrd="0" presId="urn:microsoft.com/office/officeart/2005/8/layout/cycle2"/>
    <dgm:cxn modelId="{A0A5FBD9-9037-4EC6-BF58-3A3190D84552}" type="presOf" srcId="{88C184E8-44A4-4057-AA0A-D8D3CA9DF6D2}" destId="{3744D065-39F3-45E1-935D-74540BC78F46}" srcOrd="1" destOrd="0" presId="urn:microsoft.com/office/officeart/2005/8/layout/cycle2"/>
    <dgm:cxn modelId="{EA4245DB-0D3D-46D9-997C-E16A320EC179}" type="presOf" srcId="{9C13A9FA-8243-4B3C-8F38-89D1B30D7B12}" destId="{E4ACF63B-AFCA-4B8F-B049-6FEA1D02F5F6}" srcOrd="0" destOrd="0" presId="urn:microsoft.com/office/officeart/2005/8/layout/cycle2"/>
    <dgm:cxn modelId="{B1F61FE2-CEF1-456F-95B0-EEC398CDA89D}" type="presOf" srcId="{7F03902A-3236-4B00-9559-9E27CAFC4996}" destId="{ECBF6A37-34E1-4D68-A4E4-C6825B89E819}" srcOrd="0" destOrd="0" presId="urn:microsoft.com/office/officeart/2005/8/layout/cycle2"/>
    <dgm:cxn modelId="{FEE119E5-4077-4789-8421-86DB4ED985AC}" type="presOf" srcId="{39892F40-E178-485D-809E-F8F452F8C381}" destId="{CC9EC570-046A-4361-BE92-AEA131B52973}" srcOrd="1" destOrd="0" presId="urn:microsoft.com/office/officeart/2005/8/layout/cycle2"/>
    <dgm:cxn modelId="{B4BE98EF-A98B-4068-845D-86493ED73369}" type="presOf" srcId="{E456E52B-CD05-4D12-90CE-B4D89587FBB3}" destId="{7B98143C-60AC-4B19-8EC6-D3B275EDC31C}" srcOrd="0" destOrd="0" presId="urn:microsoft.com/office/officeart/2005/8/layout/cycle2"/>
    <dgm:cxn modelId="{600F66FC-A3E0-4B5D-BF70-D5A5BF23AD88}" type="presOf" srcId="{7F03902A-3236-4B00-9559-9E27CAFC4996}" destId="{2FC9FEA8-EF89-4478-8F5E-7526D859A7D1}" srcOrd="1" destOrd="0" presId="urn:microsoft.com/office/officeart/2005/8/layout/cycle2"/>
    <dgm:cxn modelId="{FF5E10FF-5195-47C4-8DBB-6EEAAA86EBF0}" type="presOf" srcId="{C12C73EA-1572-4423-A41F-38F69BD816F0}" destId="{79DA4254-65CD-476F-9C2C-C44D0B614576}" srcOrd="0" destOrd="0" presId="urn:microsoft.com/office/officeart/2005/8/layout/cycle2"/>
    <dgm:cxn modelId="{D2E95C8F-FA6E-498E-BDA4-0A853882ED47}" type="presParOf" srcId="{E68C4BF8-5C7F-441C-AD18-C396704B2B22}" destId="{01FB6222-C16D-46A4-80A5-91A37C936690}" srcOrd="0" destOrd="0" presId="urn:microsoft.com/office/officeart/2005/8/layout/cycle2"/>
    <dgm:cxn modelId="{DC8AF42D-F46A-4BAA-BA24-0FBEA4BD2992}" type="presParOf" srcId="{E68C4BF8-5C7F-441C-AD18-C396704B2B22}" destId="{ECBF6A37-34E1-4D68-A4E4-C6825B89E819}" srcOrd="1" destOrd="0" presId="urn:microsoft.com/office/officeart/2005/8/layout/cycle2"/>
    <dgm:cxn modelId="{20154A83-74D4-435D-84A9-7F050537D8A0}" type="presParOf" srcId="{ECBF6A37-34E1-4D68-A4E4-C6825B89E819}" destId="{2FC9FEA8-EF89-4478-8F5E-7526D859A7D1}" srcOrd="0" destOrd="0" presId="urn:microsoft.com/office/officeart/2005/8/layout/cycle2"/>
    <dgm:cxn modelId="{785692BD-F316-4A37-9743-C9537F576B65}" type="presParOf" srcId="{E68C4BF8-5C7F-441C-AD18-C396704B2B22}" destId="{E4ACF63B-AFCA-4B8F-B049-6FEA1D02F5F6}" srcOrd="2" destOrd="0" presId="urn:microsoft.com/office/officeart/2005/8/layout/cycle2"/>
    <dgm:cxn modelId="{D91AEDDB-D51B-4481-B2D3-A3FA741CA4E8}" type="presParOf" srcId="{E68C4BF8-5C7F-441C-AD18-C396704B2B22}" destId="{55E1566D-029E-449E-9366-61ACB6DBC06A}" srcOrd="3" destOrd="0" presId="urn:microsoft.com/office/officeart/2005/8/layout/cycle2"/>
    <dgm:cxn modelId="{42670946-3940-4395-8295-9CB96E9EF9EB}" type="presParOf" srcId="{55E1566D-029E-449E-9366-61ACB6DBC06A}" destId="{C75DFB15-50D1-4C15-91A8-E4D7EB45EF45}" srcOrd="0" destOrd="0" presId="urn:microsoft.com/office/officeart/2005/8/layout/cycle2"/>
    <dgm:cxn modelId="{F7569089-819E-4E6E-A819-B26E37EAD16A}" type="presParOf" srcId="{E68C4BF8-5C7F-441C-AD18-C396704B2B22}" destId="{79DA4254-65CD-476F-9C2C-C44D0B614576}" srcOrd="4" destOrd="0" presId="urn:microsoft.com/office/officeart/2005/8/layout/cycle2"/>
    <dgm:cxn modelId="{B2E3FFB0-F044-4676-8425-5B3A88774715}" type="presParOf" srcId="{E68C4BF8-5C7F-441C-AD18-C396704B2B22}" destId="{41A7E6BA-508A-4B13-8478-675C4C17FAB0}" srcOrd="5" destOrd="0" presId="urn:microsoft.com/office/officeart/2005/8/layout/cycle2"/>
    <dgm:cxn modelId="{B028F2CE-E4D4-4CFF-A83F-F009C3B60009}" type="presParOf" srcId="{41A7E6BA-508A-4B13-8478-675C4C17FAB0}" destId="{7016D7BC-6DC7-4AFE-B86E-553C438512FB}" srcOrd="0" destOrd="0" presId="urn:microsoft.com/office/officeart/2005/8/layout/cycle2"/>
    <dgm:cxn modelId="{AD147C83-0044-4518-B29F-4DB3BDE187EE}" type="presParOf" srcId="{E68C4BF8-5C7F-441C-AD18-C396704B2B22}" destId="{8A5FC5CF-246F-4B4E-8BC6-E69523744786}" srcOrd="6" destOrd="0" presId="urn:microsoft.com/office/officeart/2005/8/layout/cycle2"/>
    <dgm:cxn modelId="{1409E38C-DB89-4F95-BF44-0498B175D54E}" type="presParOf" srcId="{E68C4BF8-5C7F-441C-AD18-C396704B2B22}" destId="{7B98143C-60AC-4B19-8EC6-D3B275EDC31C}" srcOrd="7" destOrd="0" presId="urn:microsoft.com/office/officeart/2005/8/layout/cycle2"/>
    <dgm:cxn modelId="{5218F010-466D-421D-B690-76B58626C433}" type="presParOf" srcId="{7B98143C-60AC-4B19-8EC6-D3B275EDC31C}" destId="{37DB7D48-FCCE-498D-A885-76CC797342D3}" srcOrd="0" destOrd="0" presId="urn:microsoft.com/office/officeart/2005/8/layout/cycle2"/>
    <dgm:cxn modelId="{F4BCAAC2-9837-4586-BF01-77068FBB7A31}" type="presParOf" srcId="{E68C4BF8-5C7F-441C-AD18-C396704B2B22}" destId="{DD1F1323-E995-4FE1-9CAC-99A7BFB5A132}" srcOrd="8" destOrd="0" presId="urn:microsoft.com/office/officeart/2005/8/layout/cycle2"/>
    <dgm:cxn modelId="{9497AC56-5D16-4A66-B057-E5070CEDC2C0}" type="presParOf" srcId="{E68C4BF8-5C7F-441C-AD18-C396704B2B22}" destId="{CC7F6B1C-231A-415D-90C6-4768B1826B9D}" srcOrd="9" destOrd="0" presId="urn:microsoft.com/office/officeart/2005/8/layout/cycle2"/>
    <dgm:cxn modelId="{7F8B463B-F6E3-4F8E-B8DA-60E6285E8513}" type="presParOf" srcId="{CC7F6B1C-231A-415D-90C6-4768B1826B9D}" destId="{5C82F79A-3F87-4EC9-941A-D7CBE5554E14}" srcOrd="0" destOrd="0" presId="urn:microsoft.com/office/officeart/2005/8/layout/cycle2"/>
    <dgm:cxn modelId="{FA799720-0B63-4B1E-A642-B9806440CC42}" type="presParOf" srcId="{E68C4BF8-5C7F-441C-AD18-C396704B2B22}" destId="{370DE6F1-4829-4222-A23C-5AC5A7B1D39B}" srcOrd="10" destOrd="0" presId="urn:microsoft.com/office/officeart/2005/8/layout/cycle2"/>
    <dgm:cxn modelId="{4423CD1A-1252-46C5-8ABE-BC38BA599B5E}" type="presParOf" srcId="{E68C4BF8-5C7F-441C-AD18-C396704B2B22}" destId="{B64238C9-64B3-481D-ACBB-6970940A60FD}" srcOrd="11" destOrd="0" presId="urn:microsoft.com/office/officeart/2005/8/layout/cycle2"/>
    <dgm:cxn modelId="{7BA3CA7F-5F89-41C8-80A9-925FF7876EE1}" type="presParOf" srcId="{B64238C9-64B3-481D-ACBB-6970940A60FD}" destId="{3744D065-39F3-45E1-935D-74540BC78F46}" srcOrd="0" destOrd="0" presId="urn:microsoft.com/office/officeart/2005/8/layout/cycle2"/>
    <dgm:cxn modelId="{F8C4F391-B7A0-4FC2-9B2B-E6F5E1AD6730}" type="presParOf" srcId="{E68C4BF8-5C7F-441C-AD18-C396704B2B22}" destId="{0C5ADABB-3F35-43F0-ACC0-D41B8CCFBF0A}" srcOrd="12" destOrd="0" presId="urn:microsoft.com/office/officeart/2005/8/layout/cycle2"/>
    <dgm:cxn modelId="{376E6C80-70C0-42EC-87F4-F0213B5B6406}" type="presParOf" srcId="{E68C4BF8-5C7F-441C-AD18-C396704B2B22}" destId="{7BE4EB32-BCEF-4647-80FA-4B1D8C5C921B}" srcOrd="13" destOrd="0" presId="urn:microsoft.com/office/officeart/2005/8/layout/cycle2"/>
    <dgm:cxn modelId="{13B06979-5BA7-42B9-944D-256D8B3B3105}" type="presParOf" srcId="{7BE4EB32-BCEF-4647-80FA-4B1D8C5C921B}" destId="{B5016AED-0200-4CEB-A79A-732AA23C9245}" srcOrd="0" destOrd="0" presId="urn:microsoft.com/office/officeart/2005/8/layout/cycle2"/>
    <dgm:cxn modelId="{239B91A7-4AD2-4EAE-9B66-8DDFD3F3538A}" type="presParOf" srcId="{E68C4BF8-5C7F-441C-AD18-C396704B2B22}" destId="{3FA3822E-84E8-40A5-B6CF-B4D9399F0D27}" srcOrd="14" destOrd="0" presId="urn:microsoft.com/office/officeart/2005/8/layout/cycle2"/>
    <dgm:cxn modelId="{C685E931-9D13-4921-88D3-3CD0F55A99E2}" type="presParOf" srcId="{E68C4BF8-5C7F-441C-AD18-C396704B2B22}" destId="{5D73FD94-A782-42F9-93DC-22CEF0253C32}" srcOrd="15" destOrd="0" presId="urn:microsoft.com/office/officeart/2005/8/layout/cycle2"/>
    <dgm:cxn modelId="{9592E9F7-32B9-4366-8B40-7A96102B27DC}" type="presParOf" srcId="{5D73FD94-A782-42F9-93DC-22CEF0253C32}" destId="{CC9EC570-046A-4361-BE92-AEA131B52973}"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B6222-C16D-46A4-80A5-91A37C936690}">
      <dsp:nvSpPr>
        <dsp:cNvPr id="0" name=""/>
        <dsp:cNvSpPr/>
      </dsp:nvSpPr>
      <dsp:spPr>
        <a:xfrm>
          <a:off x="2550318" y="-45079"/>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Recruiting</a:t>
          </a:r>
        </a:p>
      </dsp:txBody>
      <dsp:txXfrm>
        <a:off x="2696085" y="100688"/>
        <a:ext cx="703828" cy="703828"/>
      </dsp:txXfrm>
    </dsp:sp>
    <dsp:sp modelId="{ECBF6A37-34E1-4D68-A4E4-C6825B89E819}">
      <dsp:nvSpPr>
        <dsp:cNvPr id="0" name=""/>
        <dsp:cNvSpPr/>
      </dsp:nvSpPr>
      <dsp:spPr>
        <a:xfrm rot="1350000">
          <a:off x="3574333" y="557810"/>
          <a:ext cx="192614"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576532" y="607833"/>
        <a:ext cx="134830" cy="183237"/>
      </dsp:txXfrm>
    </dsp:sp>
    <dsp:sp modelId="{E4ACF63B-AFCA-4B8F-B049-6FEA1D02F5F6}">
      <dsp:nvSpPr>
        <dsp:cNvPr id="0" name=""/>
        <dsp:cNvSpPr/>
      </dsp:nvSpPr>
      <dsp:spPr>
        <a:xfrm>
          <a:off x="3805674" y="474905"/>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Offer</a:t>
          </a:r>
        </a:p>
      </dsp:txBody>
      <dsp:txXfrm>
        <a:off x="3951441" y="620672"/>
        <a:ext cx="703828" cy="703828"/>
      </dsp:txXfrm>
    </dsp:sp>
    <dsp:sp modelId="{55E1566D-029E-449E-9366-61ACB6DBC06A}">
      <dsp:nvSpPr>
        <dsp:cNvPr id="0" name=""/>
        <dsp:cNvSpPr/>
      </dsp:nvSpPr>
      <dsp:spPr>
        <a:xfrm rot="4050000">
          <a:off x="4464954" y="1442530"/>
          <a:ext cx="192614"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482790" y="1476916"/>
        <a:ext cx="134830" cy="183237"/>
      </dsp:txXfrm>
    </dsp:sp>
    <dsp:sp modelId="{79DA4254-65CD-476F-9C2C-C44D0B614576}">
      <dsp:nvSpPr>
        <dsp:cNvPr id="0" name=""/>
        <dsp:cNvSpPr/>
      </dsp:nvSpPr>
      <dsp:spPr>
        <a:xfrm>
          <a:off x="4325659" y="1730261"/>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Hiring</a:t>
          </a:r>
        </a:p>
      </dsp:txBody>
      <dsp:txXfrm>
        <a:off x="4471426" y="1876028"/>
        <a:ext cx="703828" cy="703828"/>
      </dsp:txXfrm>
    </dsp:sp>
    <dsp:sp modelId="{41A7E6BA-508A-4B13-8478-675C4C17FAB0}">
      <dsp:nvSpPr>
        <dsp:cNvPr id="0" name=""/>
        <dsp:cNvSpPr/>
      </dsp:nvSpPr>
      <dsp:spPr>
        <a:xfrm rot="6750000">
          <a:off x="4469126" y="2697886"/>
          <a:ext cx="192614"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509074" y="2732272"/>
        <a:ext cx="134830" cy="183237"/>
      </dsp:txXfrm>
    </dsp:sp>
    <dsp:sp modelId="{8A5FC5CF-246F-4B4E-8BC6-E69523744786}">
      <dsp:nvSpPr>
        <dsp:cNvPr id="0" name=""/>
        <dsp:cNvSpPr/>
      </dsp:nvSpPr>
      <dsp:spPr>
        <a:xfrm>
          <a:off x="3805674" y="2985616"/>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onboarding</a:t>
          </a:r>
        </a:p>
      </dsp:txBody>
      <dsp:txXfrm>
        <a:off x="3951441" y="3131383"/>
        <a:ext cx="703828" cy="703828"/>
      </dsp:txXfrm>
    </dsp:sp>
    <dsp:sp modelId="{7B98143C-60AC-4B19-8EC6-D3B275EDC31C}">
      <dsp:nvSpPr>
        <dsp:cNvPr id="0" name=""/>
        <dsp:cNvSpPr/>
      </dsp:nvSpPr>
      <dsp:spPr>
        <a:xfrm rot="9450000">
          <a:off x="3584406" y="3588506"/>
          <a:ext cx="192614"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639991" y="3638529"/>
        <a:ext cx="134830" cy="183237"/>
      </dsp:txXfrm>
    </dsp:sp>
    <dsp:sp modelId="{DD1F1323-E995-4FE1-9CAC-99A7BFB5A132}">
      <dsp:nvSpPr>
        <dsp:cNvPr id="0" name=""/>
        <dsp:cNvSpPr/>
      </dsp:nvSpPr>
      <dsp:spPr>
        <a:xfrm>
          <a:off x="2550318" y="3505601"/>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Development</a:t>
          </a:r>
        </a:p>
      </dsp:txBody>
      <dsp:txXfrm>
        <a:off x="2696085" y="3651368"/>
        <a:ext cx="703828" cy="703828"/>
      </dsp:txXfrm>
    </dsp:sp>
    <dsp:sp modelId="{CC7F6B1C-231A-415D-90C6-4768B1826B9D}">
      <dsp:nvSpPr>
        <dsp:cNvPr id="0" name=""/>
        <dsp:cNvSpPr/>
      </dsp:nvSpPr>
      <dsp:spPr>
        <a:xfrm rot="12150000">
          <a:off x="2329051" y="3592678"/>
          <a:ext cx="192614"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384636" y="3664813"/>
        <a:ext cx="134830" cy="183237"/>
      </dsp:txXfrm>
    </dsp:sp>
    <dsp:sp modelId="{370DE6F1-4829-4222-A23C-5AC5A7B1D39B}">
      <dsp:nvSpPr>
        <dsp:cNvPr id="0" name=""/>
        <dsp:cNvSpPr/>
      </dsp:nvSpPr>
      <dsp:spPr>
        <a:xfrm>
          <a:off x="1294963" y="2985616"/>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Performance Review</a:t>
          </a:r>
        </a:p>
      </dsp:txBody>
      <dsp:txXfrm>
        <a:off x="1440730" y="3131383"/>
        <a:ext cx="703828" cy="703828"/>
      </dsp:txXfrm>
    </dsp:sp>
    <dsp:sp modelId="{B64238C9-64B3-481D-ACBB-6970940A60FD}">
      <dsp:nvSpPr>
        <dsp:cNvPr id="0" name=""/>
        <dsp:cNvSpPr/>
      </dsp:nvSpPr>
      <dsp:spPr>
        <a:xfrm rot="14685503">
          <a:off x="1392856" y="2706050"/>
          <a:ext cx="210685"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437935" y="2795714"/>
        <a:ext cx="147480" cy="183237"/>
      </dsp:txXfrm>
    </dsp:sp>
    <dsp:sp modelId="{0C5ADABB-3F35-43F0-ACC0-D41B8CCFBF0A}">
      <dsp:nvSpPr>
        <dsp:cNvPr id="0" name=""/>
        <dsp:cNvSpPr/>
      </dsp:nvSpPr>
      <dsp:spPr>
        <a:xfrm>
          <a:off x="700987" y="1725729"/>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Next</a:t>
          </a:r>
        </a:p>
      </dsp:txBody>
      <dsp:txXfrm>
        <a:off x="846754" y="1871496"/>
        <a:ext cx="703828" cy="703828"/>
      </dsp:txXfrm>
    </dsp:sp>
    <dsp:sp modelId="{7BE4EB32-BCEF-4647-80FA-4B1D8C5C921B}">
      <dsp:nvSpPr>
        <dsp:cNvPr id="0" name=""/>
        <dsp:cNvSpPr/>
      </dsp:nvSpPr>
      <dsp:spPr>
        <a:xfrm rot="17724092">
          <a:off x="1389979" y="1450576"/>
          <a:ext cx="206343"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407654" y="1539614"/>
        <a:ext cx="144440" cy="183237"/>
      </dsp:txXfrm>
    </dsp:sp>
    <dsp:sp modelId="{3FA3822E-84E8-40A5-B6CF-B4D9399F0D27}">
      <dsp:nvSpPr>
        <dsp:cNvPr id="0" name=""/>
        <dsp:cNvSpPr/>
      </dsp:nvSpPr>
      <dsp:spPr>
        <a:xfrm>
          <a:off x="1294963" y="474905"/>
          <a:ext cx="995362" cy="99536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Exit</a:t>
          </a:r>
        </a:p>
      </dsp:txBody>
      <dsp:txXfrm>
        <a:off x="1440730" y="620672"/>
        <a:ext cx="703828" cy="703828"/>
      </dsp:txXfrm>
    </dsp:sp>
    <dsp:sp modelId="{5D73FD94-A782-42F9-93DC-22CEF0253C32}">
      <dsp:nvSpPr>
        <dsp:cNvPr id="0" name=""/>
        <dsp:cNvSpPr/>
      </dsp:nvSpPr>
      <dsp:spPr>
        <a:xfrm rot="20250000">
          <a:off x="2318978" y="561983"/>
          <a:ext cx="192614" cy="305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321177" y="634118"/>
        <a:ext cx="134830" cy="18323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2/16/2023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1</a:t>
            </a:fld>
            <a:endParaRPr lang="en-US" dirty="0"/>
          </a:p>
        </p:txBody>
      </p:sp>
    </p:spTree>
    <p:extLst>
      <p:ext uri="{BB962C8B-B14F-4D97-AF65-F5344CB8AC3E}">
        <p14:creationId xmlns:p14="http://schemas.microsoft.com/office/powerpoint/2010/main" val="339367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get to the offer and hiring phase this is where there is an opportunity demonstrate to your future employee that you value their time and what THEY bring to the table. Its also a nice gesture that says thank you for choosing us. </a:t>
            </a:r>
          </a:p>
        </p:txBody>
      </p:sp>
      <p:sp>
        <p:nvSpPr>
          <p:cNvPr id="4" name="Slide Number Placeholder 3"/>
          <p:cNvSpPr>
            <a:spLocks noGrp="1"/>
          </p:cNvSpPr>
          <p:nvPr>
            <p:ph type="sldNum" sz="quarter" idx="5"/>
          </p:nvPr>
        </p:nvSpPr>
        <p:spPr/>
        <p:txBody>
          <a:bodyPr/>
          <a:lstStyle/>
          <a:p>
            <a:fld id="{DBA9AE40-3CA6-2149-BC27-B0A8ADC6FAAA}" type="slidenum">
              <a:rPr lang="en-US" smtClean="0"/>
              <a:t>11</a:t>
            </a:fld>
            <a:endParaRPr lang="en-US" dirty="0"/>
          </a:p>
        </p:txBody>
      </p:sp>
    </p:spTree>
    <p:extLst>
      <p:ext uri="{BB962C8B-B14F-4D97-AF65-F5344CB8AC3E}">
        <p14:creationId xmlns:p14="http://schemas.microsoft.com/office/powerpoint/2010/main" val="3526764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13</a:t>
            </a:fld>
            <a:endParaRPr lang="en-US" dirty="0"/>
          </a:p>
        </p:txBody>
      </p:sp>
    </p:spTree>
    <p:extLst>
      <p:ext uri="{BB962C8B-B14F-4D97-AF65-F5344CB8AC3E}">
        <p14:creationId xmlns:p14="http://schemas.microsoft.com/office/powerpoint/2010/main" val="174736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14</a:t>
            </a:fld>
            <a:endParaRPr lang="en-US" dirty="0"/>
          </a:p>
        </p:txBody>
      </p:sp>
    </p:spTree>
    <p:extLst>
      <p:ext uri="{BB962C8B-B14F-4D97-AF65-F5344CB8AC3E}">
        <p14:creationId xmlns:p14="http://schemas.microsoft.com/office/powerpoint/2010/main" val="103789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15</a:t>
            </a:fld>
            <a:endParaRPr lang="en-US" dirty="0"/>
          </a:p>
        </p:txBody>
      </p:sp>
    </p:spTree>
    <p:extLst>
      <p:ext uri="{BB962C8B-B14F-4D97-AF65-F5344CB8AC3E}">
        <p14:creationId xmlns:p14="http://schemas.microsoft.com/office/powerpoint/2010/main" val="1915506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betterup.com</a:t>
            </a:r>
          </a:p>
        </p:txBody>
      </p:sp>
      <p:sp>
        <p:nvSpPr>
          <p:cNvPr id="4" name="Slide Number Placeholder 3"/>
          <p:cNvSpPr>
            <a:spLocks noGrp="1"/>
          </p:cNvSpPr>
          <p:nvPr>
            <p:ph type="sldNum" sz="quarter" idx="5"/>
          </p:nvPr>
        </p:nvSpPr>
        <p:spPr/>
        <p:txBody>
          <a:bodyPr/>
          <a:lstStyle/>
          <a:p>
            <a:fld id="{DBA9AE40-3CA6-2149-BC27-B0A8ADC6FAAA}" type="slidenum">
              <a:rPr lang="en-US" smtClean="0"/>
              <a:t>16</a:t>
            </a:fld>
            <a:endParaRPr lang="en-US" dirty="0"/>
          </a:p>
        </p:txBody>
      </p:sp>
    </p:spTree>
    <p:extLst>
      <p:ext uri="{BB962C8B-B14F-4D97-AF65-F5344CB8AC3E}">
        <p14:creationId xmlns:p14="http://schemas.microsoft.com/office/powerpoint/2010/main" val="1398403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PsychologyNotesHQ.com</a:t>
            </a:r>
          </a:p>
        </p:txBody>
      </p:sp>
      <p:sp>
        <p:nvSpPr>
          <p:cNvPr id="4" name="Slide Number Placeholder 3"/>
          <p:cNvSpPr>
            <a:spLocks noGrp="1"/>
          </p:cNvSpPr>
          <p:nvPr>
            <p:ph type="sldNum" sz="quarter" idx="5"/>
          </p:nvPr>
        </p:nvSpPr>
        <p:spPr/>
        <p:txBody>
          <a:bodyPr/>
          <a:lstStyle/>
          <a:p>
            <a:fld id="{DBA9AE40-3CA6-2149-BC27-B0A8ADC6FAAA}" type="slidenum">
              <a:rPr lang="en-US" smtClean="0"/>
              <a:t>17</a:t>
            </a:fld>
            <a:endParaRPr lang="en-US" dirty="0"/>
          </a:p>
        </p:txBody>
      </p:sp>
    </p:spTree>
    <p:extLst>
      <p:ext uri="{BB962C8B-B14F-4D97-AF65-F5344CB8AC3E}">
        <p14:creationId xmlns:p14="http://schemas.microsoft.com/office/powerpoint/2010/main" val="55345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t>
            </a:r>
            <a:r>
              <a:rPr lang="en-US" dirty="0" err="1"/>
              <a:t>DentalPost</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18</a:t>
            </a:fld>
            <a:endParaRPr lang="en-US" dirty="0"/>
          </a:p>
        </p:txBody>
      </p:sp>
    </p:spTree>
    <p:extLst>
      <p:ext uri="{BB962C8B-B14F-4D97-AF65-F5344CB8AC3E}">
        <p14:creationId xmlns:p14="http://schemas.microsoft.com/office/powerpoint/2010/main" val="3807267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19</a:t>
            </a:fld>
            <a:endParaRPr lang="en-US" dirty="0"/>
          </a:p>
        </p:txBody>
      </p:sp>
    </p:spTree>
    <p:extLst>
      <p:ext uri="{BB962C8B-B14F-4D97-AF65-F5344CB8AC3E}">
        <p14:creationId xmlns:p14="http://schemas.microsoft.com/office/powerpoint/2010/main" val="282331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Educerecentre.com</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20</a:t>
            </a:fld>
            <a:endParaRPr lang="en-US" dirty="0"/>
          </a:p>
        </p:txBody>
      </p:sp>
    </p:spTree>
    <p:extLst>
      <p:ext uri="{BB962C8B-B14F-4D97-AF65-F5344CB8AC3E}">
        <p14:creationId xmlns:p14="http://schemas.microsoft.com/office/powerpoint/2010/main" val="1722937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Are you ready for the new year and new you?</a:t>
            </a:r>
          </a:p>
        </p:txBody>
      </p:sp>
      <p:sp>
        <p:nvSpPr>
          <p:cNvPr id="4" name="Slide Number Placeholder 3"/>
          <p:cNvSpPr>
            <a:spLocks noGrp="1"/>
          </p:cNvSpPr>
          <p:nvPr>
            <p:ph type="sldNum" sz="quarter" idx="5"/>
          </p:nvPr>
        </p:nvSpPr>
        <p:spPr/>
        <p:txBody>
          <a:bodyPr/>
          <a:lstStyle/>
          <a:p>
            <a:fld id="{DBA9AE40-3CA6-2149-BC27-B0A8ADC6FAAA}" type="slidenum">
              <a:rPr lang="en-US" smtClean="0"/>
              <a:t>21</a:t>
            </a:fld>
            <a:endParaRPr lang="en-US" dirty="0"/>
          </a:p>
        </p:txBody>
      </p:sp>
    </p:spTree>
    <p:extLst>
      <p:ext uri="{BB962C8B-B14F-4D97-AF65-F5344CB8AC3E}">
        <p14:creationId xmlns:p14="http://schemas.microsoft.com/office/powerpoint/2010/main" val="118047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this warm introduction!</a:t>
            </a:r>
          </a:p>
          <a:p>
            <a:endParaRPr lang="en-GB" dirty="0"/>
          </a:p>
          <a:p>
            <a:r>
              <a:rPr lang="en-GB" dirty="0"/>
              <a:t>Hello everyone!</a:t>
            </a:r>
          </a:p>
          <a:p>
            <a:endParaRPr lang="en-GB" dirty="0"/>
          </a:p>
          <a:p>
            <a:r>
              <a:rPr lang="en-GB" dirty="0"/>
              <a:t>Thank you for joining us today and giving us your time to learn with us.</a:t>
            </a:r>
          </a:p>
          <a:p>
            <a:endParaRPr lang="en-GB" dirty="0"/>
          </a:p>
          <a:p>
            <a:r>
              <a:rPr lang="en-GB" dirty="0"/>
              <a:t>I was super excited to be  invited to present this topic on New Year New You!</a:t>
            </a:r>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1517592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23</a:t>
            </a:fld>
            <a:endParaRPr lang="en-US" dirty="0"/>
          </a:p>
        </p:txBody>
      </p:sp>
    </p:spTree>
    <p:extLst>
      <p:ext uri="{BB962C8B-B14F-4D97-AF65-F5344CB8AC3E}">
        <p14:creationId xmlns:p14="http://schemas.microsoft.com/office/powerpoint/2010/main" val="140063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24</a:t>
            </a:fld>
            <a:endParaRPr lang="en-US" dirty="0"/>
          </a:p>
        </p:txBody>
      </p:sp>
    </p:spTree>
    <p:extLst>
      <p:ext uri="{BB962C8B-B14F-4D97-AF65-F5344CB8AC3E}">
        <p14:creationId xmlns:p14="http://schemas.microsoft.com/office/powerpoint/2010/main" val="4047715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25</a:t>
            </a:fld>
            <a:endParaRPr lang="en-US" dirty="0"/>
          </a:p>
        </p:txBody>
      </p:sp>
    </p:spTree>
    <p:extLst>
      <p:ext uri="{BB962C8B-B14F-4D97-AF65-F5344CB8AC3E}">
        <p14:creationId xmlns:p14="http://schemas.microsoft.com/office/powerpoint/2010/main" val="2759347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26</a:t>
            </a:fld>
            <a:endParaRPr lang="en-US" dirty="0"/>
          </a:p>
        </p:txBody>
      </p:sp>
    </p:spTree>
    <p:extLst>
      <p:ext uri="{BB962C8B-B14F-4D97-AF65-F5344CB8AC3E}">
        <p14:creationId xmlns:p14="http://schemas.microsoft.com/office/powerpoint/2010/main" val="409577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27</a:t>
            </a:fld>
            <a:endParaRPr lang="en-US" dirty="0"/>
          </a:p>
        </p:txBody>
      </p:sp>
    </p:spTree>
    <p:extLst>
      <p:ext uri="{BB962C8B-B14F-4D97-AF65-F5344CB8AC3E}">
        <p14:creationId xmlns:p14="http://schemas.microsoft.com/office/powerpoint/2010/main" val="1623879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28</a:t>
            </a:fld>
            <a:endParaRPr lang="en-US" dirty="0"/>
          </a:p>
        </p:txBody>
      </p:sp>
    </p:spTree>
    <p:extLst>
      <p:ext uri="{BB962C8B-B14F-4D97-AF65-F5344CB8AC3E}">
        <p14:creationId xmlns:p14="http://schemas.microsoft.com/office/powerpoint/2010/main" val="3234020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30</a:t>
            </a:fld>
            <a:endParaRPr lang="en-US" dirty="0"/>
          </a:p>
        </p:txBody>
      </p:sp>
    </p:spTree>
    <p:extLst>
      <p:ext uri="{BB962C8B-B14F-4D97-AF65-F5344CB8AC3E}">
        <p14:creationId xmlns:p14="http://schemas.microsoft.com/office/powerpoint/2010/main" val="2712949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31</a:t>
            </a:fld>
            <a:endParaRPr lang="en-US" dirty="0"/>
          </a:p>
        </p:txBody>
      </p:sp>
    </p:spTree>
    <p:extLst>
      <p:ext uri="{BB962C8B-B14F-4D97-AF65-F5344CB8AC3E}">
        <p14:creationId xmlns:p14="http://schemas.microsoft.com/office/powerpoint/2010/main" val="3469168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32</a:t>
            </a:fld>
            <a:endParaRPr lang="en-US" dirty="0"/>
          </a:p>
        </p:txBody>
      </p:sp>
    </p:spTree>
    <p:extLst>
      <p:ext uri="{BB962C8B-B14F-4D97-AF65-F5344CB8AC3E}">
        <p14:creationId xmlns:p14="http://schemas.microsoft.com/office/powerpoint/2010/main" val="1331104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33</a:t>
            </a:fld>
            <a:endParaRPr lang="en-US" dirty="0"/>
          </a:p>
        </p:txBody>
      </p:sp>
    </p:spTree>
    <p:extLst>
      <p:ext uri="{BB962C8B-B14F-4D97-AF65-F5344CB8AC3E}">
        <p14:creationId xmlns:p14="http://schemas.microsoft.com/office/powerpoint/2010/main" val="22350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content is about building awareness around various key phases in the employee experience. We examine what is happening workwise and personally so that leaders and peer can help create strong experiences and help people feel like they matter! Understanding is the first step. Let’s jump in!</a:t>
            </a:r>
          </a:p>
        </p:txBody>
      </p:sp>
      <p:sp>
        <p:nvSpPr>
          <p:cNvPr id="4" name="Slide Number Placeholder 3"/>
          <p:cNvSpPr>
            <a:spLocks noGrp="1"/>
          </p:cNvSpPr>
          <p:nvPr>
            <p:ph type="sldNum" sz="quarter" idx="5"/>
          </p:nvPr>
        </p:nvSpPr>
        <p:spPr/>
        <p:txBody>
          <a:bodyPr/>
          <a:lstStyle/>
          <a:p>
            <a:fld id="{DBA9AE40-3CA6-2149-BC27-B0A8ADC6FAAA}" type="slidenum">
              <a:rPr lang="en-US" smtClean="0"/>
              <a:t>3</a:t>
            </a:fld>
            <a:endParaRPr lang="en-US" dirty="0"/>
          </a:p>
        </p:txBody>
      </p:sp>
    </p:spTree>
    <p:extLst>
      <p:ext uri="{BB962C8B-B14F-4D97-AF65-F5344CB8AC3E}">
        <p14:creationId xmlns:p14="http://schemas.microsoft.com/office/powerpoint/2010/main" val="2785175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34</a:t>
            </a:fld>
            <a:endParaRPr lang="en-US" dirty="0"/>
          </a:p>
        </p:txBody>
      </p:sp>
    </p:spTree>
    <p:extLst>
      <p:ext uri="{BB962C8B-B14F-4D97-AF65-F5344CB8AC3E}">
        <p14:creationId xmlns:p14="http://schemas.microsoft.com/office/powerpoint/2010/main" val="3473922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35</a:t>
            </a:fld>
            <a:endParaRPr lang="en-US" dirty="0"/>
          </a:p>
        </p:txBody>
      </p:sp>
    </p:spTree>
    <p:extLst>
      <p:ext uri="{BB962C8B-B14F-4D97-AF65-F5344CB8AC3E}">
        <p14:creationId xmlns:p14="http://schemas.microsoft.com/office/powerpoint/2010/main" val="1408347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36</a:t>
            </a:fld>
            <a:endParaRPr lang="en-US" dirty="0"/>
          </a:p>
        </p:txBody>
      </p:sp>
    </p:spTree>
    <p:extLst>
      <p:ext uri="{BB962C8B-B14F-4D97-AF65-F5344CB8AC3E}">
        <p14:creationId xmlns:p14="http://schemas.microsoft.com/office/powerpoint/2010/main" val="1433688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37</a:t>
            </a:fld>
            <a:endParaRPr lang="en-US" dirty="0"/>
          </a:p>
        </p:txBody>
      </p:sp>
    </p:spTree>
    <p:extLst>
      <p:ext uri="{BB962C8B-B14F-4D97-AF65-F5344CB8AC3E}">
        <p14:creationId xmlns:p14="http://schemas.microsoft.com/office/powerpoint/2010/main" val="377533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38</a:t>
            </a:fld>
            <a:endParaRPr lang="en-US" dirty="0"/>
          </a:p>
        </p:txBody>
      </p:sp>
    </p:spTree>
    <p:extLst>
      <p:ext uri="{BB962C8B-B14F-4D97-AF65-F5344CB8AC3E}">
        <p14:creationId xmlns:p14="http://schemas.microsoft.com/office/powerpoint/2010/main" val="2297921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40</a:t>
            </a:fld>
            <a:endParaRPr lang="en-US" dirty="0"/>
          </a:p>
        </p:txBody>
      </p:sp>
    </p:spTree>
    <p:extLst>
      <p:ext uri="{BB962C8B-B14F-4D97-AF65-F5344CB8AC3E}">
        <p14:creationId xmlns:p14="http://schemas.microsoft.com/office/powerpoint/2010/main" val="2456325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41</a:t>
            </a:fld>
            <a:endParaRPr lang="en-US" dirty="0"/>
          </a:p>
        </p:txBody>
      </p:sp>
    </p:spTree>
    <p:extLst>
      <p:ext uri="{BB962C8B-B14F-4D97-AF65-F5344CB8AC3E}">
        <p14:creationId xmlns:p14="http://schemas.microsoft.com/office/powerpoint/2010/main" val="3460761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581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4</a:t>
            </a:fld>
            <a:endParaRPr lang="en-US" dirty="0"/>
          </a:p>
        </p:txBody>
      </p:sp>
    </p:spTree>
    <p:extLst>
      <p:ext uri="{BB962C8B-B14F-4D97-AF65-F5344CB8AC3E}">
        <p14:creationId xmlns:p14="http://schemas.microsoft.com/office/powerpoint/2010/main" val="305176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6</a:t>
            </a:fld>
            <a:endParaRPr lang="en-US" dirty="0"/>
          </a:p>
        </p:txBody>
      </p:sp>
    </p:spTree>
    <p:extLst>
      <p:ext uri="{BB962C8B-B14F-4D97-AF65-F5344CB8AC3E}">
        <p14:creationId xmlns:p14="http://schemas.microsoft.com/office/powerpoint/2010/main" val="401016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get to the offer and hiring phase this is where there is an opportunity demonstrate to your future employee that you value their time and what THEY bring to the table. Its also a nice gesture that says thank you for choosing us. </a:t>
            </a:r>
          </a:p>
        </p:txBody>
      </p:sp>
      <p:sp>
        <p:nvSpPr>
          <p:cNvPr id="4" name="Slide Number Placeholder 3"/>
          <p:cNvSpPr>
            <a:spLocks noGrp="1"/>
          </p:cNvSpPr>
          <p:nvPr>
            <p:ph type="sldNum" sz="quarter" idx="5"/>
          </p:nvPr>
        </p:nvSpPr>
        <p:spPr/>
        <p:txBody>
          <a:bodyPr/>
          <a:lstStyle/>
          <a:p>
            <a:fld id="{DBA9AE40-3CA6-2149-BC27-B0A8ADC6FAAA}" type="slidenum">
              <a:rPr lang="en-US" smtClean="0"/>
              <a:t>7</a:t>
            </a:fld>
            <a:endParaRPr lang="en-US" dirty="0"/>
          </a:p>
        </p:txBody>
      </p:sp>
    </p:spTree>
    <p:extLst>
      <p:ext uri="{BB962C8B-B14F-4D97-AF65-F5344CB8AC3E}">
        <p14:creationId xmlns:p14="http://schemas.microsoft.com/office/powerpoint/2010/main" val="253108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8</a:t>
            </a:fld>
            <a:endParaRPr lang="en-US" dirty="0"/>
          </a:p>
        </p:txBody>
      </p:sp>
    </p:spTree>
    <p:extLst>
      <p:ext uri="{BB962C8B-B14F-4D97-AF65-F5344CB8AC3E}">
        <p14:creationId xmlns:p14="http://schemas.microsoft.com/office/powerpoint/2010/main" val="302922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get to the offer and hiring phase this is where there is an opportunity demonstrate to your future employee that you value their time and what THEY bring to the table. Its also a nice gesture that says thank you for choosing us. </a:t>
            </a:r>
          </a:p>
        </p:txBody>
      </p:sp>
      <p:sp>
        <p:nvSpPr>
          <p:cNvPr id="4" name="Slide Number Placeholder 3"/>
          <p:cNvSpPr>
            <a:spLocks noGrp="1"/>
          </p:cNvSpPr>
          <p:nvPr>
            <p:ph type="sldNum" sz="quarter" idx="5"/>
          </p:nvPr>
        </p:nvSpPr>
        <p:spPr/>
        <p:txBody>
          <a:bodyPr/>
          <a:lstStyle/>
          <a:p>
            <a:fld id="{DBA9AE40-3CA6-2149-BC27-B0A8ADC6FAAA}" type="slidenum">
              <a:rPr lang="en-US" smtClean="0"/>
              <a:t>9</a:t>
            </a:fld>
            <a:endParaRPr lang="en-US" dirty="0"/>
          </a:p>
        </p:txBody>
      </p:sp>
    </p:spTree>
    <p:extLst>
      <p:ext uri="{BB962C8B-B14F-4D97-AF65-F5344CB8AC3E}">
        <p14:creationId xmlns:p14="http://schemas.microsoft.com/office/powerpoint/2010/main" val="362400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10</a:t>
            </a:fld>
            <a:endParaRPr lang="en-US" dirty="0"/>
          </a:p>
        </p:txBody>
      </p:sp>
    </p:spTree>
    <p:extLst>
      <p:ext uri="{BB962C8B-B14F-4D97-AF65-F5344CB8AC3E}">
        <p14:creationId xmlns:p14="http://schemas.microsoft.com/office/powerpoint/2010/main" val="256415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37177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716236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2514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33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082EB-077E-45ED-9689-E6E85736C3B4}"/>
              </a:ext>
            </a:extLst>
          </p:cNvPr>
          <p:cNvGrpSpPr/>
          <p:nvPr userDrawn="1"/>
        </p:nvGrpSpPr>
        <p:grpSpPr>
          <a:xfrm>
            <a:off x="-1" y="0"/>
            <a:ext cx="9144004" cy="5143501"/>
            <a:chOff x="-1" y="0"/>
            <a:chExt cx="9144004" cy="5143501"/>
          </a:xfrm>
        </p:grpSpPr>
        <p:sp>
          <p:nvSpPr>
            <p:cNvPr id="8" name="Rectangle 7">
              <a:extLst>
                <a:ext uri="{FF2B5EF4-FFF2-40B4-BE49-F238E27FC236}">
                  <a16:creationId xmlns:a16="http://schemas.microsoft.com/office/drawing/2014/main" id="{3EE75DBF-6FA6-4045-A09B-7AE45B858653}"/>
                </a:ext>
              </a:extLst>
            </p:cNvPr>
            <p:cNvSpPr/>
            <p:nvPr userDrawn="1"/>
          </p:nvSpPr>
          <p:spPr>
            <a:xfrm>
              <a:off x="-1" y="0"/>
              <a:ext cx="449115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userDrawn="1"/>
          </p:nvSpPr>
          <p:spPr>
            <a:xfrm>
              <a:off x="4491156" y="0"/>
              <a:ext cx="465284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3750198"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305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userDrawn="1">
            <p:ph type="body" sz="quarter" idx="16"/>
          </p:nvPr>
        </p:nvSpPr>
        <p:spPr>
          <a:xfrm>
            <a:off x="4867971" y="1551901"/>
            <a:ext cx="3872905"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667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Gre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DE0AA2-F3E1-47C6-8C6B-04FEF7C9E525}"/>
              </a:ext>
            </a:extLst>
          </p:cNvPr>
          <p:cNvGrpSpPr/>
          <p:nvPr userDrawn="1"/>
        </p:nvGrpSpPr>
        <p:grpSpPr>
          <a:xfrm>
            <a:off x="0" y="0"/>
            <a:ext cx="9144000" cy="5143501"/>
            <a:chOff x="0" y="0"/>
            <a:chExt cx="9271748" cy="5143501"/>
          </a:xfrm>
        </p:grpSpPr>
        <p:sp>
          <p:nvSpPr>
            <p:cNvPr id="8" name="Rectangle 7">
              <a:extLst>
                <a:ext uri="{FF2B5EF4-FFF2-40B4-BE49-F238E27FC236}">
                  <a16:creationId xmlns:a16="http://schemas.microsoft.com/office/drawing/2014/main" id="{3EE75DBF-6FA6-4045-A09B-7AE45B858653}"/>
                </a:ext>
              </a:extLst>
            </p:cNvPr>
            <p:cNvSpPr/>
            <p:nvPr/>
          </p:nvSpPr>
          <p:spPr>
            <a:xfrm>
              <a:off x="0"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p:nvSpPr>
          <p:spPr>
            <a:xfrm>
              <a:off x="3092824"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6B1290-ED40-4034-B6D2-829D74478DB1}"/>
                </a:ext>
              </a:extLst>
            </p:cNvPr>
            <p:cNvSpPr/>
            <p:nvPr/>
          </p:nvSpPr>
          <p:spPr>
            <a:xfrm>
              <a:off x="6185648"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2AE9E10-48D5-44A1-AB1C-137B6501DEAB}"/>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671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Column Gre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E18E7C-42B4-4D54-B21E-15148CD2C471}"/>
              </a:ext>
            </a:extLst>
          </p:cNvPr>
          <p:cNvSpPr/>
          <p:nvPr userDrawn="1"/>
        </p:nvSpPr>
        <p:spPr>
          <a:xfrm>
            <a:off x="6858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E75DBF-6FA6-4045-A09B-7AE45B858653}"/>
              </a:ext>
            </a:extLst>
          </p:cNvPr>
          <p:cNvSpPr/>
          <p:nvPr/>
        </p:nvSpPr>
        <p:spPr>
          <a:xfrm>
            <a:off x="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p:nvSpPr>
        <p:spPr>
          <a:xfrm>
            <a:off x="2286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6B1290-ED40-4034-B6D2-829D74478DB1}"/>
              </a:ext>
            </a:extLst>
          </p:cNvPr>
          <p:cNvSpPr/>
          <p:nvPr/>
        </p:nvSpPr>
        <p:spPr>
          <a:xfrm>
            <a:off x="4572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B20C7E82-1FC9-4986-ACB8-CD57EB98DD68}"/>
              </a:ext>
            </a:extLst>
          </p:cNvPr>
          <p:cNvSpPr>
            <a:spLocks noGrp="1"/>
          </p:cNvSpPr>
          <p:nvPr>
            <p:ph type="body" sz="quarter" idx="17"/>
          </p:nvPr>
        </p:nvSpPr>
        <p:spPr>
          <a:xfrm>
            <a:off x="2602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a:extLst>
              <a:ext uri="{FF2B5EF4-FFF2-40B4-BE49-F238E27FC236}">
                <a16:creationId xmlns:a16="http://schemas.microsoft.com/office/drawing/2014/main" id="{33D7E210-8B6D-4F2C-81B1-7E33F6D61EDE}"/>
              </a:ext>
            </a:extLst>
          </p:cNvPr>
          <p:cNvSpPr>
            <a:spLocks noGrp="1"/>
          </p:cNvSpPr>
          <p:nvPr>
            <p:ph type="body" sz="quarter" idx="18"/>
          </p:nvPr>
        </p:nvSpPr>
        <p:spPr>
          <a:xfrm>
            <a:off x="4888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B7E263F0-7D24-40C7-851F-88D353CB24AC}"/>
              </a:ext>
            </a:extLst>
          </p:cNvPr>
          <p:cNvSpPr>
            <a:spLocks noGrp="1"/>
          </p:cNvSpPr>
          <p:nvPr>
            <p:ph type="body" sz="quarter" idx="19"/>
          </p:nvPr>
        </p:nvSpPr>
        <p:spPr>
          <a:xfrm>
            <a:off x="7114903"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205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hree Column Gre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1D382D-87A4-44A7-92B7-E564E51A19ED}"/>
              </a:ext>
            </a:extLst>
          </p:cNvPr>
          <p:cNvSpPr/>
          <p:nvPr userDrawn="1"/>
        </p:nvSpPr>
        <p:spPr>
          <a:xfrm>
            <a:off x="73152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E18E7C-42B4-4D54-B21E-15148CD2C471}"/>
              </a:ext>
            </a:extLst>
          </p:cNvPr>
          <p:cNvSpPr/>
          <p:nvPr userDrawn="1"/>
        </p:nvSpPr>
        <p:spPr>
          <a:xfrm>
            <a:off x="54864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E75DBF-6FA6-4045-A09B-7AE45B858653}"/>
              </a:ext>
            </a:extLst>
          </p:cNvPr>
          <p:cNvSpPr/>
          <p:nvPr/>
        </p:nvSpPr>
        <p:spPr>
          <a:xfrm>
            <a:off x="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0EE3C0-7FBF-40A4-963F-BE9236B686C0}"/>
              </a:ext>
            </a:extLst>
          </p:cNvPr>
          <p:cNvSpPr/>
          <p:nvPr/>
        </p:nvSpPr>
        <p:spPr>
          <a:xfrm>
            <a:off x="18288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6B1290-ED40-4034-B6D2-829D74478DB1}"/>
              </a:ext>
            </a:extLst>
          </p:cNvPr>
          <p:cNvSpPr/>
          <p:nvPr/>
        </p:nvSpPr>
        <p:spPr>
          <a:xfrm>
            <a:off x="36576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0F18074C-E521-40C2-AEEA-61BBCC1AC499}"/>
              </a:ext>
            </a:extLst>
          </p:cNvPr>
          <p:cNvSpPr>
            <a:spLocks noGrp="1"/>
          </p:cNvSpPr>
          <p:nvPr>
            <p:ph type="body" sz="quarter" idx="14"/>
          </p:nvPr>
        </p:nvSpPr>
        <p:spPr>
          <a:xfrm>
            <a:off x="21173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87B318C0-53AE-4FB4-B34D-C9D8EF6614AF}"/>
              </a:ext>
            </a:extLst>
          </p:cNvPr>
          <p:cNvSpPr>
            <a:spLocks noGrp="1"/>
          </p:cNvSpPr>
          <p:nvPr>
            <p:ph type="body" sz="quarter" idx="15"/>
          </p:nvPr>
        </p:nvSpPr>
        <p:spPr>
          <a:xfrm>
            <a:off x="3932999"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1">
            <a:extLst>
              <a:ext uri="{FF2B5EF4-FFF2-40B4-BE49-F238E27FC236}">
                <a16:creationId xmlns:a16="http://schemas.microsoft.com/office/drawing/2014/main" id="{C34853FB-A37B-45CA-B720-6D17AE38BB8E}"/>
              </a:ext>
            </a:extLst>
          </p:cNvPr>
          <p:cNvSpPr>
            <a:spLocks noGrp="1"/>
          </p:cNvSpPr>
          <p:nvPr>
            <p:ph type="body" sz="quarter" idx="16"/>
          </p:nvPr>
        </p:nvSpPr>
        <p:spPr>
          <a:xfrm>
            <a:off x="57749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1">
            <a:extLst>
              <a:ext uri="{FF2B5EF4-FFF2-40B4-BE49-F238E27FC236}">
                <a16:creationId xmlns:a16="http://schemas.microsoft.com/office/drawing/2014/main" id="{76F73DF1-D419-4442-B430-3F807FF6C504}"/>
              </a:ext>
            </a:extLst>
          </p:cNvPr>
          <p:cNvSpPr>
            <a:spLocks noGrp="1"/>
          </p:cNvSpPr>
          <p:nvPr>
            <p:ph type="body" sz="quarter" idx="17"/>
          </p:nvPr>
        </p:nvSpPr>
        <p:spPr>
          <a:xfrm>
            <a:off x="7515497"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7373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77974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1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5274915" y="699716"/>
            <a:ext cx="3105182" cy="3744465"/>
          </a:xfrm>
          <a:prstGeom prst="rect">
            <a:avLst/>
          </a:prstGeom>
          <a:solidFill>
            <a:schemeClr val="bg1">
              <a:lumMod val="95000"/>
            </a:schemeClr>
          </a:solidFill>
        </p:spPr>
        <p:txBody>
          <a:bodyPr/>
          <a:lstStyle>
            <a:lvl1pPr marL="0" marR="0" indent="0" algn="ctr" defTabSz="457189"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3" name="Picture 2">
            <a:extLst>
              <a:ext uri="{FF2B5EF4-FFF2-40B4-BE49-F238E27FC236}">
                <a16:creationId xmlns:a16="http://schemas.microsoft.com/office/drawing/2014/main" id="{44BCB8A6-9CF9-478C-A389-CC9AC936AC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10" y="1"/>
            <a:ext cx="1308591" cy="897681"/>
          </a:xfrm>
          <a:prstGeom prst="rect">
            <a:avLst/>
          </a:prstGeom>
        </p:spPr>
      </p:pic>
    </p:spTree>
    <p:extLst>
      <p:ext uri="{BB962C8B-B14F-4D97-AF65-F5344CB8AC3E}">
        <p14:creationId xmlns:p14="http://schemas.microsoft.com/office/powerpoint/2010/main" val="30514971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709" r:id="rId3"/>
    <p:sldLayoutId id="2147483700" r:id="rId4"/>
    <p:sldLayoutId id="2147483710" r:id="rId5"/>
    <p:sldLayoutId id="2147483804" r:id="rId6"/>
    <p:sldLayoutId id="2147483805" r:id="rId7"/>
    <p:sldLayoutId id="2147483806" r:id="rId8"/>
    <p:sldLayoutId id="2147483807" r:id="rId9"/>
    <p:sldLayoutId id="2147483808" r:id="rId10"/>
    <p:sldLayoutId id="2147483809" r:id="rId11"/>
    <p:sldLayoutId id="2147483831" r:id="rId12"/>
    <p:sldLayoutId id="2147483829" r:id="rId13"/>
    <p:sldLayoutId id="2147483830" r:id="rId14"/>
    <p:sldLayoutId id="2147483832" r:id="rId15"/>
    <p:sldLayoutId id="2147483834" r:id="rId16"/>
    <p:sldLayoutId id="2147483833" r:id="rId17"/>
    <p:sldLayoutId id="2147483703" r:id="rId18"/>
    <p:sldLayoutId id="2147483676" r:id="rId19"/>
    <p:sldLayoutId id="2147483701" r:id="rId20"/>
    <p:sldLayoutId id="2147483810" r:id="rId21"/>
    <p:sldLayoutId id="2147483811" r:id="rId22"/>
    <p:sldLayoutId id="2147483729" r:id="rId23"/>
    <p:sldLayoutId id="2147483812" r:id="rId24"/>
    <p:sldLayoutId id="2147483813" r:id="rId25"/>
    <p:sldLayoutId id="2147483814" r:id="rId26"/>
    <p:sldLayoutId id="2147483827" r:id="rId27"/>
    <p:sldLayoutId id="2147483704" r:id="rId28"/>
    <p:sldLayoutId id="2147483664" r:id="rId29"/>
    <p:sldLayoutId id="2147483702" r:id="rId30"/>
    <p:sldLayoutId id="2147483817" r:id="rId31"/>
    <p:sldLayoutId id="2147483818" r:id="rId32"/>
    <p:sldLayoutId id="2147483678" r:id="rId33"/>
    <p:sldLayoutId id="2147483819" r:id="rId34"/>
    <p:sldLayoutId id="2147483820" r:id="rId35"/>
    <p:sldLayoutId id="2147483828" r:id="rId36"/>
    <p:sldLayoutId id="2147483706" r:id="rId37"/>
    <p:sldLayoutId id="2147483695" r:id="rId38"/>
    <p:sldLayoutId id="2147483696" r:id="rId39"/>
    <p:sldLayoutId id="2147483836" r:id="rId40"/>
    <p:sldLayoutId id="2147483835" r:id="rId41"/>
    <p:sldLayoutId id="2147483837" r:id="rId42"/>
    <p:sldLayoutId id="2147483838" r:id="rId43"/>
    <p:sldLayoutId id="2147483694" r:id="rId44"/>
    <p:sldLayoutId id="2147483712" r:id="rId45"/>
    <p:sldLayoutId id="2147483674" r:id="rId46"/>
    <p:sldLayoutId id="2147483677" r:id="rId47"/>
    <p:sldLayoutId id="2147483680" r:id="rId48"/>
    <p:sldLayoutId id="2147483734" r:id="rId49"/>
    <p:sldLayoutId id="2147483735" r:id="rId50"/>
    <p:sldLayoutId id="2147483732" r:id="rId51"/>
    <p:sldLayoutId id="2147483733" r:id="rId52"/>
    <p:sldLayoutId id="2147483821" r:id="rId53"/>
    <p:sldLayoutId id="2147483822" r:id="rId54"/>
    <p:sldLayoutId id="2147483825" r:id="rId55"/>
    <p:sldLayoutId id="2147483826" r:id="rId56"/>
    <p:sldLayoutId id="2147483824" r:id="rId57"/>
    <p:sldLayoutId id="2147483823" r:id="rId58"/>
    <p:sldLayoutId id="2147483707" r:id="rId59"/>
    <p:sldLayoutId id="2147483708" r:id="rId60"/>
    <p:sldLayoutId id="2147483686" r:id="rId61"/>
    <p:sldLayoutId id="2147483685" r:id="rId62"/>
    <p:sldLayoutId id="2147483689" r:id="rId63"/>
    <p:sldLayoutId id="2147483690" r:id="rId64"/>
    <p:sldLayoutId id="2147483716" r:id="rId65"/>
    <p:sldLayoutId id="2147483717" r:id="rId66"/>
    <p:sldLayoutId id="2147483718" r:id="rId67"/>
    <p:sldLayoutId id="2147483719" r:id="rId68"/>
    <p:sldLayoutId id="2147483726" r:id="rId69"/>
    <p:sldLayoutId id="2147483691" r:id="rId70"/>
    <p:sldLayoutId id="2147483692" r:id="rId71"/>
    <p:sldLayoutId id="2147483681" r:id="rId72"/>
    <p:sldLayoutId id="2147483731" r:id="rId73"/>
    <p:sldLayoutId id="2147483736" r:id="rId74"/>
    <p:sldLayoutId id="2147483737" r:id="rId75"/>
    <p:sldLayoutId id="2147483722" r:id="rId76"/>
    <p:sldLayoutId id="2147483682" r:id="rId77"/>
    <p:sldLayoutId id="2147483720" r:id="rId78"/>
    <p:sldLayoutId id="2147483723" r:id="rId79"/>
    <p:sldLayoutId id="2147483721" r:id="rId80"/>
    <p:sldLayoutId id="2147483683" r:id="rId81"/>
    <p:sldLayoutId id="2147483693" r:id="rId82"/>
    <p:sldLayoutId id="2147483724" r:id="rId83"/>
    <p:sldLayoutId id="2147483725" r:id="rId84"/>
    <p:sldLayoutId id="2147483684" r:id="rId85"/>
    <p:sldLayoutId id="2147483687" r:id="rId86"/>
    <p:sldLayoutId id="2147483688" r:id="rId87"/>
    <p:sldLayoutId id="2147483697" r:id="rId88"/>
    <p:sldLayoutId id="2147483698" r:id="rId89"/>
    <p:sldLayoutId id="2147483699" r:id="rId90"/>
    <p:sldLayoutId id="2147483727" r:id="rId91"/>
    <p:sldLayoutId id="2147483728" r:id="rId92"/>
    <p:sldLayoutId id="2147483839" r:id="rId93"/>
  </p:sldLayoutIdLst>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3.xml"/><Relationship Id="rId1" Type="http://schemas.openxmlformats.org/officeDocument/2006/relationships/tags" Target="../tags/tag1.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7.xml"/><Relationship Id="rId6" Type="http://schemas.openxmlformats.org/officeDocument/2006/relationships/image" Target="../media/image27.jpeg"/><Relationship Id="rId5" Type="http://schemas.openxmlformats.org/officeDocument/2006/relationships/image" Target="../media/image6.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7.xml"/><Relationship Id="rId6" Type="http://schemas.openxmlformats.org/officeDocument/2006/relationships/image" Target="../media/image42.jpeg"/><Relationship Id="rId5" Type="http://schemas.openxmlformats.org/officeDocument/2006/relationships/image" Target="../media/image41.sv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Mechanic working on an airplane">
            <a:extLst>
              <a:ext uri="{FF2B5EF4-FFF2-40B4-BE49-F238E27FC236}">
                <a16:creationId xmlns:a16="http://schemas.microsoft.com/office/drawing/2014/main" id="{B3A7D571-33E6-6B03-F150-4BB2EA52D5B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89A41962-B6C2-7A43-B8EF-9DE086575793}"/>
              </a:ext>
            </a:extLst>
          </p:cNvPr>
          <p:cNvSpPr/>
          <p:nvPr/>
        </p:nvSpPr>
        <p:spPr>
          <a:xfrm>
            <a:off x="0" y="0"/>
            <a:ext cx="4449451" cy="5143500"/>
          </a:xfrm>
          <a:prstGeom prst="rect">
            <a:avLst/>
          </a:prstGeom>
          <a:gradFill flip="none" rotWithShape="1">
            <a:gsLst>
              <a:gs pos="0">
                <a:schemeClr val="tx1">
                  <a:alpha val="36000"/>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E1668F7-1791-4398-A3CD-5AAC723A89E8}"/>
              </a:ext>
            </a:extLst>
          </p:cNvPr>
          <p:cNvSpPr/>
          <p:nvPr/>
        </p:nvSpPr>
        <p:spPr>
          <a:xfrm>
            <a:off x="-1" y="449"/>
            <a:ext cx="4449451" cy="5143500"/>
          </a:xfrm>
          <a:prstGeom prst="rect">
            <a:avLst/>
          </a:prstGeom>
          <a:gradFill flip="none" rotWithShape="1">
            <a:gsLst>
              <a:gs pos="53000">
                <a:srgbClr val="000000">
                  <a:alpha val="34000"/>
                </a:srgbClr>
              </a:gs>
              <a:gs pos="0">
                <a:schemeClr val="tx1">
                  <a:alpha val="73289"/>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91FF4E44-5257-3E4B-8CE7-06F91C7B9F14}"/>
              </a:ext>
            </a:extLst>
          </p:cNvPr>
          <p:cNvSpPr txBox="1">
            <a:spLocks/>
          </p:cNvSpPr>
          <p:nvPr/>
        </p:nvSpPr>
        <p:spPr>
          <a:xfrm>
            <a:off x="433169" y="3902697"/>
            <a:ext cx="3813154" cy="862524"/>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lnSpc>
                <a:spcPct val="100000"/>
              </a:lnSpc>
              <a:spcAft>
                <a:spcPts val="600"/>
              </a:spcAft>
            </a:pPr>
            <a:r>
              <a:rPr lang="en-US" sz="3200" spc="-50" dirty="0">
                <a:latin typeface="+mn-lt"/>
              </a:rPr>
              <a:t>Love is in the Air</a:t>
            </a:r>
            <a:br>
              <a:rPr lang="en-US" sz="3200" dirty="0">
                <a:latin typeface="+mn-lt"/>
              </a:rPr>
            </a:br>
            <a:r>
              <a:rPr lang="en-US" sz="1400" b="0" spc="0" dirty="0">
                <a:latin typeface="+mn-lt"/>
              </a:rPr>
              <a:t>How to Make Employees Feel Like They Matter.</a:t>
            </a:r>
          </a:p>
        </p:txBody>
      </p:sp>
      <p:pic>
        <p:nvPicPr>
          <p:cNvPr id="2" name="Picture 1">
            <a:extLst>
              <a:ext uri="{FF2B5EF4-FFF2-40B4-BE49-F238E27FC236}">
                <a16:creationId xmlns:a16="http://schemas.microsoft.com/office/drawing/2014/main" id="{9B43BD8C-34A4-595E-6138-07738011CD39}"/>
              </a:ext>
            </a:extLst>
          </p:cNvPr>
          <p:cNvPicPr>
            <a:picLocks noChangeAspect="1"/>
          </p:cNvPicPr>
          <p:nvPr/>
        </p:nvPicPr>
        <p:blipFill>
          <a:blip r:embed="rId4"/>
          <a:stretch>
            <a:fillRect/>
          </a:stretch>
        </p:blipFill>
        <p:spPr>
          <a:xfrm>
            <a:off x="7481128" y="3330498"/>
            <a:ext cx="1010171" cy="1010171"/>
          </a:xfrm>
          <a:prstGeom prst="rect">
            <a:avLst/>
          </a:prstGeom>
        </p:spPr>
      </p:pic>
    </p:spTree>
    <p:extLst>
      <p:ext uri="{BB962C8B-B14F-4D97-AF65-F5344CB8AC3E}">
        <p14:creationId xmlns:p14="http://schemas.microsoft.com/office/powerpoint/2010/main" val="482626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Woman working on project">
            <a:extLst>
              <a:ext uri="{FF2B5EF4-FFF2-40B4-BE49-F238E27FC236}">
                <a16:creationId xmlns:a16="http://schemas.microsoft.com/office/drawing/2014/main" id="{9E458A51-FC50-9638-F8D7-A2C48DDE7C2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 name="Rectangle 6"/>
          <p:cNvSpPr/>
          <p:nvPr/>
        </p:nvSpPr>
        <p:spPr>
          <a:xfrm>
            <a:off x="0" y="1333"/>
            <a:ext cx="6138530" cy="5160952"/>
          </a:xfrm>
          <a:prstGeom prst="rect">
            <a:avLst/>
          </a:prstGeom>
          <a:gradFill flip="none" rotWithShape="1">
            <a:gsLst>
              <a:gs pos="37000">
                <a:srgbClr val="FFFFFF">
                  <a:alpha val="95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376815" y="304184"/>
            <a:ext cx="4656505" cy="369054"/>
          </a:xfrm>
          <a:prstGeom prst="rect">
            <a:avLst/>
          </a:prstGeom>
        </p:spPr>
        <p:txBody>
          <a:bodyPr/>
          <a:lstStyle/>
          <a:p>
            <a:r>
              <a:rPr lang="en-US" dirty="0">
                <a:solidFill>
                  <a:schemeClr val="accent1"/>
                </a:solidFill>
              </a:rPr>
              <a:t>What is Next </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981130"/>
            <a:ext cx="3372934" cy="3251650"/>
          </a:xfrm>
        </p:spPr>
        <p:txBody>
          <a:bodyPr/>
          <a:lstStyle/>
          <a:p>
            <a:pPr marL="285750" lvl="1" indent="-285750">
              <a:spcAft>
                <a:spcPts val="1200"/>
              </a:spcAft>
              <a:buClr>
                <a:schemeClr val="accent1"/>
              </a:buClr>
            </a:pPr>
            <a:r>
              <a:rPr lang="en-US" dirty="0">
                <a:solidFill>
                  <a:schemeClr val="tx2"/>
                </a:solidFill>
              </a:rPr>
              <a:t>Sometimes a promotion is not always what should be next </a:t>
            </a:r>
          </a:p>
          <a:p>
            <a:pPr marL="285750" lvl="1" indent="-285750">
              <a:spcAft>
                <a:spcPts val="1200"/>
              </a:spcAft>
              <a:buClr>
                <a:schemeClr val="accent1"/>
              </a:buClr>
            </a:pPr>
            <a:r>
              <a:rPr lang="en-US" dirty="0">
                <a:solidFill>
                  <a:schemeClr val="tx2"/>
                </a:solidFill>
              </a:rPr>
              <a:t>Upskilling</a:t>
            </a:r>
          </a:p>
          <a:p>
            <a:pPr marL="285750" lvl="1" indent="-285750">
              <a:spcAft>
                <a:spcPts val="1200"/>
              </a:spcAft>
              <a:buClr>
                <a:schemeClr val="accent1"/>
              </a:buClr>
            </a:pPr>
            <a:r>
              <a:rPr lang="en-US" dirty="0">
                <a:solidFill>
                  <a:schemeClr val="tx2"/>
                </a:solidFill>
              </a:rPr>
              <a:t>Cross training</a:t>
            </a:r>
          </a:p>
          <a:p>
            <a:pPr marL="285750" lvl="1" indent="-285750">
              <a:spcAft>
                <a:spcPts val="1200"/>
              </a:spcAft>
              <a:buClr>
                <a:schemeClr val="accent1"/>
              </a:buClr>
            </a:pPr>
            <a:r>
              <a:rPr lang="en-US" dirty="0">
                <a:solidFill>
                  <a:schemeClr val="tx2"/>
                </a:solidFill>
              </a:rPr>
              <a:t>Lateral move</a:t>
            </a:r>
          </a:p>
          <a:p>
            <a:pPr marL="285750" lvl="1" indent="-285750">
              <a:spcAft>
                <a:spcPts val="1200"/>
              </a:spcAft>
              <a:buClr>
                <a:schemeClr val="accent1"/>
              </a:buClr>
            </a:pPr>
            <a:r>
              <a:rPr lang="en-US" dirty="0">
                <a:solidFill>
                  <a:schemeClr val="tx2"/>
                </a:solidFill>
              </a:rPr>
              <a:t>Certifications</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94551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E28265-0166-724C-8E55-82CEBA21D270}"/>
              </a:ext>
            </a:extLst>
          </p:cNvPr>
          <p:cNvSpPr/>
          <p:nvPr/>
        </p:nvSpPr>
        <p:spPr>
          <a:xfrm>
            <a:off x="-779" y="0"/>
            <a:ext cx="4723195"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343412" y="808764"/>
            <a:ext cx="3414772" cy="202292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bg1"/>
                </a:solidFill>
                <a:latin typeface="+mn-lt"/>
                <a:ea typeface="Open Sans" panose="020B0606030504020204" pitchFamily="34" charset="0"/>
                <a:cs typeface="Arial" panose="020B0604020202020204" pitchFamily="34" charset="0"/>
              </a:rPr>
              <a:t>Exit</a:t>
            </a:r>
          </a:p>
          <a:p>
            <a:pPr marL="0" indent="0">
              <a:spcBef>
                <a:spcPts val="0"/>
              </a:spcBef>
              <a:spcAft>
                <a:spcPts val="600"/>
              </a:spcAft>
              <a:buFont typeface="Arial"/>
              <a:buNone/>
            </a:pPr>
            <a:endParaRPr lang="en-US" sz="2600" b="1" dirty="0">
              <a:solidFill>
                <a:schemeClr val="bg1"/>
              </a:solidFill>
              <a:latin typeface="+mn-lt"/>
              <a:ea typeface="Open Sans" panose="020B0606030504020204" pitchFamily="34" charset="0"/>
              <a:cs typeface="Arial" panose="020B0604020202020204" pitchFamily="34" charset="0"/>
            </a:endParaRP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External factors</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Internal factors</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Goals</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When its time, its time.</a:t>
            </a:r>
          </a:p>
          <a:p>
            <a:pPr marL="0" indent="0">
              <a:spcBef>
                <a:spcPts val="0"/>
              </a:spcBef>
              <a:spcAft>
                <a:spcPts val="600"/>
              </a:spcAft>
              <a:buNone/>
            </a:pPr>
            <a:endParaRPr lang="en-US" sz="1500" dirty="0">
              <a:solidFill>
                <a:schemeClr val="bg1"/>
              </a:solidFill>
              <a:latin typeface="+mn-lt"/>
              <a:ea typeface="Open Sans" panose="020B0606030504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E60F9A7-D9AC-4F15-825A-9C1347686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9" name="Text Placeholder 1">
            <a:extLst>
              <a:ext uri="{FF2B5EF4-FFF2-40B4-BE49-F238E27FC236}">
                <a16:creationId xmlns:a16="http://schemas.microsoft.com/office/drawing/2014/main" id="{89E2B3D5-AE19-50F5-D42D-515F99F75952}"/>
              </a:ext>
            </a:extLst>
          </p:cNvPr>
          <p:cNvSpPr txBox="1">
            <a:spLocks/>
          </p:cNvSpPr>
          <p:nvPr/>
        </p:nvSpPr>
        <p:spPr>
          <a:xfrm>
            <a:off x="5066607" y="808763"/>
            <a:ext cx="3862009" cy="202292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accent1"/>
                </a:solidFill>
                <a:latin typeface="+mn-lt"/>
                <a:ea typeface="Open Sans" panose="020B0606030504020204" pitchFamily="34" charset="0"/>
                <a:cs typeface="Arial" panose="020B0604020202020204" pitchFamily="34" charset="0"/>
              </a:rPr>
              <a:t>Everything in Between</a:t>
            </a:r>
          </a:p>
          <a:p>
            <a:pPr marL="0" indent="0">
              <a:spcBef>
                <a:spcPts val="0"/>
              </a:spcBef>
              <a:spcAft>
                <a:spcPts val="600"/>
              </a:spcAft>
              <a:buFont typeface="Arial"/>
              <a:buNone/>
            </a:pPr>
            <a:endParaRPr lang="en-US" sz="2600" b="1" dirty="0">
              <a:solidFill>
                <a:schemeClr val="accent1"/>
              </a:solidFill>
              <a:latin typeface="+mn-lt"/>
              <a:ea typeface="Open Sans" panose="020B0606030504020204" pitchFamily="34" charset="0"/>
              <a:cs typeface="Arial" panose="020B0604020202020204" pitchFamily="34" charset="0"/>
            </a:endParaRPr>
          </a:p>
          <a:p>
            <a:pPr>
              <a:spcBef>
                <a:spcPts val="0"/>
              </a:spcBef>
              <a:spcAft>
                <a:spcPts val="600"/>
              </a:spcAft>
              <a:buClr>
                <a:schemeClr val="accent1"/>
              </a:buClr>
              <a:buSzPct val="120000"/>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Employee experience</a:t>
            </a:r>
          </a:p>
          <a:p>
            <a:pPr>
              <a:spcBef>
                <a:spcPts val="0"/>
              </a:spcBef>
              <a:spcAft>
                <a:spcPts val="600"/>
              </a:spcAft>
              <a:buClr>
                <a:schemeClr val="accent1"/>
              </a:buClr>
              <a:buSzPct val="120000"/>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Business need</a:t>
            </a:r>
          </a:p>
          <a:p>
            <a:pPr marL="0" indent="0">
              <a:spcBef>
                <a:spcPts val="0"/>
              </a:spcBef>
              <a:spcAft>
                <a:spcPts val="600"/>
              </a:spcAft>
              <a:buNone/>
            </a:pPr>
            <a:endParaRPr lang="en-US" sz="1500" dirty="0">
              <a:solidFill>
                <a:schemeClr val="accent1"/>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644725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63FF69C-945F-F0F5-CACF-B7A214D7E208}"/>
              </a:ext>
            </a:extLst>
          </p:cNvPr>
          <p:cNvSpPr>
            <a:spLocks noGrp="1"/>
          </p:cNvSpPr>
          <p:nvPr>
            <p:ph type="body" sz="quarter" idx="12"/>
          </p:nvPr>
        </p:nvSpPr>
        <p:spPr>
          <a:xfrm>
            <a:off x="376816" y="656575"/>
            <a:ext cx="8390368" cy="297154"/>
          </a:xfrm>
        </p:spPr>
        <p:txBody>
          <a:bodyPr/>
          <a:lstStyle/>
          <a:p>
            <a:pPr algn="ctr"/>
            <a:r>
              <a:rPr lang="en-US" dirty="0"/>
              <a:t>Employee Lifecycle</a:t>
            </a:r>
          </a:p>
        </p:txBody>
      </p:sp>
      <p:sp>
        <p:nvSpPr>
          <p:cNvPr id="5" name="Título 4">
            <a:extLst>
              <a:ext uri="{FF2B5EF4-FFF2-40B4-BE49-F238E27FC236}">
                <a16:creationId xmlns:a16="http://schemas.microsoft.com/office/drawing/2014/main" id="{386E37A4-2665-1DC9-3304-9ED40DAE1252}"/>
              </a:ext>
            </a:extLst>
          </p:cNvPr>
          <p:cNvSpPr>
            <a:spLocks noGrp="1"/>
          </p:cNvSpPr>
          <p:nvPr>
            <p:ph type="title"/>
          </p:nvPr>
        </p:nvSpPr>
        <p:spPr>
          <a:xfrm>
            <a:off x="304812" y="233141"/>
            <a:ext cx="8390370" cy="369054"/>
          </a:xfrm>
        </p:spPr>
        <p:txBody>
          <a:bodyPr/>
          <a:lstStyle/>
          <a:p>
            <a:pPr algn="ctr"/>
            <a:r>
              <a:rPr lang="en-US" dirty="0"/>
              <a:t>Things to Consider</a:t>
            </a:r>
            <a:br>
              <a:rPr lang="en-US" dirty="0"/>
            </a:br>
            <a:endParaRPr lang="en-US" dirty="0"/>
          </a:p>
        </p:txBody>
      </p:sp>
      <p:grpSp>
        <p:nvGrpSpPr>
          <p:cNvPr id="2" name="Group 1">
            <a:extLst>
              <a:ext uri="{FF2B5EF4-FFF2-40B4-BE49-F238E27FC236}">
                <a16:creationId xmlns:a16="http://schemas.microsoft.com/office/drawing/2014/main" id="{7111949A-F58B-E6CB-2CF7-6C34B39910CD}"/>
              </a:ext>
            </a:extLst>
          </p:cNvPr>
          <p:cNvGrpSpPr/>
          <p:nvPr/>
        </p:nvGrpSpPr>
        <p:grpSpPr>
          <a:xfrm>
            <a:off x="2618608" y="1299407"/>
            <a:ext cx="3906784" cy="3305004"/>
            <a:chOff x="4644003" y="1304080"/>
            <a:chExt cx="3906784" cy="3305004"/>
          </a:xfrm>
        </p:grpSpPr>
        <p:sp>
          <p:nvSpPr>
            <p:cNvPr id="4" name="Rectangle 3">
              <a:extLst>
                <a:ext uri="{FF2B5EF4-FFF2-40B4-BE49-F238E27FC236}">
                  <a16:creationId xmlns:a16="http://schemas.microsoft.com/office/drawing/2014/main" id="{EE434B8D-3C18-2296-64D5-262BE5BF9D9F}"/>
                </a:ext>
              </a:extLst>
            </p:cNvPr>
            <p:cNvSpPr/>
            <p:nvPr/>
          </p:nvSpPr>
          <p:spPr>
            <a:xfrm>
              <a:off x="4644003" y="1431544"/>
              <a:ext cx="3906783" cy="317754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sz="1400" dirty="0">
                  <a:solidFill>
                    <a:schemeClr val="accent1"/>
                  </a:solidFill>
                </a:rPr>
                <a:t>There is opportunity to demonstrate how much we value our employees in every stage of the lifecycle.</a:t>
              </a:r>
            </a:p>
            <a:p>
              <a:pPr algn="ctr"/>
              <a:endParaRPr lang="en-US" sz="1400" dirty="0">
                <a:solidFill>
                  <a:schemeClr val="accent1"/>
                </a:solidFill>
              </a:endParaRPr>
            </a:p>
            <a:p>
              <a:pPr algn="ctr"/>
              <a:r>
                <a:rPr lang="en-US" sz="1400" dirty="0">
                  <a:solidFill>
                    <a:schemeClr val="accent1"/>
                  </a:solidFill>
                </a:rPr>
                <a:t>Determine what you want the employee experience to be in every stage. </a:t>
              </a:r>
            </a:p>
            <a:p>
              <a:pPr algn="ctr"/>
              <a:endParaRPr lang="en-US" sz="1400" dirty="0">
                <a:solidFill>
                  <a:schemeClr val="accent1"/>
                </a:solidFill>
              </a:endParaRPr>
            </a:p>
            <a:p>
              <a:pPr algn="ctr"/>
              <a:r>
                <a:rPr lang="en-US" sz="1400" dirty="0">
                  <a:solidFill>
                    <a:schemeClr val="accent1"/>
                  </a:solidFill>
                </a:rPr>
                <a:t>Does it align with you company culture?</a:t>
              </a:r>
            </a:p>
            <a:p>
              <a:pPr algn="ctr"/>
              <a:endParaRPr lang="en-US" dirty="0"/>
            </a:p>
            <a:p>
              <a:pPr algn="ctr"/>
              <a:r>
                <a:rPr lang="en-US" dirty="0"/>
                <a:t> </a:t>
              </a:r>
            </a:p>
          </p:txBody>
        </p:sp>
        <p:sp>
          <p:nvSpPr>
            <p:cNvPr id="10" name="CuadroTexto 9">
              <a:extLst>
                <a:ext uri="{FF2B5EF4-FFF2-40B4-BE49-F238E27FC236}">
                  <a16:creationId xmlns:a16="http://schemas.microsoft.com/office/drawing/2014/main" id="{C3855415-D553-EAE2-497C-5E92EBD5BAB1}"/>
                </a:ext>
              </a:extLst>
            </p:cNvPr>
            <p:cNvSpPr txBox="1"/>
            <p:nvPr/>
          </p:nvSpPr>
          <p:spPr>
            <a:xfrm>
              <a:off x="4644004" y="1304080"/>
              <a:ext cx="3906783" cy="599772"/>
            </a:xfrm>
            <a:prstGeom prst="rect">
              <a:avLst/>
            </a:prstGeom>
            <a:solidFill>
              <a:schemeClr val="accent3"/>
            </a:solidFill>
          </p:spPr>
          <p:txBody>
            <a:bodyPr wrap="square" anchor="ctr">
              <a:spAutoFit/>
            </a:bodyPr>
            <a:lstStyle>
              <a:defPPr>
                <a:defRPr lang="en-US"/>
              </a:defPPr>
              <a:lvl1pPr algn="ctr">
                <a:defRPr sz="1600">
                  <a:solidFill>
                    <a:schemeClr val="bg1"/>
                  </a:solidFill>
                </a:defRPr>
              </a:lvl1pPr>
            </a:lstStyle>
            <a:p>
              <a:r>
                <a:rPr lang="en-US" sz="1400" b="1" dirty="0"/>
                <a:t>Best Practices:</a:t>
              </a:r>
            </a:p>
          </p:txBody>
        </p:sp>
        <p:sp>
          <p:nvSpPr>
            <p:cNvPr id="11" name="Shape 2534">
              <a:extLst>
                <a:ext uri="{FF2B5EF4-FFF2-40B4-BE49-F238E27FC236}">
                  <a16:creationId xmlns:a16="http://schemas.microsoft.com/office/drawing/2014/main" id="{606E84D1-2E0E-8BBB-D628-7B24D4D1A11A}"/>
                </a:ext>
              </a:extLst>
            </p:cNvPr>
            <p:cNvSpPr/>
            <p:nvPr/>
          </p:nvSpPr>
          <p:spPr>
            <a:xfrm>
              <a:off x="5472003" y="1390696"/>
              <a:ext cx="348990" cy="42655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
        <p:nvSpPr>
          <p:cNvPr id="12" name="Shape 2540">
            <a:extLst>
              <a:ext uri="{FF2B5EF4-FFF2-40B4-BE49-F238E27FC236}">
                <a16:creationId xmlns:a16="http://schemas.microsoft.com/office/drawing/2014/main" id="{4DD797FF-8049-1B62-22AE-F84EE2CF0E06}"/>
              </a:ext>
            </a:extLst>
          </p:cNvPr>
          <p:cNvSpPr/>
          <p:nvPr/>
        </p:nvSpPr>
        <p:spPr>
          <a:xfrm>
            <a:off x="1431462" y="1390696"/>
            <a:ext cx="426539" cy="42653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460778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1" descr="Happy team members">
            <a:extLst>
              <a:ext uri="{FF2B5EF4-FFF2-40B4-BE49-F238E27FC236}">
                <a16:creationId xmlns:a16="http://schemas.microsoft.com/office/drawing/2014/main" id="{3B391F87-56D4-D3FA-45BD-1BCFE9EECAD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7" name="Rectangle 6"/>
          <p:cNvSpPr/>
          <p:nvPr/>
        </p:nvSpPr>
        <p:spPr>
          <a:xfrm>
            <a:off x="0" y="-17452"/>
            <a:ext cx="6807200" cy="5160952"/>
          </a:xfrm>
          <a:prstGeom prst="rect">
            <a:avLst/>
          </a:prstGeom>
          <a:gradFill flip="none" rotWithShape="1">
            <a:gsLst>
              <a:gs pos="37000">
                <a:srgbClr val="FFFFFF">
                  <a:alpha val="95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619639" y="1940960"/>
            <a:ext cx="2783961" cy="853040"/>
          </a:xfrm>
          <a:prstGeom prst="rect">
            <a:avLst/>
          </a:prstGeom>
        </p:spPr>
        <p:txBody>
          <a:bodyPr/>
          <a:lstStyle/>
          <a:p>
            <a:r>
              <a:rPr lang="en-US" dirty="0">
                <a:solidFill>
                  <a:schemeClr val="accent1"/>
                </a:solidFill>
              </a:rPr>
              <a:t>Examining the Person</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46821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0C2706-F9A7-0699-CDBB-9D1BB172E430}"/>
              </a:ext>
            </a:extLst>
          </p:cNvPr>
          <p:cNvPicPr>
            <a:picLocks noChangeAspect="1"/>
          </p:cNvPicPr>
          <p:nvPr/>
        </p:nvPicPr>
        <p:blipFill>
          <a:blip r:embed="rId3"/>
          <a:stretch>
            <a:fillRect/>
          </a:stretch>
        </p:blipFill>
        <p:spPr>
          <a:xfrm>
            <a:off x="3514398" y="787881"/>
            <a:ext cx="5282729" cy="3733128"/>
          </a:xfrm>
          <a:prstGeom prst="rect">
            <a:avLst/>
          </a:prstGeom>
        </p:spPr>
      </p:pic>
      <p:sp>
        <p:nvSpPr>
          <p:cNvPr id="6" name="Freeform 22">
            <a:extLst>
              <a:ext uri="{FF2B5EF4-FFF2-40B4-BE49-F238E27FC236}">
                <a16:creationId xmlns:a16="http://schemas.microsoft.com/office/drawing/2014/main" id="{68A49148-1EDA-31FD-BDAF-6437D14B9413}"/>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eform 23">
            <a:extLst>
              <a:ext uri="{FF2B5EF4-FFF2-40B4-BE49-F238E27FC236}">
                <a16:creationId xmlns:a16="http://schemas.microsoft.com/office/drawing/2014/main" id="{470193CD-DFB2-A863-5E9F-A85E5C2F05E1}"/>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4">
            <a:extLst>
              <a:ext uri="{FF2B5EF4-FFF2-40B4-BE49-F238E27FC236}">
                <a16:creationId xmlns:a16="http://schemas.microsoft.com/office/drawing/2014/main" id="{3912ED31-40F7-8D1E-D454-2EF0EE310AAF}"/>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376813" y="424242"/>
            <a:ext cx="2653951" cy="946877"/>
          </a:xfrm>
          <a:prstGeom prst="rect">
            <a:avLst/>
          </a:prstGeom>
        </p:spPr>
        <p:txBody>
          <a:bodyPr/>
          <a:lstStyle/>
          <a:p>
            <a:r>
              <a:rPr lang="en-US" dirty="0">
                <a:solidFill>
                  <a:schemeClr val="accent4"/>
                </a:solidFill>
              </a:rPr>
              <a:t>Maslow’s Hierarchy </a:t>
            </a:r>
            <a:br>
              <a:rPr lang="en-US" dirty="0">
                <a:solidFill>
                  <a:schemeClr val="accent4"/>
                </a:solidFill>
              </a:rPr>
            </a:br>
            <a:r>
              <a:rPr lang="en-US" dirty="0">
                <a:solidFill>
                  <a:schemeClr val="accent4"/>
                </a:solidFill>
              </a:rPr>
              <a:t>of Need </a:t>
            </a:r>
          </a:p>
        </p:txBody>
      </p:sp>
      <p:sp>
        <p:nvSpPr>
          <p:cNvPr id="3" name="Text Placeholder 2">
            <a:extLst>
              <a:ext uri="{FF2B5EF4-FFF2-40B4-BE49-F238E27FC236}">
                <a16:creationId xmlns:a16="http://schemas.microsoft.com/office/drawing/2014/main" id="{3926E4A2-6EC8-4747-ABF4-02EEB952A746}"/>
              </a:ext>
            </a:extLst>
          </p:cNvPr>
          <p:cNvSpPr>
            <a:spLocks noGrp="1"/>
          </p:cNvSpPr>
          <p:nvPr>
            <p:ph type="body" sz="quarter" idx="13"/>
          </p:nvPr>
        </p:nvSpPr>
        <p:spPr>
          <a:xfrm>
            <a:off x="376815" y="1735238"/>
            <a:ext cx="2653950" cy="1071461"/>
          </a:xfrm>
        </p:spPr>
        <p:txBody>
          <a:bodyPr/>
          <a:lstStyle/>
          <a:p>
            <a:r>
              <a:rPr lang="en-US" dirty="0">
                <a:solidFill>
                  <a:schemeClr val="tx2"/>
                </a:solidFill>
              </a:rPr>
              <a:t>Motivation increases as needs are met and motivation decreases as needs are met…</a:t>
            </a:r>
          </a:p>
          <a:p>
            <a:endParaRPr lang="en-US" dirty="0"/>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2">
            <a:extLst>
              <a:ext uri="{FF2B5EF4-FFF2-40B4-BE49-F238E27FC236}">
                <a16:creationId xmlns:a16="http://schemas.microsoft.com/office/drawing/2014/main" id="{45B10831-1BB6-EC3C-7D6B-8993EFC00D31}"/>
              </a:ext>
            </a:extLst>
          </p:cNvPr>
          <p:cNvSpPr txBox="1">
            <a:spLocks/>
          </p:cNvSpPr>
          <p:nvPr/>
        </p:nvSpPr>
        <p:spPr>
          <a:xfrm>
            <a:off x="390324" y="2857500"/>
            <a:ext cx="2213176" cy="1752839"/>
          </a:xfrm>
          <a:prstGeom prst="rect">
            <a:avLst/>
          </a:prstGeom>
        </p:spPr>
        <p:txBody>
          <a:bodyPr vert="horz"/>
          <a:lstStyle>
            <a:lvl1pPr indent="0">
              <a:spcBef>
                <a:spcPts val="0"/>
              </a:spcBef>
              <a:spcAft>
                <a:spcPts val="1000"/>
              </a:spcAft>
              <a:buFontTx/>
              <a:buNone/>
              <a:defRPr sz="1500" b="0" i="0" baseline="0">
                <a:solidFill>
                  <a:schemeClr val="bg1"/>
                </a:solidFill>
                <a:ea typeface="Open Sans Light" panose="020B0306030504020204" pitchFamily="34" charset="0"/>
                <a:cs typeface="Arial" panose="020B0604020202020204" pitchFamily="34" charset="0"/>
              </a:defRPr>
            </a:lvl1pPr>
            <a:lvl2pPr marL="285750" lvl="1" indent="-285750">
              <a:spcBef>
                <a:spcPts val="0"/>
              </a:spcBef>
              <a:spcAft>
                <a:spcPts val="1200"/>
              </a:spcAft>
              <a:buClr>
                <a:schemeClr val="accent1"/>
              </a:buClr>
              <a:buSzPct val="90000"/>
              <a:buFont typeface="Zapf Dingbats"/>
              <a:buChar char="❯"/>
              <a:defRPr sz="1500" b="0" i="0" baseline="0">
                <a:solidFill>
                  <a:schemeClr val="tx2"/>
                </a:solidFill>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1">
              <a:buClr>
                <a:schemeClr val="accent4"/>
              </a:buClr>
            </a:pPr>
            <a:r>
              <a:rPr lang="en-US" sz="1400" dirty="0"/>
              <a:t>Self Actualization</a:t>
            </a:r>
          </a:p>
          <a:p>
            <a:pPr lvl="1">
              <a:buClr>
                <a:schemeClr val="accent4"/>
              </a:buClr>
            </a:pPr>
            <a:r>
              <a:rPr lang="en-US" sz="1400" dirty="0"/>
              <a:t>Esteem</a:t>
            </a:r>
          </a:p>
          <a:p>
            <a:pPr lvl="1">
              <a:buClr>
                <a:schemeClr val="accent4"/>
              </a:buClr>
            </a:pPr>
            <a:r>
              <a:rPr lang="en-US" sz="1400" dirty="0"/>
              <a:t>Love/Belonging</a:t>
            </a:r>
          </a:p>
          <a:p>
            <a:pPr lvl="1">
              <a:buClr>
                <a:schemeClr val="accent4"/>
              </a:buClr>
            </a:pPr>
            <a:r>
              <a:rPr lang="en-US" sz="1400" dirty="0"/>
              <a:t>Safety</a:t>
            </a:r>
          </a:p>
          <a:p>
            <a:pPr lvl="1">
              <a:buClr>
                <a:schemeClr val="accent4"/>
              </a:buClr>
            </a:pPr>
            <a:r>
              <a:rPr lang="en-US" sz="1400" dirty="0"/>
              <a:t>Physiological</a:t>
            </a:r>
          </a:p>
        </p:txBody>
      </p:sp>
      <p:sp>
        <p:nvSpPr>
          <p:cNvPr id="4" name="AutoShape 2" descr="Maslow's Hierarchy of Needs">
            <a:extLst>
              <a:ext uri="{FF2B5EF4-FFF2-40B4-BE49-F238E27FC236}">
                <a16:creationId xmlns:a16="http://schemas.microsoft.com/office/drawing/2014/main" id="{D31DDD04-8121-6ABE-A197-209605A2532A}"/>
              </a:ext>
            </a:extLst>
          </p:cNvPr>
          <p:cNvSpPr>
            <a:spLocks noChangeAspect="1" noChangeArrowheads="1"/>
          </p:cNvSpPr>
          <p:nvPr/>
        </p:nvSpPr>
        <p:spPr bwMode="auto">
          <a:xfrm>
            <a:off x="4419600" y="188021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8064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399BC720-FC0B-FBAB-3313-BB11AB650534}"/>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Freeform 23">
            <a:extLst>
              <a:ext uri="{FF2B5EF4-FFF2-40B4-BE49-F238E27FC236}">
                <a16:creationId xmlns:a16="http://schemas.microsoft.com/office/drawing/2014/main" id="{11FD3A2B-FE2B-F0C4-91E5-DA1BAAB7C0B7}"/>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4">
            <a:extLst>
              <a:ext uri="{FF2B5EF4-FFF2-40B4-BE49-F238E27FC236}">
                <a16:creationId xmlns:a16="http://schemas.microsoft.com/office/drawing/2014/main" id="{AD02FAD5-1BD4-6F2D-A724-F0A78042D284}"/>
              </a:ext>
            </a:extLst>
          </p:cNvPr>
          <p:cNvPicPr>
            <a:picLocks noChangeAspect="1"/>
          </p:cNvPicPr>
          <p:nvPr/>
        </p:nvPicPr>
        <p:blipFill rotWithShape="1">
          <a:blip r:embed="rId3"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509227" y="1433401"/>
            <a:ext cx="2364946" cy="946877"/>
          </a:xfrm>
          <a:prstGeom prst="rect">
            <a:avLst/>
          </a:prstGeom>
        </p:spPr>
        <p:txBody>
          <a:bodyPr/>
          <a:lstStyle/>
          <a:p>
            <a:r>
              <a:rPr lang="en-US" dirty="0">
                <a:solidFill>
                  <a:schemeClr val="accent4"/>
                </a:solidFill>
              </a:rPr>
              <a:t>Psychological Safety</a:t>
            </a:r>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6" name="TextBox 5">
            <a:extLst>
              <a:ext uri="{FF2B5EF4-FFF2-40B4-BE49-F238E27FC236}">
                <a16:creationId xmlns:a16="http://schemas.microsoft.com/office/drawing/2014/main" id="{F7B2F1EC-0D60-7110-E6DB-7D2E108332F0}"/>
              </a:ext>
            </a:extLst>
          </p:cNvPr>
          <p:cNvSpPr txBox="1"/>
          <p:nvPr/>
        </p:nvSpPr>
        <p:spPr>
          <a:xfrm>
            <a:off x="509225" y="2380278"/>
            <a:ext cx="2364947" cy="1477328"/>
          </a:xfrm>
          <a:prstGeom prst="rect">
            <a:avLst/>
          </a:prstGeom>
        </p:spPr>
        <p:txBody>
          <a:bodyPr vert="horz"/>
          <a:lstStyle>
            <a:lvl1pPr indent="0">
              <a:spcBef>
                <a:spcPts val="0"/>
              </a:spcBef>
              <a:spcAft>
                <a:spcPts val="1000"/>
              </a:spcAft>
              <a:buFontTx/>
              <a:buNone/>
              <a:defRPr sz="1500" b="0" i="0" baseline="0">
                <a:solidFill>
                  <a:schemeClr val="tx2"/>
                </a:solidFill>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baseline="0">
                <a:solidFill>
                  <a:schemeClr val="bg1"/>
                </a:solidFill>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Psychological safety is the belief that one will not be punished or humiliated for speaking up with ideas, questions, concerns, or mistakes. </a:t>
            </a:r>
          </a:p>
        </p:txBody>
      </p:sp>
      <p:sp>
        <p:nvSpPr>
          <p:cNvPr id="9" name="Text Placeholder 2">
            <a:extLst>
              <a:ext uri="{FF2B5EF4-FFF2-40B4-BE49-F238E27FC236}">
                <a16:creationId xmlns:a16="http://schemas.microsoft.com/office/drawing/2014/main" id="{B0090576-269D-C8CC-AA5D-D0A73B29D06E}"/>
              </a:ext>
            </a:extLst>
          </p:cNvPr>
          <p:cNvSpPr txBox="1">
            <a:spLocks/>
          </p:cNvSpPr>
          <p:nvPr/>
        </p:nvSpPr>
        <p:spPr>
          <a:xfrm>
            <a:off x="5196731" y="1359647"/>
            <a:ext cx="2910055" cy="2424205"/>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None/>
            </a:pPr>
            <a:r>
              <a:rPr lang="en-US" b="1" dirty="0">
                <a:solidFill>
                  <a:schemeClr val="accent1"/>
                </a:solidFill>
                <a:ea typeface="Open Sans" panose="020B0606030504020204" pitchFamily="34" charset="0"/>
              </a:rPr>
              <a:t>In Teams</a:t>
            </a:r>
          </a:p>
          <a:p>
            <a:pPr marL="285750" lvl="1" indent="-285750">
              <a:spcAft>
                <a:spcPts val="1200"/>
              </a:spcAft>
              <a:buClr>
                <a:schemeClr val="accent4"/>
              </a:buClr>
            </a:pPr>
            <a:r>
              <a:rPr lang="en-US" sz="1400" dirty="0">
                <a:solidFill>
                  <a:schemeClr val="tx2"/>
                </a:solidFill>
              </a:rPr>
              <a:t>Can I take risks?</a:t>
            </a:r>
          </a:p>
          <a:p>
            <a:pPr marL="285750" lvl="1" indent="-285750">
              <a:spcAft>
                <a:spcPts val="1200"/>
              </a:spcAft>
              <a:buClr>
                <a:schemeClr val="accent4"/>
              </a:buClr>
            </a:pPr>
            <a:r>
              <a:rPr lang="en-US" sz="1400" dirty="0">
                <a:solidFill>
                  <a:schemeClr val="tx2"/>
                </a:solidFill>
              </a:rPr>
              <a:t>Will I be shamed? </a:t>
            </a:r>
          </a:p>
          <a:p>
            <a:pPr marL="285750" lvl="1" indent="-285750">
              <a:spcAft>
                <a:spcPts val="1200"/>
              </a:spcAft>
              <a:buClr>
                <a:schemeClr val="accent4"/>
              </a:buClr>
            </a:pPr>
            <a:r>
              <a:rPr lang="en-US" sz="1400" dirty="0">
                <a:solidFill>
                  <a:schemeClr val="tx2"/>
                </a:solidFill>
              </a:rPr>
              <a:t>Will I be accepted? </a:t>
            </a:r>
          </a:p>
          <a:p>
            <a:pPr marL="285750" lvl="1" indent="-285750">
              <a:spcAft>
                <a:spcPts val="1200"/>
              </a:spcAft>
              <a:buClr>
                <a:schemeClr val="accent4"/>
              </a:buClr>
            </a:pPr>
            <a:r>
              <a:rPr lang="en-US" sz="1400" dirty="0">
                <a:solidFill>
                  <a:schemeClr val="tx2"/>
                </a:solidFill>
              </a:rPr>
              <a:t>Will I be respected? </a:t>
            </a:r>
          </a:p>
          <a:p>
            <a:pPr marL="285750" lvl="1" indent="-285750">
              <a:spcAft>
                <a:spcPts val="1200"/>
              </a:spcAft>
              <a:buClr>
                <a:schemeClr val="accent4"/>
              </a:buClr>
            </a:pPr>
            <a:r>
              <a:rPr lang="en-US" sz="1400" dirty="0">
                <a:solidFill>
                  <a:schemeClr val="tx2"/>
                </a:solidFill>
              </a:rPr>
              <a:t>Have I done enough, right?</a:t>
            </a:r>
          </a:p>
          <a:p>
            <a:pPr lvl="1" indent="0">
              <a:spcAft>
                <a:spcPts val="1500"/>
              </a:spcAft>
              <a:buNone/>
            </a:pPr>
            <a:endParaRPr lang="en-US" dirty="0">
              <a:solidFill>
                <a:srgbClr val="00A5B5"/>
              </a:solidFill>
              <a:ea typeface="Open Sans" panose="020B0606030504020204" pitchFamily="34" charset="0"/>
            </a:endParaRPr>
          </a:p>
        </p:txBody>
      </p:sp>
    </p:spTree>
    <p:extLst>
      <p:ext uri="{BB962C8B-B14F-4D97-AF65-F5344CB8AC3E}">
        <p14:creationId xmlns:p14="http://schemas.microsoft.com/office/powerpoint/2010/main" val="91846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4F09EB42-1A5F-E91E-1B3C-A1A4382C9BF6}"/>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Freeform 23">
            <a:extLst>
              <a:ext uri="{FF2B5EF4-FFF2-40B4-BE49-F238E27FC236}">
                <a16:creationId xmlns:a16="http://schemas.microsoft.com/office/drawing/2014/main" id="{89D0FDDB-9257-CC60-46CB-73344580B623}"/>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4">
            <a:extLst>
              <a:ext uri="{FF2B5EF4-FFF2-40B4-BE49-F238E27FC236}">
                <a16:creationId xmlns:a16="http://schemas.microsoft.com/office/drawing/2014/main" id="{5F3771A4-4B41-9AE8-E356-C968176D0F2B}"/>
              </a:ext>
            </a:extLst>
          </p:cNvPr>
          <p:cNvPicPr>
            <a:picLocks noChangeAspect="1"/>
          </p:cNvPicPr>
          <p:nvPr/>
        </p:nvPicPr>
        <p:blipFill rotWithShape="1">
          <a:blip r:embed="rId3"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537706" y="1951579"/>
            <a:ext cx="2896473" cy="486821"/>
          </a:xfrm>
          <a:prstGeom prst="rect">
            <a:avLst/>
          </a:prstGeom>
        </p:spPr>
        <p:txBody>
          <a:bodyPr/>
          <a:lstStyle/>
          <a:p>
            <a:r>
              <a:rPr lang="en-US" dirty="0">
                <a:solidFill>
                  <a:schemeClr val="accent4"/>
                </a:solidFill>
              </a:rPr>
              <a:t>Life Stages</a:t>
            </a:r>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2">
            <a:extLst>
              <a:ext uri="{FF2B5EF4-FFF2-40B4-BE49-F238E27FC236}">
                <a16:creationId xmlns:a16="http://schemas.microsoft.com/office/drawing/2014/main" id="{45B10831-1BB6-EC3C-7D6B-8993EFC00D31}"/>
              </a:ext>
            </a:extLst>
          </p:cNvPr>
          <p:cNvSpPr txBox="1">
            <a:spLocks/>
          </p:cNvSpPr>
          <p:nvPr/>
        </p:nvSpPr>
        <p:spPr>
          <a:xfrm>
            <a:off x="5196731" y="843517"/>
            <a:ext cx="2220069" cy="3365282"/>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None/>
            </a:pPr>
            <a:r>
              <a:rPr lang="en-US" b="1" dirty="0">
                <a:solidFill>
                  <a:schemeClr val="accent1"/>
                </a:solidFill>
                <a:ea typeface="Open Sans" panose="020B0606030504020204" pitchFamily="34" charset="0"/>
              </a:rPr>
              <a:t>Stages of Life</a:t>
            </a:r>
          </a:p>
          <a:p>
            <a:pPr marL="285750" lvl="1" indent="-285750">
              <a:spcAft>
                <a:spcPts val="1200"/>
              </a:spcAft>
              <a:buClr>
                <a:schemeClr val="accent4"/>
              </a:buClr>
            </a:pPr>
            <a:r>
              <a:rPr lang="en-US" sz="1400" dirty="0">
                <a:solidFill>
                  <a:schemeClr val="tx2"/>
                </a:solidFill>
              </a:rPr>
              <a:t>Infancy</a:t>
            </a:r>
          </a:p>
          <a:p>
            <a:pPr marL="285750" lvl="1" indent="-285750">
              <a:spcAft>
                <a:spcPts val="1200"/>
              </a:spcAft>
              <a:buClr>
                <a:schemeClr val="accent4"/>
              </a:buClr>
            </a:pPr>
            <a:r>
              <a:rPr lang="en-US" sz="1400" dirty="0">
                <a:solidFill>
                  <a:schemeClr val="tx2"/>
                </a:solidFill>
              </a:rPr>
              <a:t>Toddlerhood</a:t>
            </a:r>
          </a:p>
          <a:p>
            <a:pPr marL="285750" lvl="1" indent="-285750">
              <a:spcAft>
                <a:spcPts val="1200"/>
              </a:spcAft>
              <a:buClr>
                <a:schemeClr val="accent4"/>
              </a:buClr>
            </a:pPr>
            <a:r>
              <a:rPr lang="en-US" sz="1400" dirty="0">
                <a:solidFill>
                  <a:schemeClr val="tx2"/>
                </a:solidFill>
              </a:rPr>
              <a:t>Should I stay still?</a:t>
            </a:r>
          </a:p>
          <a:p>
            <a:pPr marL="285750" lvl="1" indent="-285750">
              <a:spcAft>
                <a:spcPts val="1200"/>
              </a:spcAft>
              <a:buClr>
                <a:schemeClr val="accent4"/>
              </a:buClr>
            </a:pPr>
            <a:r>
              <a:rPr lang="en-US" sz="1400" dirty="0">
                <a:solidFill>
                  <a:schemeClr val="tx2"/>
                </a:solidFill>
              </a:rPr>
              <a:t>Preschool</a:t>
            </a:r>
          </a:p>
          <a:p>
            <a:pPr marL="285750" lvl="1" indent="-285750">
              <a:spcAft>
                <a:spcPts val="1200"/>
              </a:spcAft>
              <a:buClr>
                <a:schemeClr val="accent4"/>
              </a:buClr>
            </a:pPr>
            <a:r>
              <a:rPr lang="en-US" sz="1400" dirty="0">
                <a:solidFill>
                  <a:schemeClr val="tx2"/>
                </a:solidFill>
              </a:rPr>
              <a:t>Early School</a:t>
            </a:r>
          </a:p>
          <a:p>
            <a:pPr marL="285750" lvl="1" indent="-285750">
              <a:spcAft>
                <a:spcPts val="1200"/>
              </a:spcAft>
              <a:buClr>
                <a:schemeClr val="accent4"/>
              </a:buClr>
            </a:pPr>
            <a:r>
              <a:rPr lang="en-US" sz="1400" dirty="0">
                <a:solidFill>
                  <a:schemeClr val="tx2"/>
                </a:solidFill>
              </a:rPr>
              <a:t>Young Adulthood</a:t>
            </a:r>
          </a:p>
          <a:p>
            <a:pPr marL="285750" lvl="1" indent="-285750">
              <a:spcAft>
                <a:spcPts val="1200"/>
              </a:spcAft>
              <a:buClr>
                <a:schemeClr val="accent4"/>
              </a:buClr>
            </a:pPr>
            <a:r>
              <a:rPr lang="en-US" sz="1400" dirty="0">
                <a:solidFill>
                  <a:schemeClr val="tx2"/>
                </a:solidFill>
              </a:rPr>
              <a:t>Middle Adulthood</a:t>
            </a:r>
          </a:p>
          <a:p>
            <a:pPr marL="285750" lvl="1" indent="-285750">
              <a:spcAft>
                <a:spcPts val="1200"/>
              </a:spcAft>
              <a:buClr>
                <a:schemeClr val="accent4"/>
              </a:buClr>
            </a:pPr>
            <a:r>
              <a:rPr lang="en-US" sz="1400" dirty="0">
                <a:solidFill>
                  <a:schemeClr val="tx2"/>
                </a:solidFill>
              </a:rPr>
              <a:t>Late Adulthood</a:t>
            </a:r>
          </a:p>
          <a:p>
            <a:pPr marL="285750" lvl="1" indent="-285750">
              <a:spcAft>
                <a:spcPts val="1500"/>
              </a:spcAft>
            </a:pPr>
            <a:endParaRPr lang="en-US" dirty="0">
              <a:solidFill>
                <a:srgbClr val="00A5B5"/>
              </a:solidFill>
              <a:ea typeface="Open Sans" panose="020B0606030504020204" pitchFamily="34" charset="0"/>
            </a:endParaRPr>
          </a:p>
        </p:txBody>
      </p:sp>
      <p:sp>
        <p:nvSpPr>
          <p:cNvPr id="6" name="TextBox 5">
            <a:extLst>
              <a:ext uri="{FF2B5EF4-FFF2-40B4-BE49-F238E27FC236}">
                <a16:creationId xmlns:a16="http://schemas.microsoft.com/office/drawing/2014/main" id="{F7B2F1EC-0D60-7110-E6DB-7D2E108332F0}"/>
              </a:ext>
            </a:extLst>
          </p:cNvPr>
          <p:cNvSpPr txBox="1"/>
          <p:nvPr/>
        </p:nvSpPr>
        <p:spPr>
          <a:xfrm>
            <a:off x="516613" y="2478264"/>
            <a:ext cx="1909087" cy="584775"/>
          </a:xfrm>
          <a:prstGeom prst="rect">
            <a:avLst/>
          </a:prstGeom>
          <a:noFill/>
        </p:spPr>
        <p:txBody>
          <a:bodyPr wrap="square" rtlCol="0">
            <a:spAutoFit/>
          </a:bodyPr>
          <a:lstStyle/>
          <a:p>
            <a:r>
              <a:rPr lang="en-US" sz="1600" b="1" dirty="0">
                <a:solidFill>
                  <a:schemeClr val="tx2"/>
                </a:solidFill>
              </a:rPr>
              <a:t>There are 8!</a:t>
            </a:r>
          </a:p>
          <a:p>
            <a:endParaRPr lang="en-US" sz="1600" b="1" dirty="0">
              <a:solidFill>
                <a:schemeClr val="tx2"/>
              </a:solidFill>
            </a:endParaRPr>
          </a:p>
        </p:txBody>
      </p:sp>
    </p:spTree>
    <p:extLst>
      <p:ext uri="{BB962C8B-B14F-4D97-AF65-F5344CB8AC3E}">
        <p14:creationId xmlns:p14="http://schemas.microsoft.com/office/powerpoint/2010/main" val="1321043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D6FBB-2477-9A1A-743F-C85F8A1AAC95}"/>
              </a:ext>
            </a:extLst>
          </p:cNvPr>
          <p:cNvPicPr>
            <a:picLocks noChangeAspect="1"/>
          </p:cNvPicPr>
          <p:nvPr/>
        </p:nvPicPr>
        <p:blipFill rotWithShape="1">
          <a:blip r:embed="rId3"/>
          <a:srcRect r="2066"/>
          <a:stretch/>
        </p:blipFill>
        <p:spPr>
          <a:xfrm>
            <a:off x="3585823" y="350618"/>
            <a:ext cx="5448066" cy="4298702"/>
          </a:xfrm>
          <a:prstGeom prst="rect">
            <a:avLst/>
          </a:prstGeom>
        </p:spPr>
      </p:pic>
      <p:sp>
        <p:nvSpPr>
          <p:cNvPr id="4" name="Freeform 22">
            <a:extLst>
              <a:ext uri="{FF2B5EF4-FFF2-40B4-BE49-F238E27FC236}">
                <a16:creationId xmlns:a16="http://schemas.microsoft.com/office/drawing/2014/main" id="{D24FF3CC-233A-A307-AA17-0C3D71693863}"/>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Freeform 23">
            <a:extLst>
              <a:ext uri="{FF2B5EF4-FFF2-40B4-BE49-F238E27FC236}">
                <a16:creationId xmlns:a16="http://schemas.microsoft.com/office/drawing/2014/main" id="{03EE27AC-6591-535D-F959-DC1E8360C181}"/>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4">
            <a:extLst>
              <a:ext uri="{FF2B5EF4-FFF2-40B4-BE49-F238E27FC236}">
                <a16:creationId xmlns:a16="http://schemas.microsoft.com/office/drawing/2014/main" id="{FB12912F-5980-F00D-9C32-9CABCCD664DF}"/>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376814" y="1553092"/>
            <a:ext cx="2896473" cy="946877"/>
          </a:xfrm>
          <a:prstGeom prst="rect">
            <a:avLst/>
          </a:prstGeom>
        </p:spPr>
        <p:txBody>
          <a:bodyPr/>
          <a:lstStyle/>
          <a:p>
            <a:r>
              <a:rPr lang="en-US" dirty="0">
                <a:solidFill>
                  <a:schemeClr val="accent4"/>
                </a:solidFill>
              </a:rPr>
              <a:t>Stages of Psychosocial Development</a:t>
            </a:r>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6" name="TextBox 5">
            <a:extLst>
              <a:ext uri="{FF2B5EF4-FFF2-40B4-BE49-F238E27FC236}">
                <a16:creationId xmlns:a16="http://schemas.microsoft.com/office/drawing/2014/main" id="{F7B2F1EC-0D60-7110-E6DB-7D2E108332F0}"/>
              </a:ext>
            </a:extLst>
          </p:cNvPr>
          <p:cNvSpPr txBox="1"/>
          <p:nvPr/>
        </p:nvSpPr>
        <p:spPr>
          <a:xfrm>
            <a:off x="376814" y="2778230"/>
            <a:ext cx="2252086" cy="584775"/>
          </a:xfrm>
          <a:prstGeom prst="rect">
            <a:avLst/>
          </a:prstGeom>
          <a:noFill/>
        </p:spPr>
        <p:txBody>
          <a:bodyPr wrap="square" rtlCol="0">
            <a:spAutoFit/>
          </a:bodyPr>
          <a:lstStyle/>
          <a:p>
            <a:r>
              <a:rPr lang="en-US" sz="1600" b="1" dirty="0">
                <a:solidFill>
                  <a:schemeClr val="tx2"/>
                </a:solidFill>
              </a:rPr>
              <a:t>Erik Erickson </a:t>
            </a:r>
          </a:p>
          <a:p>
            <a:endParaRPr lang="en-US" sz="1600" b="1" dirty="0">
              <a:solidFill>
                <a:schemeClr val="tx2"/>
              </a:solidFill>
            </a:endParaRPr>
          </a:p>
        </p:txBody>
      </p:sp>
    </p:spTree>
    <p:extLst>
      <p:ext uri="{BB962C8B-B14F-4D97-AF65-F5344CB8AC3E}">
        <p14:creationId xmlns:p14="http://schemas.microsoft.com/office/powerpoint/2010/main" val="118752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4CDC847F-0610-9A51-568D-87C0E572B359}"/>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Freeform 23">
            <a:extLst>
              <a:ext uri="{FF2B5EF4-FFF2-40B4-BE49-F238E27FC236}">
                <a16:creationId xmlns:a16="http://schemas.microsoft.com/office/drawing/2014/main" id="{5A0239D0-E9F6-7D42-6E48-45E67B961705}"/>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4">
            <a:extLst>
              <a:ext uri="{FF2B5EF4-FFF2-40B4-BE49-F238E27FC236}">
                <a16:creationId xmlns:a16="http://schemas.microsoft.com/office/drawing/2014/main" id="{EE457648-6021-BBB6-5313-59C077E4BC3E}"/>
              </a:ext>
            </a:extLst>
          </p:cNvPr>
          <p:cNvPicPr>
            <a:picLocks noChangeAspect="1"/>
          </p:cNvPicPr>
          <p:nvPr/>
        </p:nvPicPr>
        <p:blipFill rotWithShape="1">
          <a:blip r:embed="rId3"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2050" name="Picture 2" descr="Managing Four Generations in the Workplace – Off the Cusp">
            <a:extLst>
              <a:ext uri="{FF2B5EF4-FFF2-40B4-BE49-F238E27FC236}">
                <a16:creationId xmlns:a16="http://schemas.microsoft.com/office/drawing/2014/main" id="{0AFE219E-9000-C1FE-BB92-A638A4DA5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702" y="105206"/>
            <a:ext cx="4693598" cy="47300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516613" y="1752703"/>
            <a:ext cx="2314945" cy="946877"/>
          </a:xfrm>
          <a:prstGeom prst="rect">
            <a:avLst/>
          </a:prstGeom>
        </p:spPr>
        <p:txBody>
          <a:bodyPr/>
          <a:lstStyle/>
          <a:p>
            <a:r>
              <a:rPr lang="en-US" dirty="0">
                <a:solidFill>
                  <a:schemeClr val="accent4"/>
                </a:solidFill>
              </a:rPr>
              <a:t>Generational Mindsets</a:t>
            </a:r>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6" name="TextBox 5">
            <a:extLst>
              <a:ext uri="{FF2B5EF4-FFF2-40B4-BE49-F238E27FC236}">
                <a16:creationId xmlns:a16="http://schemas.microsoft.com/office/drawing/2014/main" id="{F7B2F1EC-0D60-7110-E6DB-7D2E108332F0}"/>
              </a:ext>
            </a:extLst>
          </p:cNvPr>
          <p:cNvSpPr txBox="1"/>
          <p:nvPr/>
        </p:nvSpPr>
        <p:spPr>
          <a:xfrm>
            <a:off x="516612" y="2798105"/>
            <a:ext cx="2247449" cy="584775"/>
          </a:xfrm>
          <a:prstGeom prst="rect">
            <a:avLst/>
          </a:prstGeom>
          <a:noFill/>
        </p:spPr>
        <p:txBody>
          <a:bodyPr wrap="square" rtlCol="0">
            <a:spAutoFit/>
          </a:bodyPr>
          <a:lstStyle/>
          <a:p>
            <a:r>
              <a:rPr lang="en-US" sz="1600" dirty="0">
                <a:solidFill>
                  <a:schemeClr val="tx2"/>
                </a:solidFill>
              </a:rPr>
              <a:t>When were you born...</a:t>
            </a:r>
          </a:p>
          <a:p>
            <a:endParaRPr lang="en-US" sz="1600" dirty="0">
              <a:solidFill>
                <a:schemeClr val="tx2"/>
              </a:solidFill>
            </a:endParaRPr>
          </a:p>
        </p:txBody>
      </p:sp>
    </p:spTree>
    <p:extLst>
      <p:ext uri="{BB962C8B-B14F-4D97-AF65-F5344CB8AC3E}">
        <p14:creationId xmlns:p14="http://schemas.microsoft.com/office/powerpoint/2010/main" val="1995800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B0B337DC-0769-8F97-D640-A4C93C7395E6}"/>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Freeform 23">
            <a:extLst>
              <a:ext uri="{FF2B5EF4-FFF2-40B4-BE49-F238E27FC236}">
                <a16:creationId xmlns:a16="http://schemas.microsoft.com/office/drawing/2014/main" id="{5BEEBB0E-8BA4-BBA5-0624-BD3B38DFAEBD}"/>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4">
            <a:extLst>
              <a:ext uri="{FF2B5EF4-FFF2-40B4-BE49-F238E27FC236}">
                <a16:creationId xmlns:a16="http://schemas.microsoft.com/office/drawing/2014/main" id="{6065C9CC-D90A-FC96-A929-094A4D0E7FB8}"/>
              </a:ext>
            </a:extLst>
          </p:cNvPr>
          <p:cNvPicPr>
            <a:picLocks noChangeAspect="1"/>
          </p:cNvPicPr>
          <p:nvPr/>
        </p:nvPicPr>
        <p:blipFill rotWithShape="1">
          <a:blip r:embed="rId3"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6" name="TextBox 5">
            <a:extLst>
              <a:ext uri="{FF2B5EF4-FFF2-40B4-BE49-F238E27FC236}">
                <a16:creationId xmlns:a16="http://schemas.microsoft.com/office/drawing/2014/main" id="{F7B2F1EC-0D60-7110-E6DB-7D2E108332F0}"/>
              </a:ext>
            </a:extLst>
          </p:cNvPr>
          <p:cNvSpPr txBox="1"/>
          <p:nvPr/>
        </p:nvSpPr>
        <p:spPr>
          <a:xfrm>
            <a:off x="516614" y="2263896"/>
            <a:ext cx="2289973" cy="1077218"/>
          </a:xfrm>
          <a:prstGeom prst="rect">
            <a:avLst/>
          </a:prstGeom>
          <a:noFill/>
        </p:spPr>
        <p:txBody>
          <a:bodyPr wrap="square" rtlCol="0">
            <a:spAutoFit/>
          </a:bodyPr>
          <a:lstStyle/>
          <a:p>
            <a:r>
              <a:rPr lang="en-US" sz="1600" dirty="0">
                <a:solidFill>
                  <a:schemeClr val="tx2"/>
                </a:solidFill>
              </a:rPr>
              <a:t>There is only so much you can learn in a single place and time.</a:t>
            </a:r>
          </a:p>
          <a:p>
            <a:endParaRPr lang="en-US" sz="1600" dirty="0">
              <a:solidFill>
                <a:schemeClr val="tx2"/>
              </a:solidFill>
            </a:endParaRPr>
          </a:p>
        </p:txBody>
      </p:sp>
      <p:sp>
        <p:nvSpPr>
          <p:cNvPr id="11" name="Text Placeholder 2">
            <a:extLst>
              <a:ext uri="{FF2B5EF4-FFF2-40B4-BE49-F238E27FC236}">
                <a16:creationId xmlns:a16="http://schemas.microsoft.com/office/drawing/2014/main" id="{759AD82A-1D62-7FC5-38C8-0A65378F207D}"/>
              </a:ext>
            </a:extLst>
          </p:cNvPr>
          <p:cNvSpPr txBox="1">
            <a:spLocks/>
          </p:cNvSpPr>
          <p:nvPr/>
        </p:nvSpPr>
        <p:spPr>
          <a:xfrm>
            <a:off x="5196731" y="934700"/>
            <a:ext cx="4472155" cy="3274097"/>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None/>
            </a:pPr>
            <a:r>
              <a:rPr lang="en-US" b="1" dirty="0">
                <a:solidFill>
                  <a:schemeClr val="accent1"/>
                </a:solidFill>
                <a:ea typeface="Open Sans" panose="020B0606030504020204" pitchFamily="34" charset="0"/>
              </a:rPr>
              <a:t>Internal</a:t>
            </a:r>
            <a:r>
              <a:rPr lang="en-US" b="1" dirty="0">
                <a:solidFill>
                  <a:srgbClr val="00A5B5"/>
                </a:solidFill>
                <a:ea typeface="Open Sans" panose="020B0606030504020204" pitchFamily="34" charset="0"/>
              </a:rPr>
              <a:t> </a:t>
            </a:r>
          </a:p>
          <a:p>
            <a:pPr marL="285750" lvl="1" indent="-285750">
              <a:spcAft>
                <a:spcPts val="1200"/>
              </a:spcAft>
              <a:buClr>
                <a:schemeClr val="accent4"/>
              </a:buClr>
            </a:pPr>
            <a:r>
              <a:rPr lang="en-US" sz="1400" dirty="0">
                <a:solidFill>
                  <a:schemeClr val="tx2"/>
                </a:solidFill>
              </a:rPr>
              <a:t>Efficacy</a:t>
            </a:r>
          </a:p>
          <a:p>
            <a:pPr marL="285750" lvl="1" indent="-285750">
              <a:spcAft>
                <a:spcPts val="1200"/>
              </a:spcAft>
              <a:buClr>
                <a:schemeClr val="accent4"/>
              </a:buClr>
            </a:pPr>
            <a:r>
              <a:rPr lang="en-US" sz="1400" dirty="0">
                <a:solidFill>
                  <a:schemeClr val="tx2"/>
                </a:solidFill>
              </a:rPr>
              <a:t>Beliefs</a:t>
            </a:r>
          </a:p>
          <a:p>
            <a:pPr marL="285750" lvl="1" indent="-285750">
              <a:spcAft>
                <a:spcPts val="1200"/>
              </a:spcAft>
              <a:buClr>
                <a:schemeClr val="accent4"/>
              </a:buClr>
            </a:pPr>
            <a:r>
              <a:rPr lang="en-US" sz="1400" dirty="0">
                <a:solidFill>
                  <a:schemeClr val="tx2"/>
                </a:solidFill>
              </a:rPr>
              <a:t>Financial</a:t>
            </a:r>
          </a:p>
          <a:p>
            <a:pPr marL="285750" lvl="1" indent="-285750">
              <a:spcAft>
                <a:spcPts val="1200"/>
              </a:spcAft>
              <a:buClr>
                <a:schemeClr val="accent4"/>
              </a:buClr>
            </a:pPr>
            <a:r>
              <a:rPr lang="en-US" sz="1400" dirty="0">
                <a:solidFill>
                  <a:schemeClr val="tx2"/>
                </a:solidFill>
              </a:rPr>
              <a:t>Physical</a:t>
            </a:r>
          </a:p>
          <a:p>
            <a:pPr marL="285750" lvl="1" indent="-285750">
              <a:spcAft>
                <a:spcPts val="1200"/>
              </a:spcAft>
              <a:buClr>
                <a:schemeClr val="accent4"/>
              </a:buClr>
            </a:pPr>
            <a:r>
              <a:rPr lang="en-US" sz="1400" dirty="0">
                <a:solidFill>
                  <a:schemeClr val="tx2"/>
                </a:solidFill>
              </a:rPr>
              <a:t>Biological</a:t>
            </a:r>
          </a:p>
          <a:p>
            <a:pPr marL="285750" lvl="1" indent="-285750">
              <a:spcAft>
                <a:spcPts val="1200"/>
              </a:spcAft>
              <a:buClr>
                <a:schemeClr val="accent4"/>
              </a:buClr>
            </a:pPr>
            <a:r>
              <a:rPr lang="en-US" sz="1400" dirty="0">
                <a:solidFill>
                  <a:schemeClr val="tx2"/>
                </a:solidFill>
              </a:rPr>
              <a:t>Emotional Maturity</a:t>
            </a:r>
          </a:p>
        </p:txBody>
      </p:sp>
      <p:sp>
        <p:nvSpPr>
          <p:cNvPr id="9" name="Title 1">
            <a:extLst>
              <a:ext uri="{FF2B5EF4-FFF2-40B4-BE49-F238E27FC236}">
                <a16:creationId xmlns:a16="http://schemas.microsoft.com/office/drawing/2014/main" id="{6A5CB7B5-AA6E-E3C0-C656-95BAEDF9D0CC}"/>
              </a:ext>
            </a:extLst>
          </p:cNvPr>
          <p:cNvSpPr txBox="1">
            <a:spLocks/>
          </p:cNvSpPr>
          <p:nvPr/>
        </p:nvSpPr>
        <p:spPr>
          <a:xfrm>
            <a:off x="516614" y="1575204"/>
            <a:ext cx="2247448" cy="946877"/>
          </a:xfrm>
          <a:prstGeom prst="rect">
            <a:avLst/>
          </a:prstGeom>
        </p:spPr>
        <p:txBody>
          <a:bodyP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a:solidFill>
                  <a:schemeClr val="accent4"/>
                </a:solidFill>
              </a:rPr>
              <a:t>Factors</a:t>
            </a:r>
            <a:endParaRPr lang="en-US" dirty="0">
              <a:solidFill>
                <a:schemeClr val="accent4"/>
              </a:solidFill>
            </a:endParaRPr>
          </a:p>
        </p:txBody>
      </p:sp>
    </p:spTree>
    <p:extLst>
      <p:ext uri="{BB962C8B-B14F-4D97-AF65-F5344CB8AC3E}">
        <p14:creationId xmlns:p14="http://schemas.microsoft.com/office/powerpoint/2010/main" val="3922065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4329C4A-FEF5-8E4B-AFFE-F2E58921A6ED}"/>
              </a:ext>
            </a:extLst>
          </p:cNvPr>
          <p:cNvGrpSpPr/>
          <p:nvPr/>
        </p:nvGrpSpPr>
        <p:grpSpPr>
          <a:xfrm>
            <a:off x="4167" y="0"/>
            <a:ext cx="3203497" cy="5143500"/>
            <a:chOff x="0" y="0"/>
            <a:chExt cx="4039812" cy="5143500"/>
          </a:xfrm>
          <a:noFill/>
        </p:grpSpPr>
        <p:sp>
          <p:nvSpPr>
            <p:cNvPr id="11" name="Freeform 59">
              <a:extLst>
                <a:ext uri="{FF2B5EF4-FFF2-40B4-BE49-F238E27FC236}">
                  <a16:creationId xmlns:a16="http://schemas.microsoft.com/office/drawing/2014/main" id="{76630B3D-8922-1F43-B455-FE8C19EA867A}"/>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eform 60">
              <a:extLst>
                <a:ext uri="{FF2B5EF4-FFF2-40B4-BE49-F238E27FC236}">
                  <a16:creationId xmlns:a16="http://schemas.microsoft.com/office/drawing/2014/main" id="{835461AA-5178-4F49-BE72-56CA3CB8194B}"/>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83CCC575-3CF7-324A-9539-F9CF791C9FF7}"/>
              </a:ext>
            </a:extLst>
          </p:cNvPr>
          <p:cNvPicPr>
            <a:picLocks noChangeAspect="1"/>
          </p:cNvPicPr>
          <p:nvPr/>
        </p:nvPicPr>
        <p:blipFill rotWithShape="1">
          <a:blip r:embed="rId4"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a:ln>
            <a:noFill/>
          </a:ln>
        </p:spPr>
      </p:pic>
      <p:sp>
        <p:nvSpPr>
          <p:cNvPr id="17" name="TextBox 16">
            <a:extLst>
              <a:ext uri="{FF2B5EF4-FFF2-40B4-BE49-F238E27FC236}">
                <a16:creationId xmlns:a16="http://schemas.microsoft.com/office/drawing/2014/main" id="{C3812272-6F18-4D46-A79B-DF234A09707C}"/>
              </a:ext>
            </a:extLst>
          </p:cNvPr>
          <p:cNvSpPr txBox="1"/>
          <p:nvPr/>
        </p:nvSpPr>
        <p:spPr>
          <a:xfrm>
            <a:off x="1670858" y="780391"/>
            <a:ext cx="3985490" cy="646331"/>
          </a:xfrm>
          <a:prstGeom prst="rect">
            <a:avLst/>
          </a:prstGeom>
          <a:noFill/>
        </p:spPr>
        <p:txBody>
          <a:bodyPr wrap="square" rtlCol="0">
            <a:spAutoFit/>
          </a:bodyPr>
          <a:lstStyle>
            <a:defPPr>
              <a:defRPr lang="en-US"/>
            </a:defPPr>
            <a:lvl1pPr algn="r">
              <a:lnSpc>
                <a:spcPct val="90000"/>
              </a:lnSpc>
              <a:defRPr sz="2000" b="1">
                <a:solidFill>
                  <a:schemeClr val="accent1"/>
                </a:solidFill>
                <a:latin typeface="+mj-lt"/>
                <a:ea typeface="Open Sans" panose="020B0606030504020204" pitchFamily="34" charset="0"/>
                <a:cs typeface="Arial" panose="020B0604020202020204" pitchFamily="34" charset="0"/>
              </a:defRPr>
            </a:lvl1pPr>
          </a:lstStyle>
          <a:p>
            <a:r>
              <a:rPr lang="en-GB" dirty="0">
                <a:latin typeface="Arial" panose="020B0604020202020204" pitchFamily="34" charset="0"/>
              </a:rPr>
              <a:t>Abraham </a:t>
            </a:r>
          </a:p>
          <a:p>
            <a:r>
              <a:rPr lang="en-GB" dirty="0">
                <a:latin typeface="Arial" panose="020B0604020202020204" pitchFamily="34" charset="0"/>
              </a:rPr>
              <a:t>Gonzales-Pollick </a:t>
            </a: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40320098-822A-DE55-9DA6-7BEC1B9F1439}"/>
              </a:ext>
            </a:extLst>
          </p:cNvPr>
          <p:cNvSpPr txBox="1"/>
          <p:nvPr/>
        </p:nvSpPr>
        <p:spPr>
          <a:xfrm>
            <a:off x="1929385" y="1552308"/>
            <a:ext cx="3726964" cy="2516073"/>
          </a:xfrm>
          <a:prstGeom prst="rect">
            <a:avLst/>
          </a:prstGeom>
        </p:spPr>
        <p:txBody>
          <a:bodyPr wrap="square">
            <a:spAutoFit/>
          </a:bodyPr>
          <a:lstStyle>
            <a:defPPr>
              <a:defRPr lang="en-US"/>
            </a:defPPr>
            <a:lvl1pPr algn="r">
              <a:defRPr sz="1400">
                <a:solidFill>
                  <a:schemeClr val="tx2"/>
                </a:solidFill>
                <a:ea typeface="Open Sans Light" panose="020B0306030504020204" pitchFamily="34" charset="0"/>
                <a:cs typeface="Arial" panose="020B0604020202020204" pitchFamily="34" charset="0"/>
              </a:defRPr>
            </a:lvl1pPr>
          </a:lstStyle>
          <a:p>
            <a:r>
              <a:rPr lang="en-GB" sz="1050" dirty="0">
                <a:solidFill>
                  <a:schemeClr val="tx1">
                    <a:lumMod val="50000"/>
                    <a:lumOff val="50000"/>
                  </a:schemeClr>
                </a:solidFill>
                <a:latin typeface="Arial" panose="020B0604020202020204" pitchFamily="34" charset="0"/>
              </a:rPr>
              <a:t>Abraham came to Vensure with deeply rooted passion for client service, organizational strategy, and building  relationships! He started his HR career journey after 14 years of being an entrepreneur and running a successful General Contracting business. He has more than 25 years of client service and product management leadership experience, 15 of which have been spent in the PEO space. He is a highly-regarded keynote speaker and global facilitator on several development topics!  Abraham has served on boards for non-profit organizations for over 10 years and led as Board Chair, before giving light to new passions!! Today he mentors young entrepreneurs on building the future! He holds is B.A. in Organizational Management with a minor in Social-Culture Anthropology, and MPA studies in Product Development. </a:t>
            </a:r>
          </a:p>
        </p:txBody>
      </p:sp>
      <p:pic>
        <p:nvPicPr>
          <p:cNvPr id="2" name="Picture 4">
            <a:extLst>
              <a:ext uri="{FF2B5EF4-FFF2-40B4-BE49-F238E27FC236}">
                <a16:creationId xmlns:a16="http://schemas.microsoft.com/office/drawing/2014/main" id="{DB9A340E-826E-9FA1-0817-D1B4C1A0EA6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flipH="1">
            <a:off x="5871142" y="843337"/>
            <a:ext cx="2281898" cy="3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8030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ppt_x"/>
                                          </p:val>
                                        </p:tav>
                                        <p:tav tm="100000">
                                          <p:val>
                                            <p:strVal val="#ppt_x"/>
                                          </p:val>
                                        </p:tav>
                                      </p:tavLst>
                                    </p:anim>
                                    <p:anim calcmode="lin" valueType="num">
                                      <p:cBhvr additive="base">
                                        <p:cTn id="8" dur="3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25C48847-16DE-9449-80C5-80EE7D538DCC}"/>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Freeform 23">
            <a:extLst>
              <a:ext uri="{FF2B5EF4-FFF2-40B4-BE49-F238E27FC236}">
                <a16:creationId xmlns:a16="http://schemas.microsoft.com/office/drawing/2014/main" id="{62C468DC-AFBC-F586-4348-E58DF3901A53}"/>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4">
            <a:extLst>
              <a:ext uri="{FF2B5EF4-FFF2-40B4-BE49-F238E27FC236}">
                <a16:creationId xmlns:a16="http://schemas.microsoft.com/office/drawing/2014/main" id="{11FF982F-2116-5D53-A30A-459C75A4C3D9}"/>
              </a:ext>
            </a:extLst>
          </p:cNvPr>
          <p:cNvPicPr>
            <a:picLocks noChangeAspect="1"/>
          </p:cNvPicPr>
          <p:nvPr/>
        </p:nvPicPr>
        <p:blipFill rotWithShape="1">
          <a:blip r:embed="rId3"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516614" y="1575204"/>
            <a:ext cx="2247448" cy="946877"/>
          </a:xfrm>
          <a:prstGeom prst="rect">
            <a:avLst/>
          </a:prstGeom>
        </p:spPr>
        <p:txBody>
          <a:bodyPr/>
          <a:lstStyle/>
          <a:p>
            <a:r>
              <a:rPr lang="en-US" dirty="0">
                <a:solidFill>
                  <a:schemeClr val="accent4"/>
                </a:solidFill>
              </a:rPr>
              <a:t>Factors</a:t>
            </a:r>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6" name="TextBox 5">
            <a:extLst>
              <a:ext uri="{FF2B5EF4-FFF2-40B4-BE49-F238E27FC236}">
                <a16:creationId xmlns:a16="http://schemas.microsoft.com/office/drawing/2014/main" id="{F7B2F1EC-0D60-7110-E6DB-7D2E108332F0}"/>
              </a:ext>
            </a:extLst>
          </p:cNvPr>
          <p:cNvSpPr txBox="1"/>
          <p:nvPr/>
        </p:nvSpPr>
        <p:spPr>
          <a:xfrm>
            <a:off x="482599" y="2133358"/>
            <a:ext cx="2391573" cy="1815882"/>
          </a:xfrm>
          <a:prstGeom prst="rect">
            <a:avLst/>
          </a:prstGeom>
          <a:noFill/>
        </p:spPr>
        <p:txBody>
          <a:bodyPr wrap="square" rtlCol="0">
            <a:spAutoFit/>
          </a:bodyPr>
          <a:lstStyle/>
          <a:p>
            <a:r>
              <a:rPr lang="en-US" sz="1600" dirty="0">
                <a:solidFill>
                  <a:schemeClr val="tx2"/>
                </a:solidFill>
              </a:rPr>
              <a:t>The factors lying outside the individual's environment are said to be the external factors affecting growth and development.</a:t>
            </a:r>
          </a:p>
          <a:p>
            <a:endParaRPr lang="en-US" sz="1600" dirty="0">
              <a:solidFill>
                <a:schemeClr val="tx2"/>
              </a:solidFill>
            </a:endParaRPr>
          </a:p>
        </p:txBody>
      </p:sp>
      <p:sp>
        <p:nvSpPr>
          <p:cNvPr id="9" name="Text Placeholder 2">
            <a:extLst>
              <a:ext uri="{FF2B5EF4-FFF2-40B4-BE49-F238E27FC236}">
                <a16:creationId xmlns:a16="http://schemas.microsoft.com/office/drawing/2014/main" id="{E7F42317-9FB3-4C9C-FD08-7BB1074B9708}"/>
              </a:ext>
            </a:extLst>
          </p:cNvPr>
          <p:cNvSpPr txBox="1">
            <a:spLocks/>
          </p:cNvSpPr>
          <p:nvPr/>
        </p:nvSpPr>
        <p:spPr>
          <a:xfrm>
            <a:off x="5196730" y="922404"/>
            <a:ext cx="2638679" cy="3598796"/>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spcAft>
                <a:spcPts val="1500"/>
              </a:spcAft>
              <a:buNone/>
            </a:pPr>
            <a:r>
              <a:rPr lang="en-US" b="1" dirty="0">
                <a:solidFill>
                  <a:schemeClr val="accent1"/>
                </a:solidFill>
                <a:ea typeface="Open Sans" panose="020B0606030504020204" pitchFamily="34" charset="0"/>
              </a:rPr>
              <a:t>External </a:t>
            </a:r>
          </a:p>
          <a:p>
            <a:pPr marL="285750" lvl="1" indent="-285750">
              <a:spcAft>
                <a:spcPts val="1200"/>
              </a:spcAft>
              <a:buClr>
                <a:schemeClr val="accent4"/>
              </a:buClr>
            </a:pPr>
            <a:r>
              <a:rPr lang="en-US" sz="1400" dirty="0">
                <a:solidFill>
                  <a:schemeClr val="tx2"/>
                </a:solidFill>
              </a:rPr>
              <a:t>Community</a:t>
            </a:r>
          </a:p>
          <a:p>
            <a:pPr marL="285750" lvl="1" indent="-285750">
              <a:spcAft>
                <a:spcPts val="1200"/>
              </a:spcAft>
              <a:buClr>
                <a:schemeClr val="accent4"/>
              </a:buClr>
            </a:pPr>
            <a:r>
              <a:rPr lang="en-US" sz="1400" dirty="0">
                <a:solidFill>
                  <a:schemeClr val="tx2"/>
                </a:solidFill>
              </a:rPr>
              <a:t>Life Experiences</a:t>
            </a:r>
          </a:p>
          <a:p>
            <a:pPr marL="285750" lvl="1" indent="-285750">
              <a:spcAft>
                <a:spcPts val="1200"/>
              </a:spcAft>
              <a:buClr>
                <a:schemeClr val="accent4"/>
              </a:buClr>
            </a:pPr>
            <a:r>
              <a:rPr lang="en-US" sz="1400" dirty="0">
                <a:solidFill>
                  <a:schemeClr val="tx2"/>
                </a:solidFill>
              </a:rPr>
              <a:t>Geographic Location</a:t>
            </a:r>
          </a:p>
          <a:p>
            <a:pPr marL="285750" lvl="1" indent="-285750">
              <a:spcAft>
                <a:spcPts val="1200"/>
              </a:spcAft>
              <a:buClr>
                <a:schemeClr val="accent4"/>
              </a:buClr>
            </a:pPr>
            <a:r>
              <a:rPr lang="en-US" sz="1400" dirty="0">
                <a:solidFill>
                  <a:schemeClr val="tx2"/>
                </a:solidFill>
              </a:rPr>
              <a:t>Environment</a:t>
            </a:r>
          </a:p>
          <a:p>
            <a:pPr marL="285750" lvl="1" indent="-285750">
              <a:spcAft>
                <a:spcPts val="1200"/>
              </a:spcAft>
              <a:buClr>
                <a:schemeClr val="accent4"/>
              </a:buClr>
            </a:pPr>
            <a:r>
              <a:rPr lang="en-US" sz="1400" dirty="0">
                <a:solidFill>
                  <a:schemeClr val="tx2"/>
                </a:solidFill>
              </a:rPr>
              <a:t>Accidents and Incidents</a:t>
            </a:r>
          </a:p>
          <a:p>
            <a:pPr marL="285750" lvl="1" indent="-285750">
              <a:spcAft>
                <a:spcPts val="1200"/>
              </a:spcAft>
              <a:buClr>
                <a:schemeClr val="accent4"/>
              </a:buClr>
            </a:pPr>
            <a:r>
              <a:rPr lang="en-US" sz="1400" dirty="0">
                <a:solidFill>
                  <a:schemeClr val="tx2"/>
                </a:solidFill>
              </a:rPr>
              <a:t>Quality of the Physical Environments</a:t>
            </a:r>
          </a:p>
        </p:txBody>
      </p:sp>
    </p:spTree>
    <p:extLst>
      <p:ext uri="{BB962C8B-B14F-4D97-AF65-F5344CB8AC3E}">
        <p14:creationId xmlns:p14="http://schemas.microsoft.com/office/powerpoint/2010/main" val="414533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ld woman working from home">
            <a:extLst>
              <a:ext uri="{FF2B5EF4-FFF2-40B4-BE49-F238E27FC236}">
                <a16:creationId xmlns:a16="http://schemas.microsoft.com/office/drawing/2014/main" id="{F4FFA9A6-A489-1711-CD26-123362DE0E6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0" y="0"/>
            <a:ext cx="7399872" cy="514350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xfrm>
            <a:off x="376814" y="448840"/>
            <a:ext cx="3928486" cy="448841"/>
          </a:xfrm>
          <a:prstGeom prst="rect">
            <a:avLst/>
          </a:prstGeom>
        </p:spPr>
        <p:txBody>
          <a:bodyPr/>
          <a:lstStyle/>
          <a:p>
            <a:r>
              <a:rPr lang="en-US" dirty="0"/>
              <a:t>Things to Consider</a:t>
            </a:r>
          </a:p>
        </p:txBody>
      </p:sp>
      <p:sp>
        <p:nvSpPr>
          <p:cNvPr id="3" name="Text Placeholder 2">
            <a:extLst>
              <a:ext uri="{FF2B5EF4-FFF2-40B4-BE49-F238E27FC236}">
                <a16:creationId xmlns:a16="http://schemas.microsoft.com/office/drawing/2014/main" id="{3926E4A2-6EC8-4747-ABF4-02EEB952A746}"/>
              </a:ext>
            </a:extLst>
          </p:cNvPr>
          <p:cNvSpPr>
            <a:spLocks noGrp="1"/>
          </p:cNvSpPr>
          <p:nvPr>
            <p:ph type="body" sz="quarter" idx="13"/>
          </p:nvPr>
        </p:nvSpPr>
        <p:spPr>
          <a:xfrm>
            <a:off x="376814" y="1059099"/>
            <a:ext cx="2777203" cy="3274097"/>
          </a:xfrm>
        </p:spPr>
        <p:txBody>
          <a:bodyPr/>
          <a:lstStyle/>
          <a:p>
            <a:pPr marL="285750" lvl="1" indent="-285750">
              <a:spcAft>
                <a:spcPts val="1500"/>
              </a:spcAft>
            </a:pPr>
            <a:r>
              <a:rPr lang="en-US" dirty="0">
                <a:solidFill>
                  <a:srgbClr val="FFFFFF"/>
                </a:solidFill>
                <a:ea typeface="Open Sans" panose="020B0606030504020204" pitchFamily="34" charset="0"/>
              </a:rPr>
              <a:t>Ready</a:t>
            </a:r>
          </a:p>
          <a:p>
            <a:pPr marL="285750" lvl="1" indent="-285750">
              <a:spcAft>
                <a:spcPts val="1500"/>
              </a:spcAft>
            </a:pPr>
            <a:r>
              <a:rPr lang="en-US" dirty="0">
                <a:solidFill>
                  <a:srgbClr val="FFFFFF"/>
                </a:solidFill>
                <a:ea typeface="Open Sans" panose="020B0606030504020204" pitchFamily="34" charset="0"/>
              </a:rPr>
              <a:t>Fit</a:t>
            </a:r>
          </a:p>
          <a:p>
            <a:pPr marL="285750" lvl="1" indent="-285750">
              <a:spcAft>
                <a:spcPts val="1500"/>
              </a:spcAft>
            </a:pPr>
            <a:r>
              <a:rPr lang="en-US" dirty="0">
                <a:solidFill>
                  <a:srgbClr val="FFFFFF"/>
                </a:solidFill>
                <a:ea typeface="Open Sans" panose="020B0606030504020204" pitchFamily="34" charset="0"/>
              </a:rPr>
              <a:t>Prepared</a:t>
            </a:r>
          </a:p>
          <a:p>
            <a:pPr marL="285750" lvl="1" indent="-285750">
              <a:spcAft>
                <a:spcPts val="1500"/>
              </a:spcAft>
            </a:pPr>
            <a:r>
              <a:rPr lang="en-US" dirty="0">
                <a:solidFill>
                  <a:srgbClr val="FFFFFF"/>
                </a:solidFill>
                <a:ea typeface="Open Sans" panose="020B0606030504020204" pitchFamily="34" charset="0"/>
              </a:rPr>
              <a:t>Goals</a:t>
            </a:r>
          </a:p>
          <a:p>
            <a:pPr marL="285750" lvl="1" indent="-285750">
              <a:spcAft>
                <a:spcPts val="1500"/>
              </a:spcAft>
            </a:pPr>
            <a:r>
              <a:rPr lang="en-US" dirty="0">
                <a:solidFill>
                  <a:srgbClr val="FFFFFF"/>
                </a:solidFill>
                <a:ea typeface="Open Sans" panose="020B0606030504020204" pitchFamily="34" charset="0"/>
              </a:rPr>
              <a:t>Needs</a:t>
            </a:r>
          </a:p>
          <a:p>
            <a:pPr marL="285750" lvl="1" indent="-285750">
              <a:spcAft>
                <a:spcPts val="1500"/>
              </a:spcAft>
            </a:pPr>
            <a:r>
              <a:rPr lang="en-US" dirty="0">
                <a:solidFill>
                  <a:srgbClr val="FFFFFF"/>
                </a:solidFill>
                <a:ea typeface="Open Sans" panose="020B0606030504020204" pitchFamily="34" charset="0"/>
              </a:rPr>
              <a:t>Share Your Plan</a:t>
            </a:r>
          </a:p>
          <a:p>
            <a:pPr marL="285750" lvl="1" indent="-285750">
              <a:spcAft>
                <a:spcPts val="1500"/>
              </a:spcAft>
            </a:pPr>
            <a:r>
              <a:rPr lang="en-US" dirty="0">
                <a:solidFill>
                  <a:srgbClr val="FFFFFF"/>
                </a:solidFill>
                <a:ea typeface="Open Sans" panose="020B0606030504020204" pitchFamily="34" charset="0"/>
              </a:rPr>
              <a:t>Vision</a:t>
            </a:r>
          </a:p>
          <a:p>
            <a:pPr marL="285750" lvl="1" indent="-285750">
              <a:spcAft>
                <a:spcPts val="1500"/>
              </a:spcAft>
            </a:pPr>
            <a:r>
              <a:rPr lang="en-US" dirty="0">
                <a:solidFill>
                  <a:srgbClr val="FFFFFF"/>
                </a:solidFill>
                <a:ea typeface="Open Sans" panose="020B0606030504020204" pitchFamily="34" charset="0"/>
              </a:rPr>
              <a:t>Acceptance</a:t>
            </a:r>
          </a:p>
          <a:p>
            <a:pPr lvl="1" indent="0">
              <a:spcAft>
                <a:spcPts val="1500"/>
              </a:spcAft>
              <a:buNone/>
            </a:pPr>
            <a:r>
              <a:rPr lang="en-US" dirty="0">
                <a:solidFill>
                  <a:srgbClr val="FFFFFF"/>
                </a:solidFill>
                <a:ea typeface="Open Sans" panose="020B0606030504020204" pitchFamily="34" charset="0"/>
              </a:rPr>
              <a:t> </a:t>
            </a:r>
          </a:p>
        </p:txBody>
      </p:sp>
      <p:pic>
        <p:nvPicPr>
          <p:cNvPr id="10" name="Picture 9">
            <a:extLst>
              <a:ext uri="{FF2B5EF4-FFF2-40B4-BE49-F238E27FC236}">
                <a16:creationId xmlns:a16="http://schemas.microsoft.com/office/drawing/2014/main" id="{62F35FC0-D37D-40EA-81DF-B711299970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439838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63FF69C-945F-F0F5-CACF-B7A214D7E208}"/>
              </a:ext>
            </a:extLst>
          </p:cNvPr>
          <p:cNvSpPr>
            <a:spLocks noGrp="1"/>
          </p:cNvSpPr>
          <p:nvPr>
            <p:ph type="body" sz="quarter" idx="12"/>
          </p:nvPr>
        </p:nvSpPr>
        <p:spPr>
          <a:xfrm>
            <a:off x="376816" y="656575"/>
            <a:ext cx="8390368" cy="297154"/>
          </a:xfrm>
        </p:spPr>
        <p:txBody>
          <a:bodyPr/>
          <a:lstStyle/>
          <a:p>
            <a:pPr algn="ctr"/>
            <a:r>
              <a:rPr lang="en-US" dirty="0"/>
              <a:t>The Person</a:t>
            </a:r>
          </a:p>
        </p:txBody>
      </p:sp>
      <p:sp>
        <p:nvSpPr>
          <p:cNvPr id="5" name="Título 4">
            <a:extLst>
              <a:ext uri="{FF2B5EF4-FFF2-40B4-BE49-F238E27FC236}">
                <a16:creationId xmlns:a16="http://schemas.microsoft.com/office/drawing/2014/main" id="{386E37A4-2665-1DC9-3304-9ED40DAE1252}"/>
              </a:ext>
            </a:extLst>
          </p:cNvPr>
          <p:cNvSpPr>
            <a:spLocks noGrp="1"/>
          </p:cNvSpPr>
          <p:nvPr>
            <p:ph type="title"/>
          </p:nvPr>
        </p:nvSpPr>
        <p:spPr>
          <a:xfrm>
            <a:off x="376814" y="112346"/>
            <a:ext cx="8390370" cy="369054"/>
          </a:xfrm>
        </p:spPr>
        <p:txBody>
          <a:bodyPr/>
          <a:lstStyle/>
          <a:p>
            <a:pPr algn="ctr"/>
            <a:r>
              <a:rPr lang="en-US" dirty="0"/>
              <a:t>Things to Consider</a:t>
            </a:r>
            <a:br>
              <a:rPr lang="en-US" dirty="0"/>
            </a:br>
            <a:endParaRPr lang="en-US" dirty="0"/>
          </a:p>
        </p:txBody>
      </p:sp>
      <p:grpSp>
        <p:nvGrpSpPr>
          <p:cNvPr id="2" name="Group 1">
            <a:extLst>
              <a:ext uri="{FF2B5EF4-FFF2-40B4-BE49-F238E27FC236}">
                <a16:creationId xmlns:a16="http://schemas.microsoft.com/office/drawing/2014/main" id="{F3FC84F5-5972-74BD-FA2B-49F81E2FE05D}"/>
              </a:ext>
            </a:extLst>
          </p:cNvPr>
          <p:cNvGrpSpPr/>
          <p:nvPr/>
        </p:nvGrpSpPr>
        <p:grpSpPr>
          <a:xfrm>
            <a:off x="2618607" y="1228453"/>
            <a:ext cx="3906784" cy="3182845"/>
            <a:chOff x="4644003" y="1304080"/>
            <a:chExt cx="3906784" cy="3182845"/>
          </a:xfrm>
        </p:grpSpPr>
        <p:sp>
          <p:nvSpPr>
            <p:cNvPr id="4" name="Rectangle 3">
              <a:extLst>
                <a:ext uri="{FF2B5EF4-FFF2-40B4-BE49-F238E27FC236}">
                  <a16:creationId xmlns:a16="http://schemas.microsoft.com/office/drawing/2014/main" id="{EE434B8D-3C18-2296-64D5-262BE5BF9D9F}"/>
                </a:ext>
              </a:extLst>
            </p:cNvPr>
            <p:cNvSpPr/>
            <p:nvPr/>
          </p:nvSpPr>
          <p:spPr>
            <a:xfrm>
              <a:off x="4644003" y="1309385"/>
              <a:ext cx="3906783" cy="317754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sz="1400" dirty="0"/>
            </a:p>
            <a:p>
              <a:pPr algn="ctr"/>
              <a:endParaRPr lang="en-US" dirty="0"/>
            </a:p>
            <a:p>
              <a:pPr algn="ctr"/>
              <a:endParaRPr lang="en-US" sz="1600" dirty="0">
                <a:solidFill>
                  <a:schemeClr val="accent1"/>
                </a:solidFill>
              </a:endParaRPr>
            </a:p>
            <a:p>
              <a:pPr algn="ctr"/>
              <a:r>
                <a:rPr lang="en-US" sz="1400" dirty="0">
                  <a:solidFill>
                    <a:schemeClr val="accent1"/>
                  </a:solidFill>
                </a:rPr>
                <a:t>Many factors are contributing to where the person is at any point in time within there employment.</a:t>
              </a:r>
            </a:p>
            <a:p>
              <a:pPr algn="ctr"/>
              <a:endParaRPr lang="en-US" sz="1400" dirty="0">
                <a:solidFill>
                  <a:schemeClr val="accent1"/>
                </a:solidFill>
              </a:endParaRPr>
            </a:p>
            <a:p>
              <a:pPr algn="ctr"/>
              <a:r>
                <a:rPr lang="en-US" sz="1400" dirty="0">
                  <a:solidFill>
                    <a:schemeClr val="accent1"/>
                  </a:solidFill>
                </a:rPr>
                <a:t>It’s to outline the needs of the business and the job.</a:t>
              </a:r>
            </a:p>
            <a:p>
              <a:pPr algn="ctr"/>
              <a:endParaRPr lang="en-US" sz="1400" dirty="0">
                <a:solidFill>
                  <a:schemeClr val="accent1"/>
                </a:solidFill>
              </a:endParaRPr>
            </a:p>
            <a:p>
              <a:pPr algn="ctr"/>
              <a:r>
                <a:rPr lang="en-US" sz="1400" dirty="0">
                  <a:solidFill>
                    <a:schemeClr val="accent1"/>
                  </a:solidFill>
                </a:rPr>
                <a:t>Consider available resources, tools training, and mentoring opportunities for the individual to be successful.</a:t>
              </a:r>
            </a:p>
          </p:txBody>
        </p:sp>
        <p:sp>
          <p:nvSpPr>
            <p:cNvPr id="10" name="CuadroTexto 9">
              <a:extLst>
                <a:ext uri="{FF2B5EF4-FFF2-40B4-BE49-F238E27FC236}">
                  <a16:creationId xmlns:a16="http://schemas.microsoft.com/office/drawing/2014/main" id="{C3855415-D553-EAE2-497C-5E92EBD5BAB1}"/>
                </a:ext>
              </a:extLst>
            </p:cNvPr>
            <p:cNvSpPr txBox="1"/>
            <p:nvPr/>
          </p:nvSpPr>
          <p:spPr>
            <a:xfrm>
              <a:off x="4644004" y="1304080"/>
              <a:ext cx="3906783" cy="599772"/>
            </a:xfrm>
            <a:prstGeom prst="rect">
              <a:avLst/>
            </a:prstGeom>
            <a:solidFill>
              <a:schemeClr val="accent3"/>
            </a:solidFill>
          </p:spPr>
          <p:txBody>
            <a:bodyPr wrap="square" anchor="ctr">
              <a:spAutoFit/>
            </a:bodyPr>
            <a:lstStyle>
              <a:defPPr>
                <a:defRPr lang="en-US"/>
              </a:defPPr>
              <a:lvl1pPr algn="ctr">
                <a:defRPr sz="1600">
                  <a:solidFill>
                    <a:schemeClr val="bg1"/>
                  </a:solidFill>
                </a:defRPr>
              </a:lvl1pPr>
            </a:lstStyle>
            <a:p>
              <a:r>
                <a:rPr lang="en-US" sz="1400" b="1" dirty="0"/>
                <a:t>Best Practices:</a:t>
              </a:r>
            </a:p>
          </p:txBody>
        </p:sp>
        <p:sp>
          <p:nvSpPr>
            <p:cNvPr id="11" name="Shape 2534">
              <a:extLst>
                <a:ext uri="{FF2B5EF4-FFF2-40B4-BE49-F238E27FC236}">
                  <a16:creationId xmlns:a16="http://schemas.microsoft.com/office/drawing/2014/main" id="{606E84D1-2E0E-8BBB-D628-7B24D4D1A11A}"/>
                </a:ext>
              </a:extLst>
            </p:cNvPr>
            <p:cNvSpPr/>
            <p:nvPr/>
          </p:nvSpPr>
          <p:spPr>
            <a:xfrm>
              <a:off x="5472003" y="1390696"/>
              <a:ext cx="348990" cy="42655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
        <p:nvSpPr>
          <p:cNvPr id="12" name="Shape 2540">
            <a:extLst>
              <a:ext uri="{FF2B5EF4-FFF2-40B4-BE49-F238E27FC236}">
                <a16:creationId xmlns:a16="http://schemas.microsoft.com/office/drawing/2014/main" id="{4DD797FF-8049-1B62-22AE-F84EE2CF0E06}"/>
              </a:ext>
            </a:extLst>
          </p:cNvPr>
          <p:cNvSpPr/>
          <p:nvPr/>
        </p:nvSpPr>
        <p:spPr>
          <a:xfrm>
            <a:off x="1431462" y="1390696"/>
            <a:ext cx="426539" cy="42653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1516002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Person wearing rubber boots digging in dirt with a shovel">
            <a:extLst>
              <a:ext uri="{FF2B5EF4-FFF2-40B4-BE49-F238E27FC236}">
                <a16:creationId xmlns:a16="http://schemas.microsoft.com/office/drawing/2014/main" id="{D4005CA4-2DEC-5770-25F5-9B7DE1E4E44E}"/>
              </a:ext>
            </a:extLst>
          </p:cNvPr>
          <p:cNvPicPr>
            <a:picLocks noGrp="1" noChangeAspect="1"/>
          </p:cNvPicPr>
          <p:nvPr>
            <p:ph type="pic" sz="quarter" idx="10"/>
          </p:nvPr>
        </p:nvPicPr>
        <p:blipFill>
          <a:blip r:embed="rId3"/>
          <a:srcRect t="7813" b="7813"/>
          <a:stretch>
            <a:fillRect/>
          </a:stretch>
        </p:blipFill>
        <p:spPr/>
      </p:pic>
      <p:sp>
        <p:nvSpPr>
          <p:cNvPr id="7" name="Rectangle 6"/>
          <p:cNvSpPr/>
          <p:nvPr/>
        </p:nvSpPr>
        <p:spPr>
          <a:xfrm>
            <a:off x="0" y="0"/>
            <a:ext cx="8539466" cy="5160952"/>
          </a:xfrm>
          <a:prstGeom prst="rect">
            <a:avLst/>
          </a:prstGeom>
          <a:gradFill flip="none" rotWithShape="1">
            <a:gsLst>
              <a:gs pos="37000">
                <a:srgbClr val="FFFFFF">
                  <a:alpha val="95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604534" y="2211422"/>
            <a:ext cx="2836221" cy="369054"/>
          </a:xfrm>
          <a:prstGeom prst="rect">
            <a:avLst/>
          </a:prstGeom>
        </p:spPr>
        <p:txBody>
          <a:bodyPr/>
          <a:lstStyle/>
          <a:p>
            <a:r>
              <a:rPr lang="en-US" dirty="0">
                <a:solidFill>
                  <a:schemeClr val="accent1"/>
                </a:solidFill>
              </a:rPr>
              <a:t>Career </a:t>
            </a:r>
            <a:br>
              <a:rPr lang="en-US" dirty="0">
                <a:solidFill>
                  <a:schemeClr val="accent1"/>
                </a:solidFill>
              </a:rPr>
            </a:br>
            <a:r>
              <a:rPr lang="en-US" dirty="0">
                <a:solidFill>
                  <a:schemeClr val="accent1"/>
                </a:solidFill>
              </a:rPr>
              <a:t>and Personal Demands</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7154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3411020"/>
            <a:ext cx="9144000" cy="1732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4" name="Text Placeholder 3">
            <a:extLst>
              <a:ext uri="{FF2B5EF4-FFF2-40B4-BE49-F238E27FC236}">
                <a16:creationId xmlns:a16="http://schemas.microsoft.com/office/drawing/2014/main" id="{0E9476A3-7FA8-2C45-8277-C2922FC93BE3}"/>
              </a:ext>
            </a:extLst>
          </p:cNvPr>
          <p:cNvSpPr>
            <a:spLocks noGrp="1"/>
          </p:cNvSpPr>
          <p:nvPr>
            <p:ph type="body" sz="quarter" idx="14"/>
          </p:nvPr>
        </p:nvSpPr>
        <p:spPr>
          <a:xfrm>
            <a:off x="1513997" y="4091427"/>
            <a:ext cx="7247749" cy="369332"/>
          </a:xfrm>
        </p:spPr>
        <p:txBody>
          <a:bodyPr>
            <a:spAutoFit/>
          </a:bodyPr>
          <a:lstStyle/>
          <a:p>
            <a:pPr>
              <a:spcAft>
                <a:spcPts val="1200"/>
              </a:spcAft>
            </a:pPr>
            <a:r>
              <a:rPr lang="en-US" sz="1800" b="1" dirty="0">
                <a:solidFill>
                  <a:schemeClr val="bg1"/>
                </a:solidFill>
                <a:ea typeface="Open Sans" panose="020B0606030504020204" pitchFamily="34" charset="0"/>
              </a:rPr>
              <a:t>Different Responsibilities Require Different Skill Sets</a:t>
            </a:r>
          </a:p>
        </p:txBody>
      </p:sp>
      <p:pic>
        <p:nvPicPr>
          <p:cNvPr id="3" name="Graphic 2" descr="Lightbulb and gear outline">
            <a:extLst>
              <a:ext uri="{FF2B5EF4-FFF2-40B4-BE49-F238E27FC236}">
                <a16:creationId xmlns:a16="http://schemas.microsoft.com/office/drawing/2014/main" id="{B741F830-17EF-4F06-9CEF-5C60947A94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254" y="3818893"/>
            <a:ext cx="914400" cy="914400"/>
          </a:xfrm>
          <a:prstGeom prst="rect">
            <a:avLst/>
          </a:prstGeom>
        </p:spPr>
      </p:pic>
      <p:pic>
        <p:nvPicPr>
          <p:cNvPr id="13" name="Picture 12">
            <a:extLst>
              <a:ext uri="{FF2B5EF4-FFF2-40B4-BE49-F238E27FC236}">
                <a16:creationId xmlns:a16="http://schemas.microsoft.com/office/drawing/2014/main" id="{08A67EE4-001C-4479-8AC8-3D1D02DE26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pic>
        <p:nvPicPr>
          <p:cNvPr id="11" name="Picture Placeholder 10" descr="Person measuring">
            <a:extLst>
              <a:ext uri="{FF2B5EF4-FFF2-40B4-BE49-F238E27FC236}">
                <a16:creationId xmlns:a16="http://schemas.microsoft.com/office/drawing/2014/main" id="{A49E07D3-9FBD-DCE0-AD21-D16D4C502CB8}"/>
              </a:ext>
            </a:extLst>
          </p:cNvPr>
          <p:cNvPicPr>
            <a:picLocks noGrp="1" noChangeAspect="1"/>
          </p:cNvPicPr>
          <p:nvPr>
            <p:ph type="pic" sz="quarter" idx="10"/>
          </p:nvPr>
        </p:nvPicPr>
        <p:blipFill>
          <a:blip r:embed="rId6" cstate="print">
            <a:extLst>
              <a:ext uri="{28A0092B-C50C-407E-A947-70E740481C1C}">
                <a14:useLocalDpi xmlns:a14="http://schemas.microsoft.com/office/drawing/2010/main"/>
              </a:ext>
            </a:extLst>
          </a:blip>
          <a:srcRect/>
          <a:stretch>
            <a:fillRect/>
          </a:stretch>
        </p:blipFill>
        <p:spPr>
          <a:xfrm>
            <a:off x="0" y="0"/>
            <a:ext cx="9144000" cy="3411538"/>
          </a:xfrm>
        </p:spPr>
      </p:pic>
    </p:spTree>
    <p:extLst>
      <p:ext uri="{BB962C8B-B14F-4D97-AF65-F5344CB8AC3E}">
        <p14:creationId xmlns:p14="http://schemas.microsoft.com/office/powerpoint/2010/main" val="3796793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448730" y="628650"/>
            <a:ext cx="2731792" cy="1123513"/>
          </a:xfrm>
        </p:spPr>
        <p:txBody>
          <a:bodyPr/>
          <a:lstStyle/>
          <a:p>
            <a:r>
              <a:rPr lang="en-US" dirty="0"/>
              <a:t>Factors That Influence Decisions</a:t>
            </a:r>
          </a:p>
        </p:txBody>
      </p:sp>
      <p:cxnSp>
        <p:nvCxnSpPr>
          <p:cNvPr id="10" name="Straight Connector 9"/>
          <p:cNvCxnSpPr/>
          <p:nvPr/>
        </p:nvCxnSpPr>
        <p:spPr>
          <a:xfrm>
            <a:off x="6731549" y="4023378"/>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23EF68-BDD3-A441-8C7B-5BF0F7292D9C}"/>
              </a:ext>
            </a:extLst>
          </p:cNvPr>
          <p:cNvGrpSpPr/>
          <p:nvPr/>
        </p:nvGrpSpPr>
        <p:grpSpPr>
          <a:xfrm>
            <a:off x="5536931" y="4134920"/>
            <a:ext cx="2774730" cy="508874"/>
            <a:chOff x="3179015" y="3776992"/>
            <a:chExt cx="2774730" cy="508874"/>
          </a:xfrm>
        </p:grpSpPr>
        <p:sp>
          <p:nvSpPr>
            <p:cNvPr id="15" name="TextBox 14"/>
            <p:cNvSpPr txBox="1"/>
            <p:nvPr/>
          </p:nvSpPr>
          <p:spPr>
            <a:xfrm>
              <a:off x="4063380" y="3776992"/>
              <a:ext cx="1018228" cy="219291"/>
            </a:xfrm>
            <a:prstGeom prst="rect">
              <a:avLst/>
            </a:prstGeom>
            <a:noFill/>
          </p:spPr>
          <p:txBody>
            <a:bodyPr wrap="none" lIns="34290" tIns="17145" rIns="34290" bIns="17145" rtlCol="0">
              <a:spAutoFit/>
            </a:bodyPr>
            <a:lstStyle>
              <a:defPPr>
                <a:defRPr lang="en-US"/>
              </a:defPPr>
              <a:lvl1pPr algn="ctr">
                <a:defRPr sz="1200" b="1">
                  <a:solidFill>
                    <a:schemeClr val="accent1"/>
                  </a:solidFill>
                  <a:ea typeface="Montserrat Semi" charset="0"/>
                  <a:cs typeface="Arial" panose="020B0604020202020204" pitchFamily="34" charset="0"/>
                </a:defRPr>
              </a:lvl1pPr>
            </a:lstStyle>
            <a:p>
              <a:r>
                <a:rPr lang="en-US" dirty="0"/>
                <a:t>COMMUNITY</a:t>
              </a:r>
            </a:p>
          </p:txBody>
        </p:sp>
        <p:sp>
          <p:nvSpPr>
            <p:cNvPr id="16" name="TextBox 15"/>
            <p:cNvSpPr txBox="1"/>
            <p:nvPr/>
          </p:nvSpPr>
          <p:spPr>
            <a:xfrm>
              <a:off x="3179015" y="4028680"/>
              <a:ext cx="2774730" cy="257186"/>
            </a:xfrm>
            <a:prstGeom prst="rect">
              <a:avLst/>
            </a:prstGeom>
            <a:noFill/>
          </p:spPr>
          <p:txBody>
            <a:bodyPr wrap="square" lIns="34290" tIns="17145" rIns="34290" bIns="17145" rtlCol="0">
              <a:spAutoFit/>
            </a:bodyPr>
            <a:lstStyle/>
            <a:p>
              <a:pPr algn="ctr">
                <a:lnSpc>
                  <a:spcPct val="150000"/>
                </a:lnSpc>
              </a:pPr>
              <a:r>
                <a:rPr lang="en-US" sz="1100" dirty="0">
                  <a:solidFill>
                    <a:schemeClr val="tx2"/>
                  </a:solidFill>
                  <a:ea typeface="Open Sans Light" panose="020B0306030504020204" pitchFamily="34" charset="0"/>
                  <a:cs typeface="Arial" panose="020B0604020202020204" pitchFamily="34" charset="0"/>
                </a:rPr>
                <a:t>Responsibility</a:t>
              </a:r>
            </a:p>
          </p:txBody>
        </p:sp>
      </p:grpSp>
      <p:sp>
        <p:nvSpPr>
          <p:cNvPr id="27" name="Rectangle 26"/>
          <p:cNvSpPr/>
          <p:nvPr/>
        </p:nvSpPr>
        <p:spPr>
          <a:xfrm>
            <a:off x="0" y="2877492"/>
            <a:ext cx="4572000" cy="2266008"/>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cxnSp>
        <p:nvCxnSpPr>
          <p:cNvPr id="29" name="Straight Connector 28"/>
          <p:cNvCxnSpPr/>
          <p:nvPr/>
        </p:nvCxnSpPr>
        <p:spPr>
          <a:xfrm>
            <a:off x="2019003" y="392281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66812BA-283F-3940-99A0-A3A373093C42}"/>
              </a:ext>
            </a:extLst>
          </p:cNvPr>
          <p:cNvGrpSpPr/>
          <p:nvPr/>
        </p:nvGrpSpPr>
        <p:grpSpPr>
          <a:xfrm>
            <a:off x="832339" y="4036516"/>
            <a:ext cx="2770676" cy="508874"/>
            <a:chOff x="135069" y="3776992"/>
            <a:chExt cx="2770676" cy="508874"/>
          </a:xfrm>
        </p:grpSpPr>
        <p:sp>
          <p:nvSpPr>
            <p:cNvPr id="30" name="TextBox 29"/>
            <p:cNvSpPr txBox="1"/>
            <p:nvPr/>
          </p:nvSpPr>
          <p:spPr>
            <a:xfrm>
              <a:off x="838671" y="3776992"/>
              <a:ext cx="1375698" cy="219291"/>
            </a:xfrm>
            <a:prstGeom prst="rect">
              <a:avLst/>
            </a:prstGeom>
            <a:noFill/>
          </p:spPr>
          <p:txBody>
            <a:bodyPr wrap="none" lIns="34290" tIns="17145" rIns="34290" bIns="17145" rtlCol="0">
              <a:spAutoFit/>
            </a:bodyPr>
            <a:lstStyle/>
            <a:p>
              <a:pPr algn="ctr"/>
              <a:r>
                <a:rPr lang="en-US" sz="1200" b="1" dirty="0">
                  <a:solidFill>
                    <a:schemeClr val="accent1"/>
                  </a:solidFill>
                  <a:ea typeface="Montserrat Semi" charset="0"/>
                  <a:cs typeface="Arial" panose="020B0604020202020204" pitchFamily="34" charset="0"/>
                </a:rPr>
                <a:t>WORK DEMANDS</a:t>
              </a:r>
            </a:p>
          </p:txBody>
        </p:sp>
        <p:sp>
          <p:nvSpPr>
            <p:cNvPr id="31" name="TextBox 30"/>
            <p:cNvSpPr txBox="1"/>
            <p:nvPr/>
          </p:nvSpPr>
          <p:spPr>
            <a:xfrm>
              <a:off x="135069" y="4028680"/>
              <a:ext cx="2770676" cy="257186"/>
            </a:xfrm>
            <a:prstGeom prst="rect">
              <a:avLst/>
            </a:prstGeom>
            <a:noFill/>
          </p:spPr>
          <p:txBody>
            <a:bodyPr wrap="square" lIns="34290" tIns="17145" rIns="34290" bIns="17145" rtlCol="0">
              <a:spAutoFit/>
            </a:bodyPr>
            <a:lstStyle/>
            <a:p>
              <a:pPr algn="ctr">
                <a:lnSpc>
                  <a:spcPct val="150000"/>
                </a:lnSpc>
              </a:pPr>
              <a:r>
                <a:rPr lang="en-US" sz="1100" dirty="0">
                  <a:solidFill>
                    <a:schemeClr val="tx2"/>
                  </a:solidFill>
                  <a:ea typeface="Open Sans Light" panose="020B0306030504020204" pitchFamily="34" charset="0"/>
                  <a:cs typeface="Arial" panose="020B0604020202020204" pitchFamily="34" charset="0"/>
                </a:rPr>
                <a:t>Responsibility</a:t>
              </a:r>
            </a:p>
          </p:txBody>
        </p:sp>
      </p:grpSp>
      <p:pic>
        <p:nvPicPr>
          <p:cNvPr id="5" name="Graphic 4" descr="Thought bubble outline">
            <a:extLst>
              <a:ext uri="{FF2B5EF4-FFF2-40B4-BE49-F238E27FC236}">
                <a16:creationId xmlns:a16="http://schemas.microsoft.com/office/drawing/2014/main" id="{19FC0590-9663-4934-A7C8-2E8DCEF9A6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003" y="3297468"/>
            <a:ext cx="517704" cy="517704"/>
          </a:xfrm>
          <a:prstGeom prst="rect">
            <a:avLst/>
          </a:prstGeom>
        </p:spPr>
      </p:pic>
      <p:pic>
        <p:nvPicPr>
          <p:cNvPr id="9" name="Graphic 8" descr="Group of men outline">
            <a:extLst>
              <a:ext uri="{FF2B5EF4-FFF2-40B4-BE49-F238E27FC236}">
                <a16:creationId xmlns:a16="http://schemas.microsoft.com/office/drawing/2014/main" id="{5557FA75-8350-47CC-9F83-E478279672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5444" y="3348170"/>
            <a:ext cx="517704" cy="517704"/>
          </a:xfrm>
          <a:prstGeom prst="rect">
            <a:avLst/>
          </a:prstGeom>
        </p:spPr>
      </p:pic>
      <p:pic>
        <p:nvPicPr>
          <p:cNvPr id="17" name="Picture Placeholder 16" descr="Doctor explaining paperwork to a patient in an examination room">
            <a:extLst>
              <a:ext uri="{FF2B5EF4-FFF2-40B4-BE49-F238E27FC236}">
                <a16:creationId xmlns:a16="http://schemas.microsoft.com/office/drawing/2014/main" id="{86A6D4E1-0D07-09CE-1FE1-498E466A8718}"/>
              </a:ext>
            </a:extLst>
          </p:cNvPr>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a:stretch>
            <a:fillRect/>
          </a:stretch>
        </p:blipFill>
        <p:spPr>
          <a:xfrm>
            <a:off x="0" y="-1"/>
            <a:ext cx="9144000" cy="2916371"/>
          </a:xfrm>
        </p:spPr>
      </p:pic>
    </p:spTree>
    <p:extLst>
      <p:ext uri="{BB962C8B-B14F-4D97-AF65-F5344CB8AC3E}">
        <p14:creationId xmlns:p14="http://schemas.microsoft.com/office/powerpoint/2010/main" val="542353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448730" y="628650"/>
            <a:ext cx="2731792" cy="1123513"/>
          </a:xfrm>
        </p:spPr>
        <p:txBody>
          <a:bodyPr/>
          <a:lstStyle/>
          <a:p>
            <a:r>
              <a:rPr lang="en-US" dirty="0"/>
              <a:t>Factors That Influence Decisions</a:t>
            </a:r>
          </a:p>
        </p:txBody>
      </p:sp>
      <p:cxnSp>
        <p:nvCxnSpPr>
          <p:cNvPr id="10" name="Straight Connector 9"/>
          <p:cNvCxnSpPr/>
          <p:nvPr/>
        </p:nvCxnSpPr>
        <p:spPr>
          <a:xfrm>
            <a:off x="6731549" y="3997978"/>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23EF68-BDD3-A441-8C7B-5BF0F7292D9C}"/>
              </a:ext>
            </a:extLst>
          </p:cNvPr>
          <p:cNvGrpSpPr/>
          <p:nvPr/>
        </p:nvGrpSpPr>
        <p:grpSpPr>
          <a:xfrm>
            <a:off x="5536931" y="4109520"/>
            <a:ext cx="2774730" cy="508874"/>
            <a:chOff x="3179015" y="3776992"/>
            <a:chExt cx="2774730" cy="508874"/>
          </a:xfrm>
        </p:grpSpPr>
        <p:sp>
          <p:nvSpPr>
            <p:cNvPr id="15" name="TextBox 14"/>
            <p:cNvSpPr txBox="1"/>
            <p:nvPr/>
          </p:nvSpPr>
          <p:spPr>
            <a:xfrm>
              <a:off x="4046550" y="3776992"/>
              <a:ext cx="1051891" cy="219291"/>
            </a:xfrm>
            <a:prstGeom prst="rect">
              <a:avLst/>
            </a:prstGeom>
            <a:noFill/>
          </p:spPr>
          <p:txBody>
            <a:bodyPr wrap="none" lIns="34290" tIns="17145" rIns="34290" bIns="17145" rtlCol="0">
              <a:spAutoFit/>
            </a:bodyPr>
            <a:lstStyle>
              <a:defPPr>
                <a:defRPr lang="en-US"/>
              </a:defPPr>
              <a:lvl1pPr algn="ctr">
                <a:defRPr sz="1200" b="1">
                  <a:solidFill>
                    <a:schemeClr val="accent1"/>
                  </a:solidFill>
                  <a:ea typeface="Montserrat Semi" charset="0"/>
                  <a:cs typeface="Arial" panose="020B0604020202020204" pitchFamily="34" charset="0"/>
                </a:defRPr>
              </a:lvl1pPr>
            </a:lstStyle>
            <a:p>
              <a:r>
                <a:rPr lang="en-US" dirty="0"/>
                <a:t>Certifications</a:t>
              </a:r>
            </a:p>
          </p:txBody>
        </p:sp>
        <p:sp>
          <p:nvSpPr>
            <p:cNvPr id="16" name="TextBox 15"/>
            <p:cNvSpPr txBox="1"/>
            <p:nvPr/>
          </p:nvSpPr>
          <p:spPr>
            <a:xfrm>
              <a:off x="3179015" y="4028680"/>
              <a:ext cx="2774730" cy="257186"/>
            </a:xfrm>
            <a:prstGeom prst="rect">
              <a:avLst/>
            </a:prstGeom>
            <a:noFill/>
          </p:spPr>
          <p:txBody>
            <a:bodyPr wrap="square" lIns="34290" tIns="17145" rIns="34290" bIns="17145" rtlCol="0">
              <a:spAutoFit/>
            </a:bodyPr>
            <a:lstStyle/>
            <a:p>
              <a:pPr algn="ctr">
                <a:lnSpc>
                  <a:spcPct val="150000"/>
                </a:lnSpc>
              </a:pPr>
              <a:r>
                <a:rPr lang="en-US" sz="1100" dirty="0">
                  <a:solidFill>
                    <a:schemeClr val="tx2"/>
                  </a:solidFill>
                  <a:ea typeface="Open Sans Light" panose="020B0306030504020204" pitchFamily="34" charset="0"/>
                  <a:cs typeface="Arial" panose="020B0604020202020204" pitchFamily="34" charset="0"/>
                </a:rPr>
                <a:t>Responsibility</a:t>
              </a:r>
            </a:p>
          </p:txBody>
        </p:sp>
      </p:grpSp>
      <p:sp>
        <p:nvSpPr>
          <p:cNvPr id="27" name="Rectangle 26"/>
          <p:cNvSpPr/>
          <p:nvPr/>
        </p:nvSpPr>
        <p:spPr>
          <a:xfrm>
            <a:off x="0" y="2877492"/>
            <a:ext cx="4572000" cy="2266008"/>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cxnSp>
        <p:nvCxnSpPr>
          <p:cNvPr id="29" name="Straight Connector 28"/>
          <p:cNvCxnSpPr/>
          <p:nvPr/>
        </p:nvCxnSpPr>
        <p:spPr>
          <a:xfrm>
            <a:off x="2019003" y="389741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66812BA-283F-3940-99A0-A3A373093C42}"/>
              </a:ext>
            </a:extLst>
          </p:cNvPr>
          <p:cNvGrpSpPr/>
          <p:nvPr/>
        </p:nvGrpSpPr>
        <p:grpSpPr>
          <a:xfrm>
            <a:off x="832339" y="4011116"/>
            <a:ext cx="2770676" cy="508874"/>
            <a:chOff x="135069" y="3776992"/>
            <a:chExt cx="2770676" cy="508874"/>
          </a:xfrm>
        </p:grpSpPr>
        <p:sp>
          <p:nvSpPr>
            <p:cNvPr id="30" name="TextBox 29"/>
            <p:cNvSpPr txBox="1"/>
            <p:nvPr/>
          </p:nvSpPr>
          <p:spPr>
            <a:xfrm>
              <a:off x="1119195" y="3776992"/>
              <a:ext cx="814647" cy="219291"/>
            </a:xfrm>
            <a:prstGeom prst="rect">
              <a:avLst/>
            </a:prstGeom>
            <a:noFill/>
          </p:spPr>
          <p:txBody>
            <a:bodyPr wrap="none" lIns="34290" tIns="17145" rIns="34290" bIns="17145" rtlCol="0">
              <a:spAutoFit/>
            </a:bodyPr>
            <a:lstStyle/>
            <a:p>
              <a:pPr algn="ctr"/>
              <a:r>
                <a:rPr lang="en-US" sz="1200" b="1" dirty="0">
                  <a:solidFill>
                    <a:schemeClr val="accent1"/>
                  </a:solidFill>
                  <a:ea typeface="Montserrat Semi" charset="0"/>
                  <a:cs typeface="Arial" panose="020B0604020202020204" pitchFamily="34" charset="0"/>
                </a:rPr>
                <a:t>Education</a:t>
              </a:r>
            </a:p>
          </p:txBody>
        </p:sp>
        <p:sp>
          <p:nvSpPr>
            <p:cNvPr id="31" name="TextBox 30"/>
            <p:cNvSpPr txBox="1"/>
            <p:nvPr/>
          </p:nvSpPr>
          <p:spPr>
            <a:xfrm>
              <a:off x="135069" y="4028680"/>
              <a:ext cx="2770676" cy="257186"/>
            </a:xfrm>
            <a:prstGeom prst="rect">
              <a:avLst/>
            </a:prstGeom>
            <a:noFill/>
          </p:spPr>
          <p:txBody>
            <a:bodyPr wrap="square" lIns="34290" tIns="17145" rIns="34290" bIns="17145" rtlCol="0">
              <a:spAutoFit/>
            </a:bodyPr>
            <a:lstStyle/>
            <a:p>
              <a:pPr algn="ctr">
                <a:lnSpc>
                  <a:spcPct val="150000"/>
                </a:lnSpc>
              </a:pPr>
              <a:r>
                <a:rPr lang="en-US" sz="1100" dirty="0">
                  <a:solidFill>
                    <a:schemeClr val="tx2"/>
                  </a:solidFill>
                  <a:ea typeface="Open Sans Light" panose="020B0306030504020204" pitchFamily="34" charset="0"/>
                  <a:cs typeface="Arial" panose="020B0604020202020204" pitchFamily="34" charset="0"/>
                </a:rPr>
                <a:t>Responsibility</a:t>
              </a:r>
            </a:p>
          </p:txBody>
        </p:sp>
      </p:grpSp>
      <p:pic>
        <p:nvPicPr>
          <p:cNvPr id="5" name="Graphic 4" descr="Thought bubble outline">
            <a:extLst>
              <a:ext uri="{FF2B5EF4-FFF2-40B4-BE49-F238E27FC236}">
                <a16:creationId xmlns:a16="http://schemas.microsoft.com/office/drawing/2014/main" id="{19FC0590-9663-4934-A7C8-2E8DCEF9A6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003" y="3272068"/>
            <a:ext cx="517704" cy="517704"/>
          </a:xfrm>
          <a:prstGeom prst="rect">
            <a:avLst/>
          </a:prstGeom>
        </p:spPr>
      </p:pic>
      <p:pic>
        <p:nvPicPr>
          <p:cNvPr id="9" name="Graphic 8" descr="Group of men outline">
            <a:extLst>
              <a:ext uri="{FF2B5EF4-FFF2-40B4-BE49-F238E27FC236}">
                <a16:creationId xmlns:a16="http://schemas.microsoft.com/office/drawing/2014/main" id="{5557FA75-8350-47CC-9F83-E478279672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5444" y="3322770"/>
            <a:ext cx="517704" cy="517704"/>
          </a:xfrm>
          <a:prstGeom prst="rect">
            <a:avLst/>
          </a:prstGeom>
        </p:spPr>
      </p:pic>
      <p:pic>
        <p:nvPicPr>
          <p:cNvPr id="17" name="Picture Placeholder 16">
            <a:extLst>
              <a:ext uri="{FF2B5EF4-FFF2-40B4-BE49-F238E27FC236}">
                <a16:creationId xmlns:a16="http://schemas.microsoft.com/office/drawing/2014/main" id="{86A6D4E1-0D07-09CE-1FE1-498E466A8718}"/>
              </a:ext>
            </a:extLst>
          </p:cNvPr>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a:stretch/>
        </p:blipFill>
        <p:spPr>
          <a:xfrm>
            <a:off x="0" y="-1"/>
            <a:ext cx="9144000" cy="2916371"/>
          </a:xfrm>
        </p:spPr>
      </p:pic>
    </p:spTree>
    <p:extLst>
      <p:ext uri="{BB962C8B-B14F-4D97-AF65-F5344CB8AC3E}">
        <p14:creationId xmlns:p14="http://schemas.microsoft.com/office/powerpoint/2010/main" val="2118054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448730" y="628650"/>
            <a:ext cx="2731792" cy="1123513"/>
          </a:xfrm>
        </p:spPr>
        <p:txBody>
          <a:bodyPr/>
          <a:lstStyle/>
          <a:p>
            <a:r>
              <a:rPr lang="en-US" dirty="0"/>
              <a:t>Factors That Influence Decisions</a:t>
            </a:r>
          </a:p>
        </p:txBody>
      </p:sp>
      <p:cxnSp>
        <p:nvCxnSpPr>
          <p:cNvPr id="10" name="Straight Connector 9"/>
          <p:cNvCxnSpPr/>
          <p:nvPr/>
        </p:nvCxnSpPr>
        <p:spPr>
          <a:xfrm>
            <a:off x="6731549" y="3934478"/>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23EF68-BDD3-A441-8C7B-5BF0F7292D9C}"/>
              </a:ext>
            </a:extLst>
          </p:cNvPr>
          <p:cNvGrpSpPr/>
          <p:nvPr/>
        </p:nvGrpSpPr>
        <p:grpSpPr>
          <a:xfrm>
            <a:off x="5536931" y="4046020"/>
            <a:ext cx="2774730" cy="508874"/>
            <a:chOff x="3179015" y="3776992"/>
            <a:chExt cx="2774730" cy="508874"/>
          </a:xfrm>
        </p:grpSpPr>
        <p:sp>
          <p:nvSpPr>
            <p:cNvPr id="15" name="TextBox 14"/>
            <p:cNvSpPr txBox="1"/>
            <p:nvPr/>
          </p:nvSpPr>
          <p:spPr>
            <a:xfrm>
              <a:off x="4396803" y="3776992"/>
              <a:ext cx="351379" cy="219291"/>
            </a:xfrm>
            <a:prstGeom prst="rect">
              <a:avLst/>
            </a:prstGeom>
            <a:noFill/>
          </p:spPr>
          <p:txBody>
            <a:bodyPr wrap="none" lIns="34290" tIns="17145" rIns="34290" bIns="17145" rtlCol="0">
              <a:spAutoFit/>
            </a:bodyPr>
            <a:lstStyle>
              <a:defPPr>
                <a:defRPr lang="en-US"/>
              </a:defPPr>
              <a:lvl1pPr algn="ctr">
                <a:defRPr sz="1200" b="1">
                  <a:solidFill>
                    <a:schemeClr val="accent1"/>
                  </a:solidFill>
                  <a:ea typeface="Montserrat Semi" charset="0"/>
                  <a:cs typeface="Arial" panose="020B0604020202020204" pitchFamily="34" charset="0"/>
                </a:defRPr>
              </a:lvl1pPr>
            </a:lstStyle>
            <a:p>
              <a:r>
                <a:rPr lang="en-US" dirty="0"/>
                <a:t>Self</a:t>
              </a:r>
            </a:p>
          </p:txBody>
        </p:sp>
        <p:sp>
          <p:nvSpPr>
            <p:cNvPr id="16" name="TextBox 15"/>
            <p:cNvSpPr txBox="1"/>
            <p:nvPr/>
          </p:nvSpPr>
          <p:spPr>
            <a:xfrm>
              <a:off x="3179015" y="4028680"/>
              <a:ext cx="2774730" cy="257186"/>
            </a:xfrm>
            <a:prstGeom prst="rect">
              <a:avLst/>
            </a:prstGeom>
            <a:noFill/>
          </p:spPr>
          <p:txBody>
            <a:bodyPr wrap="square" lIns="34290" tIns="17145" rIns="34290" bIns="17145" rtlCol="0">
              <a:spAutoFit/>
            </a:bodyPr>
            <a:lstStyle/>
            <a:p>
              <a:pPr algn="ctr">
                <a:lnSpc>
                  <a:spcPct val="150000"/>
                </a:lnSpc>
              </a:pPr>
              <a:r>
                <a:rPr lang="en-US" sz="1100" dirty="0">
                  <a:solidFill>
                    <a:schemeClr val="tx2"/>
                  </a:solidFill>
                  <a:ea typeface="Open Sans Light" panose="020B0306030504020204" pitchFamily="34" charset="0"/>
                  <a:cs typeface="Arial" panose="020B0604020202020204" pitchFamily="34" charset="0"/>
                </a:rPr>
                <a:t>Responsibility</a:t>
              </a:r>
            </a:p>
          </p:txBody>
        </p:sp>
      </p:grpSp>
      <p:sp>
        <p:nvSpPr>
          <p:cNvPr id="27" name="Rectangle 26"/>
          <p:cNvSpPr/>
          <p:nvPr/>
        </p:nvSpPr>
        <p:spPr>
          <a:xfrm>
            <a:off x="0" y="2877492"/>
            <a:ext cx="4572000" cy="2266008"/>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cxnSp>
        <p:nvCxnSpPr>
          <p:cNvPr id="29" name="Straight Connector 28"/>
          <p:cNvCxnSpPr/>
          <p:nvPr/>
        </p:nvCxnSpPr>
        <p:spPr>
          <a:xfrm>
            <a:off x="2019003" y="383391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66812BA-283F-3940-99A0-A3A373093C42}"/>
              </a:ext>
            </a:extLst>
          </p:cNvPr>
          <p:cNvGrpSpPr/>
          <p:nvPr/>
        </p:nvGrpSpPr>
        <p:grpSpPr>
          <a:xfrm>
            <a:off x="832339" y="3947616"/>
            <a:ext cx="2770676" cy="508874"/>
            <a:chOff x="135069" y="3776992"/>
            <a:chExt cx="2770676" cy="508874"/>
          </a:xfrm>
        </p:grpSpPr>
        <p:sp>
          <p:nvSpPr>
            <p:cNvPr id="30" name="TextBox 29"/>
            <p:cNvSpPr txBox="1"/>
            <p:nvPr/>
          </p:nvSpPr>
          <p:spPr>
            <a:xfrm>
              <a:off x="1248237" y="3776992"/>
              <a:ext cx="556564" cy="219291"/>
            </a:xfrm>
            <a:prstGeom prst="rect">
              <a:avLst/>
            </a:prstGeom>
            <a:noFill/>
          </p:spPr>
          <p:txBody>
            <a:bodyPr wrap="none" lIns="34290" tIns="17145" rIns="34290" bIns="17145" rtlCol="0">
              <a:spAutoFit/>
            </a:bodyPr>
            <a:lstStyle/>
            <a:p>
              <a:pPr algn="ctr"/>
              <a:r>
                <a:rPr lang="en-US" sz="1200" b="1" dirty="0">
                  <a:solidFill>
                    <a:schemeClr val="accent1"/>
                  </a:solidFill>
                  <a:ea typeface="Montserrat Semi" charset="0"/>
                  <a:cs typeface="Arial" panose="020B0604020202020204" pitchFamily="34" charset="0"/>
                </a:rPr>
                <a:t>Family</a:t>
              </a:r>
            </a:p>
          </p:txBody>
        </p:sp>
        <p:sp>
          <p:nvSpPr>
            <p:cNvPr id="31" name="TextBox 30"/>
            <p:cNvSpPr txBox="1"/>
            <p:nvPr/>
          </p:nvSpPr>
          <p:spPr>
            <a:xfrm>
              <a:off x="135069" y="4028680"/>
              <a:ext cx="2770676" cy="257186"/>
            </a:xfrm>
            <a:prstGeom prst="rect">
              <a:avLst/>
            </a:prstGeom>
            <a:noFill/>
          </p:spPr>
          <p:txBody>
            <a:bodyPr wrap="square" lIns="34290" tIns="17145" rIns="34290" bIns="17145" rtlCol="0">
              <a:spAutoFit/>
            </a:bodyPr>
            <a:lstStyle/>
            <a:p>
              <a:pPr algn="ctr">
                <a:lnSpc>
                  <a:spcPct val="150000"/>
                </a:lnSpc>
              </a:pPr>
              <a:r>
                <a:rPr lang="en-US" sz="1100" dirty="0">
                  <a:solidFill>
                    <a:schemeClr val="tx2"/>
                  </a:solidFill>
                  <a:ea typeface="Open Sans Light" panose="020B0306030504020204" pitchFamily="34" charset="0"/>
                  <a:cs typeface="Arial" panose="020B0604020202020204" pitchFamily="34" charset="0"/>
                </a:rPr>
                <a:t>Responsibility</a:t>
              </a:r>
            </a:p>
          </p:txBody>
        </p:sp>
      </p:grpSp>
      <p:pic>
        <p:nvPicPr>
          <p:cNvPr id="5" name="Graphic 4" descr="Thought bubble outline">
            <a:extLst>
              <a:ext uri="{FF2B5EF4-FFF2-40B4-BE49-F238E27FC236}">
                <a16:creationId xmlns:a16="http://schemas.microsoft.com/office/drawing/2014/main" id="{19FC0590-9663-4934-A7C8-2E8DCEF9A6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003" y="3208568"/>
            <a:ext cx="517704" cy="517704"/>
          </a:xfrm>
          <a:prstGeom prst="rect">
            <a:avLst/>
          </a:prstGeom>
        </p:spPr>
      </p:pic>
      <p:pic>
        <p:nvPicPr>
          <p:cNvPr id="9" name="Graphic 8" descr="Group of men outline">
            <a:extLst>
              <a:ext uri="{FF2B5EF4-FFF2-40B4-BE49-F238E27FC236}">
                <a16:creationId xmlns:a16="http://schemas.microsoft.com/office/drawing/2014/main" id="{5557FA75-8350-47CC-9F83-E478279672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5444" y="3259270"/>
            <a:ext cx="517704" cy="517704"/>
          </a:xfrm>
          <a:prstGeom prst="rect">
            <a:avLst/>
          </a:prstGeom>
        </p:spPr>
      </p:pic>
      <p:pic>
        <p:nvPicPr>
          <p:cNvPr id="17" name="Picture Placeholder 16">
            <a:extLst>
              <a:ext uri="{FF2B5EF4-FFF2-40B4-BE49-F238E27FC236}">
                <a16:creationId xmlns:a16="http://schemas.microsoft.com/office/drawing/2014/main" id="{86A6D4E1-0D07-09CE-1FE1-498E466A8718}"/>
              </a:ext>
            </a:extLst>
          </p:cNvPr>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a:stretch/>
        </p:blipFill>
        <p:spPr>
          <a:xfrm>
            <a:off x="0" y="-1"/>
            <a:ext cx="9144000" cy="2916371"/>
          </a:xfrm>
        </p:spPr>
      </p:pic>
    </p:spTree>
    <p:extLst>
      <p:ext uri="{BB962C8B-B14F-4D97-AF65-F5344CB8AC3E}">
        <p14:creationId xmlns:p14="http://schemas.microsoft.com/office/powerpoint/2010/main" val="2310302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56B539-166B-4BA7-9BAF-8BEE2E0B4FF9}"/>
              </a:ext>
            </a:extLst>
          </p:cNvPr>
          <p:cNvSpPr>
            <a:spLocks noGrp="1"/>
          </p:cNvSpPr>
          <p:nvPr>
            <p:ph type="body" sz="quarter" idx="4294967295"/>
          </p:nvPr>
        </p:nvSpPr>
        <p:spPr>
          <a:xfrm>
            <a:off x="1701800" y="4219575"/>
            <a:ext cx="2962275" cy="412750"/>
          </a:xfrm>
          <a:prstGeom prst="rect">
            <a:avLst/>
          </a:prstGeom>
        </p:spPr>
        <p:txBody>
          <a:bodyPr/>
          <a:lstStyle/>
          <a:p>
            <a:pPr marL="0" indent="0" algn="r">
              <a:buNone/>
            </a:pPr>
            <a:r>
              <a:rPr lang="en-US" sz="2800" dirty="0">
                <a:solidFill>
                  <a:schemeClr val="bg1"/>
                </a:solidFill>
                <a:latin typeface="+mn-lt"/>
              </a:rPr>
              <a:t>Dream BIG </a:t>
            </a:r>
            <a:r>
              <a:rPr lang="en-US" dirty="0">
                <a:solidFill>
                  <a:schemeClr val="bg1"/>
                </a:solidFill>
                <a:latin typeface="+mn-lt"/>
              </a:rPr>
              <a:t>F</a:t>
            </a:r>
            <a:r>
              <a:rPr lang="en-US" sz="2800" dirty="0">
                <a:solidFill>
                  <a:schemeClr val="bg1"/>
                </a:solidFill>
                <a:latin typeface="+mn-lt"/>
              </a:rPr>
              <a:t>irst.</a:t>
            </a:r>
          </a:p>
        </p:txBody>
      </p:sp>
      <p:pic>
        <p:nvPicPr>
          <p:cNvPr id="9" name="Picture Placeholder 8" descr="Aspirations to be an astronaut">
            <a:extLst>
              <a:ext uri="{FF2B5EF4-FFF2-40B4-BE49-F238E27FC236}">
                <a16:creationId xmlns:a16="http://schemas.microsoft.com/office/drawing/2014/main" id="{C6F9A5D0-EDF9-D016-B74D-0EDFCAFAA13A}"/>
              </a:ext>
            </a:extLst>
          </p:cNvPr>
          <p:cNvPicPr>
            <a:picLocks noGrp="1" noChangeAspect="1"/>
          </p:cNvPicPr>
          <p:nvPr>
            <p:ph type="pic" sz="quarter" idx="4294967295"/>
          </p:nvPr>
        </p:nvPicPr>
        <p:blipFill>
          <a:blip r:embed="rId3"/>
          <a:srcRect l="24266" r="24266"/>
          <a:stretch>
            <a:fillRect/>
          </a:stretch>
        </p:blipFill>
        <p:spPr>
          <a:xfrm>
            <a:off x="5172075" y="0"/>
            <a:ext cx="3971925" cy="5143500"/>
          </a:xfrm>
          <a:prstGeom prst="rect">
            <a:avLst/>
          </a:prstGeom>
        </p:spPr>
      </p:pic>
    </p:spTree>
    <p:extLst>
      <p:ext uri="{BB962C8B-B14F-4D97-AF65-F5344CB8AC3E}">
        <p14:creationId xmlns:p14="http://schemas.microsoft.com/office/powerpoint/2010/main" val="366861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63FF69C-945F-F0F5-CACF-B7A214D7E208}"/>
              </a:ext>
            </a:extLst>
          </p:cNvPr>
          <p:cNvSpPr>
            <a:spLocks noGrp="1"/>
          </p:cNvSpPr>
          <p:nvPr>
            <p:ph type="body" sz="quarter" idx="12"/>
          </p:nvPr>
        </p:nvSpPr>
        <p:spPr>
          <a:xfrm>
            <a:off x="376816" y="656575"/>
            <a:ext cx="8390368" cy="297154"/>
          </a:xfrm>
        </p:spPr>
        <p:txBody>
          <a:bodyPr/>
          <a:lstStyle/>
          <a:p>
            <a:pPr algn="ctr"/>
            <a:r>
              <a:rPr lang="en-US" dirty="0"/>
              <a:t>Career and Personal Demands</a:t>
            </a:r>
          </a:p>
        </p:txBody>
      </p:sp>
      <p:sp>
        <p:nvSpPr>
          <p:cNvPr id="5" name="Título 4">
            <a:extLst>
              <a:ext uri="{FF2B5EF4-FFF2-40B4-BE49-F238E27FC236}">
                <a16:creationId xmlns:a16="http://schemas.microsoft.com/office/drawing/2014/main" id="{386E37A4-2665-1DC9-3304-9ED40DAE1252}"/>
              </a:ext>
            </a:extLst>
          </p:cNvPr>
          <p:cNvSpPr>
            <a:spLocks noGrp="1"/>
          </p:cNvSpPr>
          <p:nvPr>
            <p:ph type="title"/>
          </p:nvPr>
        </p:nvSpPr>
        <p:spPr>
          <a:xfrm>
            <a:off x="376814" y="220294"/>
            <a:ext cx="8390370" cy="369054"/>
          </a:xfrm>
        </p:spPr>
        <p:txBody>
          <a:bodyPr/>
          <a:lstStyle/>
          <a:p>
            <a:pPr algn="ctr"/>
            <a:r>
              <a:rPr lang="en-US" dirty="0"/>
              <a:t>Things to Consider</a:t>
            </a:r>
          </a:p>
        </p:txBody>
      </p:sp>
      <p:grpSp>
        <p:nvGrpSpPr>
          <p:cNvPr id="2" name="Group 1">
            <a:extLst>
              <a:ext uri="{FF2B5EF4-FFF2-40B4-BE49-F238E27FC236}">
                <a16:creationId xmlns:a16="http://schemas.microsoft.com/office/drawing/2014/main" id="{ED32A1AD-A698-2603-DED6-F94B68806F9C}"/>
              </a:ext>
            </a:extLst>
          </p:cNvPr>
          <p:cNvGrpSpPr/>
          <p:nvPr/>
        </p:nvGrpSpPr>
        <p:grpSpPr>
          <a:xfrm>
            <a:off x="2618607" y="1350001"/>
            <a:ext cx="3906784" cy="3305004"/>
            <a:chOff x="4644004" y="1304080"/>
            <a:chExt cx="3906784" cy="3305004"/>
          </a:xfrm>
        </p:grpSpPr>
        <p:sp>
          <p:nvSpPr>
            <p:cNvPr id="4" name="Rectangle 3">
              <a:extLst>
                <a:ext uri="{FF2B5EF4-FFF2-40B4-BE49-F238E27FC236}">
                  <a16:creationId xmlns:a16="http://schemas.microsoft.com/office/drawing/2014/main" id="{EE434B8D-3C18-2296-64D5-262BE5BF9D9F}"/>
                </a:ext>
              </a:extLst>
            </p:cNvPr>
            <p:cNvSpPr/>
            <p:nvPr/>
          </p:nvSpPr>
          <p:spPr>
            <a:xfrm>
              <a:off x="4644005" y="1431544"/>
              <a:ext cx="3906783" cy="317754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dirty="0"/>
            </a:p>
            <a:p>
              <a:pPr algn="ctr"/>
              <a:endParaRPr lang="en-US" dirty="0"/>
            </a:p>
            <a:p>
              <a:pPr algn="ctr"/>
              <a:endParaRPr lang="en-US" sz="1400" dirty="0">
                <a:solidFill>
                  <a:schemeClr val="accent1"/>
                </a:solidFill>
              </a:endParaRPr>
            </a:p>
            <a:p>
              <a:pPr algn="ctr"/>
              <a:r>
                <a:rPr lang="en-US" sz="1400" dirty="0">
                  <a:solidFill>
                    <a:schemeClr val="accent1"/>
                  </a:solidFill>
                </a:rPr>
                <a:t>Responsibilities look different in every aspect but exist, nonetheless. </a:t>
              </a:r>
            </a:p>
            <a:p>
              <a:pPr algn="ctr"/>
              <a:endParaRPr lang="en-US" sz="1400" dirty="0">
                <a:solidFill>
                  <a:schemeClr val="accent1"/>
                </a:solidFill>
              </a:endParaRPr>
            </a:p>
            <a:p>
              <a:pPr algn="ctr"/>
              <a:r>
                <a:rPr lang="en-US" sz="1400" dirty="0">
                  <a:solidFill>
                    <a:schemeClr val="accent1"/>
                  </a:solidFill>
                </a:rPr>
                <a:t>Communication, transparency and listening are tools that help people understand. </a:t>
              </a:r>
            </a:p>
            <a:p>
              <a:pPr algn="ctr"/>
              <a:endParaRPr lang="en-US" sz="1400" dirty="0">
                <a:solidFill>
                  <a:schemeClr val="accent1"/>
                </a:solidFill>
              </a:endParaRPr>
            </a:p>
            <a:p>
              <a:pPr algn="ctr"/>
              <a:r>
                <a:rPr lang="en-US" sz="1400" dirty="0">
                  <a:solidFill>
                    <a:schemeClr val="accent1"/>
                  </a:solidFill>
                </a:rPr>
                <a:t>Courageous Conversation are also crucial.</a:t>
              </a:r>
            </a:p>
            <a:p>
              <a:pPr algn="ctr"/>
              <a:endParaRPr lang="en-US" sz="1400" dirty="0">
                <a:solidFill>
                  <a:schemeClr val="accent1"/>
                </a:solidFill>
              </a:endParaRPr>
            </a:p>
            <a:p>
              <a:pPr algn="ctr"/>
              <a:endParaRPr lang="en-US" sz="1400" dirty="0">
                <a:solidFill>
                  <a:schemeClr val="accent1"/>
                </a:solidFill>
              </a:endParaRPr>
            </a:p>
          </p:txBody>
        </p:sp>
        <p:sp>
          <p:nvSpPr>
            <p:cNvPr id="10" name="CuadroTexto 9">
              <a:extLst>
                <a:ext uri="{FF2B5EF4-FFF2-40B4-BE49-F238E27FC236}">
                  <a16:creationId xmlns:a16="http://schemas.microsoft.com/office/drawing/2014/main" id="{C3855415-D553-EAE2-497C-5E92EBD5BAB1}"/>
                </a:ext>
              </a:extLst>
            </p:cNvPr>
            <p:cNvSpPr txBox="1"/>
            <p:nvPr/>
          </p:nvSpPr>
          <p:spPr>
            <a:xfrm>
              <a:off x="4644004" y="1304080"/>
              <a:ext cx="3906783" cy="599772"/>
            </a:xfrm>
            <a:prstGeom prst="rect">
              <a:avLst/>
            </a:prstGeom>
            <a:solidFill>
              <a:schemeClr val="accent3"/>
            </a:solidFill>
          </p:spPr>
          <p:txBody>
            <a:bodyPr wrap="square" anchor="ctr">
              <a:spAutoFit/>
            </a:bodyPr>
            <a:lstStyle>
              <a:defPPr>
                <a:defRPr lang="en-US"/>
              </a:defPPr>
              <a:lvl1pPr algn="ctr">
                <a:defRPr sz="1600">
                  <a:solidFill>
                    <a:schemeClr val="bg1"/>
                  </a:solidFill>
                </a:defRPr>
              </a:lvl1pPr>
            </a:lstStyle>
            <a:p>
              <a:r>
                <a:rPr lang="en-US" sz="1400" b="1" dirty="0"/>
                <a:t>Best Practices:</a:t>
              </a:r>
            </a:p>
          </p:txBody>
        </p:sp>
        <p:sp>
          <p:nvSpPr>
            <p:cNvPr id="11" name="Shape 2534">
              <a:extLst>
                <a:ext uri="{FF2B5EF4-FFF2-40B4-BE49-F238E27FC236}">
                  <a16:creationId xmlns:a16="http://schemas.microsoft.com/office/drawing/2014/main" id="{606E84D1-2E0E-8BBB-D628-7B24D4D1A11A}"/>
                </a:ext>
              </a:extLst>
            </p:cNvPr>
            <p:cNvSpPr/>
            <p:nvPr/>
          </p:nvSpPr>
          <p:spPr>
            <a:xfrm>
              <a:off x="5472003" y="1390696"/>
              <a:ext cx="348990" cy="42655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
        <p:nvSpPr>
          <p:cNvPr id="12" name="Shape 2540">
            <a:extLst>
              <a:ext uri="{FF2B5EF4-FFF2-40B4-BE49-F238E27FC236}">
                <a16:creationId xmlns:a16="http://schemas.microsoft.com/office/drawing/2014/main" id="{4DD797FF-8049-1B62-22AE-F84EE2CF0E06}"/>
              </a:ext>
            </a:extLst>
          </p:cNvPr>
          <p:cNvSpPr/>
          <p:nvPr/>
        </p:nvSpPr>
        <p:spPr>
          <a:xfrm>
            <a:off x="1431462" y="1390696"/>
            <a:ext cx="426539" cy="42653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77557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FC257492-0BA6-1718-3C1D-60D12DF77C9D}"/>
              </a:ext>
            </a:extLst>
          </p:cNvPr>
          <p:cNvSpPr/>
          <p:nvPr/>
        </p:nvSpPr>
        <p:spPr>
          <a:xfrm>
            <a:off x="1349829" y="1683659"/>
            <a:ext cx="6444343" cy="2607968"/>
          </a:xfrm>
          <a:prstGeom prst="rect">
            <a:avLst/>
          </a:prstGeom>
          <a:noFill/>
          <a:ln w="12700">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Title 2">
            <a:extLst>
              <a:ext uri="{FF2B5EF4-FFF2-40B4-BE49-F238E27FC236}">
                <a16:creationId xmlns:a16="http://schemas.microsoft.com/office/drawing/2014/main" id="{5C43AE89-7868-52EC-4AC3-A25D93A5258E}"/>
              </a:ext>
            </a:extLst>
          </p:cNvPr>
          <p:cNvSpPr txBox="1">
            <a:spLocks/>
          </p:cNvSpPr>
          <p:nvPr/>
        </p:nvSpPr>
        <p:spPr>
          <a:xfrm>
            <a:off x="3346324" y="1426158"/>
            <a:ext cx="2451352" cy="369054"/>
          </a:xfrm>
          <a:prstGeom prst="rect">
            <a:avLst/>
          </a:prstGeom>
          <a:solidFill>
            <a:schemeClr val="accent5"/>
          </a:solidFill>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dirty="0">
                <a:solidFill>
                  <a:schemeClr val="bg1"/>
                </a:solidFill>
              </a:rPr>
              <a:t>Today’s Topic</a:t>
            </a:r>
          </a:p>
        </p:txBody>
      </p:sp>
      <p:sp>
        <p:nvSpPr>
          <p:cNvPr id="10" name="Text Placeholder 3">
            <a:extLst>
              <a:ext uri="{FF2B5EF4-FFF2-40B4-BE49-F238E27FC236}">
                <a16:creationId xmlns:a16="http://schemas.microsoft.com/office/drawing/2014/main" id="{E9F1AC3C-EF3B-B598-C916-585303996A6A}"/>
              </a:ext>
            </a:extLst>
          </p:cNvPr>
          <p:cNvSpPr txBox="1">
            <a:spLocks/>
          </p:cNvSpPr>
          <p:nvPr/>
        </p:nvSpPr>
        <p:spPr>
          <a:xfrm>
            <a:off x="1625600" y="2037392"/>
            <a:ext cx="5892800" cy="1899656"/>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latin typeface="+mn-lt"/>
              </a:rPr>
              <a:t>Topic: Love Is In The Air: </a:t>
            </a:r>
          </a:p>
          <a:p>
            <a:pPr marL="0" indent="0" algn="ctr">
              <a:buNone/>
            </a:pPr>
            <a:r>
              <a:rPr lang="en-US" sz="1400" dirty="0">
                <a:solidFill>
                  <a:schemeClr val="bg1"/>
                </a:solidFill>
                <a:latin typeface="+mn-lt"/>
              </a:rPr>
              <a:t>How to make employee’s feel like they matter! For real. </a:t>
            </a:r>
          </a:p>
          <a:p>
            <a:pPr marL="0" indent="0" algn="ctr">
              <a:buNone/>
            </a:pPr>
            <a:endParaRPr lang="en-US" sz="2000" b="1" dirty="0">
              <a:solidFill>
                <a:schemeClr val="bg1"/>
              </a:solidFill>
              <a:latin typeface="+mn-lt"/>
            </a:endParaRPr>
          </a:p>
          <a:p>
            <a:pPr marL="0" indent="0" algn="ctr">
              <a:buNone/>
            </a:pPr>
            <a:r>
              <a:rPr lang="en-US" sz="1600" b="1" dirty="0">
                <a:solidFill>
                  <a:schemeClr val="bg1"/>
                </a:solidFill>
                <a:latin typeface="+mn-lt"/>
              </a:rPr>
              <a:t>Description: </a:t>
            </a:r>
          </a:p>
          <a:p>
            <a:pPr marL="0" indent="0" algn="ctr">
              <a:buNone/>
            </a:pPr>
            <a:r>
              <a:rPr lang="en-US" sz="1400" dirty="0">
                <a:solidFill>
                  <a:schemeClr val="bg1"/>
                </a:solidFill>
                <a:latin typeface="+mn-lt"/>
              </a:rPr>
              <a:t>From the first meeting at an interview to a meaningful development plan, and sometimes a goodbye. What is really important to the employee, the business…everyone?</a:t>
            </a:r>
          </a:p>
          <a:p>
            <a:pPr algn="ctr"/>
            <a:endParaRPr lang="en-US" sz="1600" dirty="0">
              <a:solidFill>
                <a:schemeClr val="bg1"/>
              </a:solidFill>
              <a:latin typeface="+mn-lt"/>
            </a:endParaRPr>
          </a:p>
        </p:txBody>
      </p:sp>
      <p:sp>
        <p:nvSpPr>
          <p:cNvPr id="13" name="Shape 2582">
            <a:extLst>
              <a:ext uri="{FF2B5EF4-FFF2-40B4-BE49-F238E27FC236}">
                <a16:creationId xmlns:a16="http://schemas.microsoft.com/office/drawing/2014/main" id="{E1A868DA-8CB0-2A0F-605A-1B6E745916AE}"/>
              </a:ext>
            </a:extLst>
          </p:cNvPr>
          <p:cNvSpPr/>
          <p:nvPr/>
        </p:nvSpPr>
        <p:spPr>
          <a:xfrm>
            <a:off x="4311525" y="757256"/>
            <a:ext cx="520950" cy="520950"/>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3507994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Healthcare professional with tablet">
            <a:extLst>
              <a:ext uri="{FF2B5EF4-FFF2-40B4-BE49-F238E27FC236}">
                <a16:creationId xmlns:a16="http://schemas.microsoft.com/office/drawing/2014/main" id="{D4005CA4-2DEC-5770-25F5-9B7DE1E4E44E}"/>
              </a:ext>
            </a:extLst>
          </p:cNvPr>
          <p:cNvPicPr>
            <a:picLocks noGrp="1" noChangeAspect="1"/>
          </p:cNvPicPr>
          <p:nvPr>
            <p:ph type="pic" sz="quarter" idx="10"/>
          </p:nvPr>
        </p:nvPicPr>
        <p:blipFill>
          <a:blip r:embed="rId3"/>
          <a:srcRect/>
          <a:stretch/>
        </p:blipFill>
        <p:spPr>
          <a:xfrm>
            <a:off x="676507" y="0"/>
            <a:ext cx="8467493" cy="5143500"/>
          </a:xfrm>
        </p:spPr>
      </p:pic>
      <p:sp>
        <p:nvSpPr>
          <p:cNvPr id="7" name="Rectangle 6"/>
          <p:cNvSpPr/>
          <p:nvPr/>
        </p:nvSpPr>
        <p:spPr>
          <a:xfrm>
            <a:off x="0" y="-8726"/>
            <a:ext cx="8467493" cy="5160952"/>
          </a:xfrm>
          <a:prstGeom prst="rect">
            <a:avLst/>
          </a:prstGeom>
          <a:gradFill flip="none" rotWithShape="1">
            <a:gsLst>
              <a:gs pos="7000">
                <a:srgbClr val="FFFFFF"/>
              </a:gs>
              <a:gs pos="34000">
                <a:srgbClr val="FFFFFF">
                  <a:alpha val="95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510400" y="2283616"/>
            <a:ext cx="2583435" cy="1049513"/>
          </a:xfrm>
          <a:prstGeom prst="rect">
            <a:avLst/>
          </a:prstGeom>
        </p:spPr>
        <p:txBody>
          <a:bodyPr/>
          <a:lstStyle/>
          <a:p>
            <a:r>
              <a:rPr lang="en-US" dirty="0">
                <a:solidFill>
                  <a:schemeClr val="accent1"/>
                </a:solidFill>
              </a:rPr>
              <a:t>Ways to Engage</a:t>
            </a:r>
            <a:br>
              <a:rPr lang="en-US" dirty="0">
                <a:solidFill>
                  <a:schemeClr val="accent1"/>
                </a:solidFill>
              </a:rPr>
            </a:br>
            <a:endParaRPr lang="en-US" dirty="0">
              <a:solidFill>
                <a:schemeClr val="accent1"/>
              </a:solidFill>
            </a:endParaRP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9849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Ways to Engage</a:t>
            </a:r>
          </a:p>
        </p:txBody>
      </p:sp>
      <p:sp>
        <p:nvSpPr>
          <p:cNvPr id="16" name="Oval 15"/>
          <p:cNvSpPr/>
          <p:nvPr/>
        </p:nvSpPr>
        <p:spPr>
          <a:xfrm>
            <a:off x="1649593" y="1526977"/>
            <a:ext cx="1692319" cy="1692473"/>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7" name="Oval 16"/>
          <p:cNvSpPr/>
          <p:nvPr/>
        </p:nvSpPr>
        <p:spPr>
          <a:xfrm>
            <a:off x="3054749" y="1526977"/>
            <a:ext cx="1692914" cy="1692473"/>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8" name="Oval 17"/>
          <p:cNvSpPr/>
          <p:nvPr/>
        </p:nvSpPr>
        <p:spPr>
          <a:xfrm>
            <a:off x="4521981" y="1526977"/>
            <a:ext cx="1692914" cy="1692473"/>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9" name="Oval 18"/>
          <p:cNvSpPr/>
          <p:nvPr/>
        </p:nvSpPr>
        <p:spPr>
          <a:xfrm>
            <a:off x="5953485" y="1526977"/>
            <a:ext cx="1692319" cy="1692473"/>
          </a:xfrm>
          <a:prstGeom prst="ellipse">
            <a:avLst/>
          </a:prstGeom>
          <a:solidFill>
            <a:srgbClr val="69B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1649592" y="3453190"/>
            <a:ext cx="1692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100" dirty="0">
                <a:solidFill>
                  <a:schemeClr val="tx2"/>
                </a:solidFill>
                <a:latin typeface="+mn-lt"/>
                <a:ea typeface="Open Sans Light" panose="020B0306030504020204" pitchFamily="34" charset="0"/>
                <a:cs typeface="Arial" panose="020B0604020202020204" pitchFamily="34" charset="0"/>
              </a:rPr>
              <a:t>Purpose </a:t>
            </a:r>
          </a:p>
        </p:txBody>
      </p:sp>
      <p:sp>
        <p:nvSpPr>
          <p:cNvPr id="36" name="TextBox 83">
            <a:extLst>
              <a:ext uri="{FF2B5EF4-FFF2-40B4-BE49-F238E27FC236}">
                <a16:creationId xmlns:a16="http://schemas.microsoft.com/office/drawing/2014/main" id="{A69CF3C1-F2BE-E746-AE54-F6A514C261A4}"/>
              </a:ext>
            </a:extLst>
          </p:cNvPr>
          <p:cNvSpPr txBox="1">
            <a:spLocks noChangeArrowheads="1"/>
          </p:cNvSpPr>
          <p:nvPr/>
        </p:nvSpPr>
        <p:spPr bwMode="auto">
          <a:xfrm>
            <a:off x="3054749" y="3453188"/>
            <a:ext cx="169291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Vision</a:t>
            </a:r>
          </a:p>
        </p:txBody>
      </p:sp>
      <p:sp>
        <p:nvSpPr>
          <p:cNvPr id="39" name="TextBox 83">
            <a:extLst>
              <a:ext uri="{FF2B5EF4-FFF2-40B4-BE49-F238E27FC236}">
                <a16:creationId xmlns:a16="http://schemas.microsoft.com/office/drawing/2014/main" id="{D798B6F7-3692-9A4E-913E-4F2CB2279916}"/>
              </a:ext>
            </a:extLst>
          </p:cNvPr>
          <p:cNvSpPr txBox="1">
            <a:spLocks noChangeArrowheads="1"/>
          </p:cNvSpPr>
          <p:nvPr/>
        </p:nvSpPr>
        <p:spPr bwMode="auto">
          <a:xfrm>
            <a:off x="4558844" y="3484298"/>
            <a:ext cx="169231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Values</a:t>
            </a:r>
          </a:p>
        </p:txBody>
      </p:sp>
      <p:sp>
        <p:nvSpPr>
          <p:cNvPr id="42" name="TextBox 83">
            <a:extLst>
              <a:ext uri="{FF2B5EF4-FFF2-40B4-BE49-F238E27FC236}">
                <a16:creationId xmlns:a16="http://schemas.microsoft.com/office/drawing/2014/main" id="{DECE3DA4-BAF1-6A4D-B891-0F648125E20B}"/>
              </a:ext>
            </a:extLst>
          </p:cNvPr>
          <p:cNvSpPr txBox="1">
            <a:spLocks noChangeArrowheads="1"/>
          </p:cNvSpPr>
          <p:nvPr/>
        </p:nvSpPr>
        <p:spPr bwMode="auto">
          <a:xfrm>
            <a:off x="5953485" y="3453190"/>
            <a:ext cx="169231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Communication</a:t>
            </a:r>
          </a:p>
        </p:txBody>
      </p:sp>
    </p:spTree>
    <p:extLst>
      <p:ext uri="{BB962C8B-B14F-4D97-AF65-F5344CB8AC3E}">
        <p14:creationId xmlns:p14="http://schemas.microsoft.com/office/powerpoint/2010/main" val="586520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1649593" y="1526977"/>
            <a:ext cx="1692319" cy="1692473"/>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1649592" y="3453190"/>
            <a:ext cx="1692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100" dirty="0">
                <a:solidFill>
                  <a:schemeClr val="tx2"/>
                </a:solidFill>
                <a:latin typeface="+mn-lt"/>
                <a:ea typeface="Open Sans Light" panose="020B0306030504020204" pitchFamily="34" charset="0"/>
                <a:cs typeface="Arial" panose="020B0604020202020204" pitchFamily="34" charset="0"/>
              </a:rPr>
              <a:t>Purpose </a:t>
            </a:r>
          </a:p>
        </p:txBody>
      </p:sp>
      <p:sp>
        <p:nvSpPr>
          <p:cNvPr id="39" name="TextBox 83">
            <a:extLst>
              <a:ext uri="{FF2B5EF4-FFF2-40B4-BE49-F238E27FC236}">
                <a16:creationId xmlns:a16="http://schemas.microsoft.com/office/drawing/2014/main" id="{D798B6F7-3692-9A4E-913E-4F2CB2279916}"/>
              </a:ext>
            </a:extLst>
          </p:cNvPr>
          <p:cNvSpPr txBox="1">
            <a:spLocks noChangeArrowheads="1"/>
          </p:cNvSpPr>
          <p:nvPr/>
        </p:nvSpPr>
        <p:spPr bwMode="auto">
          <a:xfrm>
            <a:off x="4838717" y="1791367"/>
            <a:ext cx="2807867"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400" dirty="0">
                <a:solidFill>
                  <a:schemeClr val="accent3"/>
                </a:solidFill>
                <a:latin typeface="+mn-lt"/>
              </a:rPr>
              <a:t>Why are we here?</a:t>
            </a:r>
          </a:p>
          <a:p>
            <a:pPr>
              <a:lnSpc>
                <a:spcPct val="100000"/>
              </a:lnSpc>
            </a:pPr>
            <a:endParaRPr lang="en-US" sz="1400" dirty="0">
              <a:solidFill>
                <a:schemeClr val="accent3"/>
              </a:solidFill>
              <a:latin typeface="+mn-lt"/>
            </a:endParaRPr>
          </a:p>
          <a:p>
            <a:pPr>
              <a:lnSpc>
                <a:spcPct val="100000"/>
              </a:lnSpc>
            </a:pPr>
            <a:r>
              <a:rPr lang="en-US" sz="1400" dirty="0">
                <a:solidFill>
                  <a:schemeClr val="accent3"/>
                </a:solidFill>
                <a:latin typeface="+mn-lt"/>
              </a:rPr>
              <a:t>What is the work?</a:t>
            </a:r>
          </a:p>
          <a:p>
            <a:pPr>
              <a:lnSpc>
                <a:spcPct val="100000"/>
              </a:lnSpc>
            </a:pPr>
            <a:endParaRPr lang="en-US" sz="1400" dirty="0">
              <a:solidFill>
                <a:schemeClr val="accent3"/>
              </a:solidFill>
              <a:latin typeface="+mn-lt"/>
            </a:endParaRPr>
          </a:p>
          <a:p>
            <a:pPr>
              <a:lnSpc>
                <a:spcPct val="100000"/>
              </a:lnSpc>
            </a:pPr>
            <a:r>
              <a:rPr lang="en-US" sz="1400" dirty="0">
                <a:solidFill>
                  <a:schemeClr val="accent3"/>
                </a:solidFill>
                <a:latin typeface="+mn-lt"/>
              </a:rPr>
              <a:t>Why are we doing the work?</a:t>
            </a:r>
          </a:p>
          <a:p>
            <a:pPr>
              <a:lnSpc>
                <a:spcPct val="100000"/>
              </a:lnSpc>
            </a:pPr>
            <a:endParaRPr lang="en-US" sz="1400" dirty="0">
              <a:solidFill>
                <a:schemeClr val="accent3"/>
              </a:solidFill>
              <a:latin typeface="+mn-lt"/>
            </a:endParaRPr>
          </a:p>
          <a:p>
            <a:pPr>
              <a:lnSpc>
                <a:spcPct val="100000"/>
              </a:lnSpc>
            </a:pPr>
            <a:r>
              <a:rPr lang="en-US" sz="1400" dirty="0">
                <a:solidFill>
                  <a:schemeClr val="accent3"/>
                </a:solidFill>
                <a:latin typeface="+mn-lt"/>
              </a:rPr>
              <a:t>Who is the customer?</a:t>
            </a:r>
          </a:p>
          <a:p>
            <a:pPr>
              <a:lnSpc>
                <a:spcPct val="100000"/>
              </a:lnSpc>
            </a:pPr>
            <a:endParaRPr lang="en-US" sz="1400" dirty="0">
              <a:solidFill>
                <a:schemeClr val="accent3"/>
              </a:solidFill>
              <a:latin typeface="+mn-lt"/>
            </a:endParaRPr>
          </a:p>
          <a:p>
            <a:pPr>
              <a:lnSpc>
                <a:spcPct val="100000"/>
              </a:lnSpc>
            </a:pPr>
            <a:r>
              <a:rPr lang="en-US" sz="1400" dirty="0">
                <a:solidFill>
                  <a:schemeClr val="accent3"/>
                </a:solidFill>
                <a:latin typeface="+mn-lt"/>
              </a:rPr>
              <a:t>Why the product?</a:t>
            </a:r>
          </a:p>
        </p:txBody>
      </p:sp>
      <p:sp>
        <p:nvSpPr>
          <p:cNvPr id="3" name="Title 1">
            <a:extLst>
              <a:ext uri="{FF2B5EF4-FFF2-40B4-BE49-F238E27FC236}">
                <a16:creationId xmlns:a16="http://schemas.microsoft.com/office/drawing/2014/main" id="{5C7F0DED-7A54-6D5E-C03B-D6E8CC9FCAF8}"/>
              </a:ext>
            </a:extLst>
          </p:cNvPr>
          <p:cNvSpPr txBox="1">
            <a:spLocks/>
          </p:cNvSpPr>
          <p:nvPr/>
        </p:nvSpPr>
        <p:spPr>
          <a:xfrm>
            <a:off x="529213" y="660382"/>
            <a:ext cx="8364063" cy="369054"/>
          </a:xfrm>
          <a:prstGeom prst="rect">
            <a:avLst/>
          </a:prstGeom>
        </p:spPr>
        <p:txBody>
          <a:bodyPr/>
          <a:lstStyle>
            <a:lvl1pPr algn="ctr"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t>Ways to Engage</a:t>
            </a:r>
          </a:p>
        </p:txBody>
      </p:sp>
    </p:spTree>
    <p:extLst>
      <p:ext uri="{BB962C8B-B14F-4D97-AF65-F5344CB8AC3E}">
        <p14:creationId xmlns:p14="http://schemas.microsoft.com/office/powerpoint/2010/main" val="2223540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Ways to Engage</a:t>
            </a:r>
          </a:p>
        </p:txBody>
      </p:sp>
      <p:sp>
        <p:nvSpPr>
          <p:cNvPr id="17" name="Oval 16"/>
          <p:cNvSpPr/>
          <p:nvPr/>
        </p:nvSpPr>
        <p:spPr>
          <a:xfrm>
            <a:off x="3095770" y="1526977"/>
            <a:ext cx="1692914" cy="1692473"/>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6" name="TextBox 83">
            <a:extLst>
              <a:ext uri="{FF2B5EF4-FFF2-40B4-BE49-F238E27FC236}">
                <a16:creationId xmlns:a16="http://schemas.microsoft.com/office/drawing/2014/main" id="{A69CF3C1-F2BE-E746-AE54-F6A514C261A4}"/>
              </a:ext>
            </a:extLst>
          </p:cNvPr>
          <p:cNvSpPr txBox="1">
            <a:spLocks noChangeArrowheads="1"/>
          </p:cNvSpPr>
          <p:nvPr/>
        </p:nvSpPr>
        <p:spPr bwMode="auto">
          <a:xfrm>
            <a:off x="3054749" y="3453188"/>
            <a:ext cx="1692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Vision</a:t>
            </a:r>
          </a:p>
        </p:txBody>
      </p:sp>
      <p:sp>
        <p:nvSpPr>
          <p:cNvPr id="42" name="TextBox 83">
            <a:extLst>
              <a:ext uri="{FF2B5EF4-FFF2-40B4-BE49-F238E27FC236}">
                <a16:creationId xmlns:a16="http://schemas.microsoft.com/office/drawing/2014/main" id="{DECE3DA4-BAF1-6A4D-B891-0F648125E20B}"/>
              </a:ext>
            </a:extLst>
          </p:cNvPr>
          <p:cNvSpPr txBox="1">
            <a:spLocks noChangeArrowheads="1"/>
          </p:cNvSpPr>
          <p:nvPr/>
        </p:nvSpPr>
        <p:spPr bwMode="auto">
          <a:xfrm>
            <a:off x="5439118" y="1616439"/>
            <a:ext cx="2710477" cy="16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400" dirty="0">
                <a:solidFill>
                  <a:schemeClr val="accent3"/>
                </a:solidFill>
                <a:latin typeface="+mn-lt"/>
              </a:rPr>
              <a:t>Where are we going?</a:t>
            </a:r>
          </a:p>
          <a:p>
            <a:pPr>
              <a:lnSpc>
                <a:spcPct val="100000"/>
              </a:lnSpc>
            </a:pPr>
            <a:endParaRPr lang="en-US" sz="1400" dirty="0">
              <a:solidFill>
                <a:schemeClr val="accent3"/>
              </a:solidFill>
              <a:latin typeface="+mn-lt"/>
            </a:endParaRPr>
          </a:p>
          <a:p>
            <a:pPr>
              <a:lnSpc>
                <a:spcPct val="100000"/>
              </a:lnSpc>
            </a:pPr>
            <a:r>
              <a:rPr lang="en-US" sz="1400" dirty="0">
                <a:solidFill>
                  <a:schemeClr val="accent3"/>
                </a:solidFill>
                <a:latin typeface="+mn-lt"/>
              </a:rPr>
              <a:t>When?</a:t>
            </a:r>
          </a:p>
          <a:p>
            <a:pPr>
              <a:lnSpc>
                <a:spcPct val="100000"/>
              </a:lnSpc>
            </a:pPr>
            <a:endParaRPr lang="en-US" sz="1400" dirty="0">
              <a:solidFill>
                <a:schemeClr val="accent3"/>
              </a:solidFill>
              <a:latin typeface="+mn-lt"/>
            </a:endParaRPr>
          </a:p>
          <a:p>
            <a:pPr>
              <a:lnSpc>
                <a:spcPct val="100000"/>
              </a:lnSpc>
            </a:pPr>
            <a:r>
              <a:rPr lang="en-US" sz="1400" dirty="0">
                <a:solidFill>
                  <a:schemeClr val="accent3"/>
                </a:solidFill>
                <a:latin typeface="+mn-lt"/>
              </a:rPr>
              <a:t>Why?</a:t>
            </a:r>
          </a:p>
          <a:p>
            <a:pPr>
              <a:lnSpc>
                <a:spcPct val="100000"/>
              </a:lnSpc>
            </a:pPr>
            <a:endParaRPr lang="en-US" sz="1400" dirty="0">
              <a:solidFill>
                <a:schemeClr val="accent3"/>
              </a:solidFill>
              <a:latin typeface="+mn-lt"/>
            </a:endParaRPr>
          </a:p>
          <a:p>
            <a:pPr>
              <a:lnSpc>
                <a:spcPct val="100000"/>
              </a:lnSpc>
            </a:pPr>
            <a:r>
              <a:rPr lang="en-US" sz="1400" dirty="0">
                <a:solidFill>
                  <a:schemeClr val="accent3"/>
                </a:solidFill>
                <a:latin typeface="+mn-lt"/>
              </a:rPr>
              <a:t>How did we decide that?</a:t>
            </a:r>
          </a:p>
        </p:txBody>
      </p:sp>
    </p:spTree>
    <p:extLst>
      <p:ext uri="{BB962C8B-B14F-4D97-AF65-F5344CB8AC3E}">
        <p14:creationId xmlns:p14="http://schemas.microsoft.com/office/powerpoint/2010/main" val="2278737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Ways to Engage</a:t>
            </a:r>
          </a:p>
        </p:txBody>
      </p:sp>
      <p:sp>
        <p:nvSpPr>
          <p:cNvPr id="18" name="Oval 17"/>
          <p:cNvSpPr/>
          <p:nvPr/>
        </p:nvSpPr>
        <p:spPr>
          <a:xfrm>
            <a:off x="4521981" y="1526977"/>
            <a:ext cx="1692914" cy="1692473"/>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1196189" y="1951738"/>
            <a:ext cx="2427232"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a:r>
              <a:rPr lang="en-US" sz="1400" dirty="0">
                <a:solidFill>
                  <a:schemeClr val="accent3"/>
                </a:solidFill>
                <a:latin typeface="+mn-lt"/>
                <a:ea typeface="Open Sans Light" panose="020B0306030504020204" pitchFamily="34" charset="0"/>
                <a:cs typeface="Arial" panose="020B0604020202020204" pitchFamily="34" charset="0"/>
              </a:rPr>
              <a:t>Personal Alignment</a:t>
            </a:r>
          </a:p>
          <a:p>
            <a:pPr algn="ctr"/>
            <a:endParaRPr lang="en-US" sz="1400" dirty="0">
              <a:solidFill>
                <a:schemeClr val="accent3"/>
              </a:solidFill>
              <a:latin typeface="+mn-lt"/>
              <a:ea typeface="Open Sans Light" panose="020B0306030504020204" pitchFamily="34" charset="0"/>
              <a:cs typeface="Arial" panose="020B0604020202020204" pitchFamily="34" charset="0"/>
            </a:endParaRPr>
          </a:p>
          <a:p>
            <a:pPr algn="ctr"/>
            <a:r>
              <a:rPr lang="en-US" sz="1400" dirty="0">
                <a:solidFill>
                  <a:schemeClr val="accent3"/>
                </a:solidFill>
                <a:latin typeface="+mn-lt"/>
                <a:ea typeface="Open Sans Light" panose="020B0306030504020204" pitchFamily="34" charset="0"/>
                <a:cs typeface="Arial" panose="020B0604020202020204" pitchFamily="34" charset="0"/>
              </a:rPr>
              <a:t>Business Alignment</a:t>
            </a:r>
          </a:p>
          <a:p>
            <a:pPr algn="ctr"/>
            <a:endParaRPr lang="en-US" sz="1400" dirty="0">
              <a:solidFill>
                <a:schemeClr val="accent3"/>
              </a:solidFill>
              <a:latin typeface="+mn-lt"/>
              <a:ea typeface="Open Sans Light" panose="020B0306030504020204" pitchFamily="34" charset="0"/>
              <a:cs typeface="Arial" panose="020B0604020202020204" pitchFamily="34" charset="0"/>
            </a:endParaRPr>
          </a:p>
          <a:p>
            <a:pPr algn="ctr"/>
            <a:r>
              <a:rPr lang="en-US" sz="1400" dirty="0">
                <a:solidFill>
                  <a:schemeClr val="accent3"/>
                </a:solidFill>
                <a:latin typeface="+mn-lt"/>
                <a:ea typeface="Open Sans Light" panose="020B0306030504020204" pitchFamily="34" charset="0"/>
                <a:cs typeface="Arial" panose="020B0604020202020204" pitchFamily="34" charset="0"/>
              </a:rPr>
              <a:t>Customer Alignment</a:t>
            </a:r>
          </a:p>
          <a:p>
            <a:pPr algn="ctr"/>
            <a:endParaRPr lang="en-US" sz="1400" dirty="0">
              <a:solidFill>
                <a:schemeClr val="accent3"/>
              </a:solidFill>
              <a:latin typeface="+mn-lt"/>
              <a:ea typeface="Open Sans Light" panose="020B0306030504020204" pitchFamily="34" charset="0"/>
              <a:cs typeface="Arial" panose="020B0604020202020204" pitchFamily="34" charset="0"/>
            </a:endParaRPr>
          </a:p>
        </p:txBody>
      </p:sp>
      <p:sp>
        <p:nvSpPr>
          <p:cNvPr id="39" name="TextBox 83">
            <a:extLst>
              <a:ext uri="{FF2B5EF4-FFF2-40B4-BE49-F238E27FC236}">
                <a16:creationId xmlns:a16="http://schemas.microsoft.com/office/drawing/2014/main" id="{D798B6F7-3692-9A4E-913E-4F2CB2279916}"/>
              </a:ext>
            </a:extLst>
          </p:cNvPr>
          <p:cNvSpPr txBox="1">
            <a:spLocks noChangeArrowheads="1"/>
          </p:cNvSpPr>
          <p:nvPr/>
        </p:nvSpPr>
        <p:spPr bwMode="auto">
          <a:xfrm>
            <a:off x="4521980" y="3453190"/>
            <a:ext cx="169231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Values</a:t>
            </a:r>
          </a:p>
        </p:txBody>
      </p:sp>
    </p:spTree>
    <p:extLst>
      <p:ext uri="{BB962C8B-B14F-4D97-AF65-F5344CB8AC3E}">
        <p14:creationId xmlns:p14="http://schemas.microsoft.com/office/powerpoint/2010/main" val="4033263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Ways to Engage</a:t>
            </a:r>
          </a:p>
        </p:txBody>
      </p:sp>
      <p:sp>
        <p:nvSpPr>
          <p:cNvPr id="19" name="Oval 18"/>
          <p:cNvSpPr/>
          <p:nvPr/>
        </p:nvSpPr>
        <p:spPr>
          <a:xfrm>
            <a:off x="5953485" y="1526977"/>
            <a:ext cx="1692319" cy="1692473"/>
          </a:xfrm>
          <a:prstGeom prst="ellipse">
            <a:avLst/>
          </a:prstGeom>
          <a:solidFill>
            <a:srgbClr val="69B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165120"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3608499"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051947"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03.</a:t>
            </a:r>
          </a:p>
        </p:txBody>
      </p:sp>
      <p:sp>
        <p:nvSpPr>
          <p:cNvPr id="47" name="Rectangle 38"/>
          <p:cNvSpPr>
            <a:spLocks noChangeArrowheads="1"/>
          </p:cNvSpPr>
          <p:nvPr/>
        </p:nvSpPr>
        <p:spPr bwMode="auto">
          <a:xfrm>
            <a:off x="6504853" y="205867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r>
              <a:rPr lang="en-US" sz="3500" b="1" dirty="0">
                <a:solidFill>
                  <a:srgbClr val="FFFFFF"/>
                </a:solidFill>
                <a:cs typeface="Arial" panose="020B0604020202020204" pitchFamily="34" charset="0"/>
              </a:rPr>
              <a:t>04.</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878685" y="1465272"/>
            <a:ext cx="4069704"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a:endParaRPr lang="en-US" sz="1400" dirty="0">
              <a:solidFill>
                <a:schemeClr val="accent3"/>
              </a:solidFill>
              <a:latin typeface="+mn-lt"/>
              <a:ea typeface="Open Sans Light" panose="020B0306030504020204" pitchFamily="34" charset="0"/>
              <a:cs typeface="Arial" panose="020B0604020202020204" pitchFamily="34" charset="0"/>
            </a:endParaRPr>
          </a:p>
          <a:p>
            <a:pPr algn="ctr"/>
            <a:r>
              <a:rPr lang="en-US" sz="1400" dirty="0">
                <a:solidFill>
                  <a:schemeClr val="accent3"/>
                </a:solidFill>
                <a:latin typeface="+mn-lt"/>
                <a:ea typeface="Open Sans Light" panose="020B0306030504020204" pitchFamily="34" charset="0"/>
                <a:cs typeface="Arial" panose="020B0604020202020204" pitchFamily="34" charset="0"/>
              </a:rPr>
              <a:t>Ask Five Whys</a:t>
            </a:r>
          </a:p>
          <a:p>
            <a:pPr algn="ctr"/>
            <a:endParaRPr lang="en-US" sz="1400" dirty="0">
              <a:solidFill>
                <a:schemeClr val="accent3"/>
              </a:solidFill>
              <a:latin typeface="+mn-lt"/>
              <a:ea typeface="Open Sans Light" panose="020B0306030504020204" pitchFamily="34" charset="0"/>
              <a:cs typeface="Arial" panose="020B0604020202020204" pitchFamily="34" charset="0"/>
            </a:endParaRPr>
          </a:p>
          <a:p>
            <a:pPr algn="ctr"/>
            <a:r>
              <a:rPr lang="en-US" sz="1400" dirty="0">
                <a:solidFill>
                  <a:schemeClr val="accent3"/>
                </a:solidFill>
                <a:latin typeface="+mn-lt"/>
                <a:ea typeface="Open Sans Light" panose="020B0306030504020204" pitchFamily="34" charset="0"/>
                <a:cs typeface="Arial" panose="020B0604020202020204" pitchFamily="34" charset="0"/>
              </a:rPr>
              <a:t>Repeat</a:t>
            </a:r>
          </a:p>
          <a:p>
            <a:pPr algn="ctr"/>
            <a:endParaRPr lang="en-US" sz="1400" dirty="0">
              <a:solidFill>
                <a:schemeClr val="accent3"/>
              </a:solidFill>
              <a:latin typeface="+mn-lt"/>
              <a:ea typeface="Open Sans Light" panose="020B0306030504020204" pitchFamily="34" charset="0"/>
              <a:cs typeface="Arial" panose="020B0604020202020204" pitchFamily="34" charset="0"/>
            </a:endParaRPr>
          </a:p>
          <a:p>
            <a:pPr algn="ctr"/>
            <a:r>
              <a:rPr lang="en-US" sz="1400" dirty="0">
                <a:solidFill>
                  <a:schemeClr val="accent3"/>
                </a:solidFill>
                <a:latin typeface="+mn-lt"/>
                <a:ea typeface="Open Sans Light" panose="020B0306030504020204" pitchFamily="34" charset="0"/>
                <a:cs typeface="Arial" panose="020B0604020202020204" pitchFamily="34" charset="0"/>
              </a:rPr>
              <a:t>Show </a:t>
            </a:r>
          </a:p>
          <a:p>
            <a:pPr algn="ctr"/>
            <a:endParaRPr lang="en-US" sz="1400" dirty="0">
              <a:solidFill>
                <a:schemeClr val="accent3"/>
              </a:solidFill>
              <a:latin typeface="+mn-lt"/>
              <a:ea typeface="Open Sans Light" panose="020B0306030504020204" pitchFamily="34" charset="0"/>
              <a:cs typeface="Arial" panose="020B0604020202020204" pitchFamily="34" charset="0"/>
            </a:endParaRPr>
          </a:p>
          <a:p>
            <a:pPr algn="ctr"/>
            <a:r>
              <a:rPr lang="en-US" sz="1400" dirty="0">
                <a:solidFill>
                  <a:schemeClr val="accent3"/>
                </a:solidFill>
                <a:latin typeface="+mn-lt"/>
                <a:ea typeface="Open Sans Light" panose="020B0306030504020204" pitchFamily="34" charset="0"/>
                <a:cs typeface="Arial" panose="020B0604020202020204" pitchFamily="34" charset="0"/>
              </a:rPr>
              <a:t>Roadmap</a:t>
            </a:r>
          </a:p>
        </p:txBody>
      </p:sp>
      <p:sp>
        <p:nvSpPr>
          <p:cNvPr id="42" name="TextBox 83">
            <a:extLst>
              <a:ext uri="{FF2B5EF4-FFF2-40B4-BE49-F238E27FC236}">
                <a16:creationId xmlns:a16="http://schemas.microsoft.com/office/drawing/2014/main" id="{DECE3DA4-BAF1-6A4D-B891-0F648125E20B}"/>
              </a:ext>
            </a:extLst>
          </p:cNvPr>
          <p:cNvSpPr txBox="1">
            <a:spLocks noChangeArrowheads="1"/>
          </p:cNvSpPr>
          <p:nvPr/>
        </p:nvSpPr>
        <p:spPr bwMode="auto">
          <a:xfrm>
            <a:off x="5953485" y="3453190"/>
            <a:ext cx="169231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sz="1100" dirty="0">
                <a:solidFill>
                  <a:schemeClr val="tx2"/>
                </a:solidFill>
                <a:latin typeface="+mn-lt"/>
              </a:rPr>
              <a:t>Communication</a:t>
            </a:r>
          </a:p>
        </p:txBody>
      </p:sp>
    </p:spTree>
    <p:extLst>
      <p:ext uri="{BB962C8B-B14F-4D97-AF65-F5344CB8AC3E}">
        <p14:creationId xmlns:p14="http://schemas.microsoft.com/office/powerpoint/2010/main" val="2297841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Group of people looking at two men in office">
            <a:extLst>
              <a:ext uri="{FF2B5EF4-FFF2-40B4-BE49-F238E27FC236}">
                <a16:creationId xmlns:a16="http://schemas.microsoft.com/office/drawing/2014/main" id="{AB6E62FD-58C1-8FED-8206-B1CD8001830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 name="Rectangle 6"/>
          <p:cNvSpPr/>
          <p:nvPr/>
        </p:nvSpPr>
        <p:spPr>
          <a:xfrm>
            <a:off x="3172" y="0"/>
            <a:ext cx="5102227" cy="5143500"/>
          </a:xfrm>
          <a:prstGeom prst="rect">
            <a:avLst/>
          </a:prstGeom>
          <a:gradFill flip="none" rotWithShape="1">
            <a:gsLst>
              <a:gs pos="60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Listen</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1497496"/>
            <a:ext cx="3527920" cy="2712760"/>
          </a:xfrm>
        </p:spPr>
        <p:txBody>
          <a:bodyPr/>
          <a:lstStyle/>
          <a:p>
            <a:pPr marL="285750" lvl="1" indent="-285750">
              <a:spcAft>
                <a:spcPts val="1200"/>
              </a:spcAft>
              <a:buClr>
                <a:schemeClr val="accent1"/>
              </a:buClr>
            </a:pPr>
            <a:r>
              <a:rPr lang="en-US" dirty="0">
                <a:solidFill>
                  <a:schemeClr val="tx2"/>
                </a:solidFill>
              </a:rPr>
              <a:t>Listen Sessions</a:t>
            </a:r>
          </a:p>
          <a:p>
            <a:pPr marL="285750" lvl="1" indent="-285750">
              <a:spcAft>
                <a:spcPts val="1200"/>
              </a:spcAft>
              <a:buClr>
                <a:schemeClr val="accent1"/>
              </a:buClr>
            </a:pPr>
            <a:r>
              <a:rPr lang="en-US" dirty="0">
                <a:solidFill>
                  <a:schemeClr val="tx2"/>
                </a:solidFill>
              </a:rPr>
              <a:t>Surveys</a:t>
            </a:r>
          </a:p>
          <a:p>
            <a:pPr marL="285750" lvl="1" indent="-285750">
              <a:spcAft>
                <a:spcPts val="1200"/>
              </a:spcAft>
              <a:buClr>
                <a:schemeClr val="accent1"/>
              </a:buClr>
            </a:pPr>
            <a:r>
              <a:rPr lang="en-US" dirty="0">
                <a:solidFill>
                  <a:schemeClr val="tx2"/>
                </a:solidFill>
              </a:rPr>
              <a:t>Quarterly Check-ins</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546416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firefighters spraying high pressure water to  fire">
            <a:extLst>
              <a:ext uri="{FF2B5EF4-FFF2-40B4-BE49-F238E27FC236}">
                <a16:creationId xmlns:a16="http://schemas.microsoft.com/office/drawing/2014/main" id="{F3CB9ADD-3385-5687-1D9A-E0BA581DD1A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7" name="Rectangle 6"/>
          <p:cNvSpPr/>
          <p:nvPr/>
        </p:nvSpPr>
        <p:spPr>
          <a:xfrm>
            <a:off x="0" y="0"/>
            <a:ext cx="5956300" cy="5143500"/>
          </a:xfrm>
          <a:prstGeom prst="rect">
            <a:avLst/>
          </a:prstGeom>
          <a:gradFill flip="none" rotWithShape="1">
            <a:gsLst>
              <a:gs pos="60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Remove Roadblocks</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1497496"/>
            <a:ext cx="3527920" cy="2712760"/>
          </a:xfrm>
        </p:spPr>
        <p:txBody>
          <a:bodyPr/>
          <a:lstStyle/>
          <a:p>
            <a:pPr marL="285750" lvl="1" indent="-285750">
              <a:spcAft>
                <a:spcPts val="1200"/>
              </a:spcAft>
              <a:buClr>
                <a:schemeClr val="accent1"/>
              </a:buClr>
            </a:pPr>
            <a:r>
              <a:rPr lang="en-US" dirty="0">
                <a:solidFill>
                  <a:schemeClr val="tx2"/>
                </a:solidFill>
              </a:rPr>
              <a:t>People Want to Feel Successful</a:t>
            </a:r>
          </a:p>
          <a:p>
            <a:pPr marL="285750" lvl="1" indent="-285750">
              <a:spcAft>
                <a:spcPts val="1200"/>
              </a:spcAft>
              <a:buClr>
                <a:schemeClr val="accent1"/>
              </a:buClr>
            </a:pPr>
            <a:r>
              <a:rPr lang="en-US" dirty="0">
                <a:solidFill>
                  <a:schemeClr val="tx2"/>
                </a:solidFill>
              </a:rPr>
              <a:t>People Need Tools</a:t>
            </a:r>
          </a:p>
          <a:p>
            <a:pPr marL="285750" lvl="1" indent="-285750">
              <a:spcAft>
                <a:spcPts val="1200"/>
              </a:spcAft>
              <a:buClr>
                <a:schemeClr val="accent1"/>
              </a:buClr>
            </a:pPr>
            <a:r>
              <a:rPr lang="en-US" dirty="0">
                <a:solidFill>
                  <a:schemeClr val="tx2"/>
                </a:solidFill>
              </a:rPr>
              <a:t>Resources</a:t>
            </a:r>
          </a:p>
          <a:p>
            <a:pPr marL="285750" lvl="1" indent="-285750">
              <a:spcAft>
                <a:spcPts val="1200"/>
              </a:spcAft>
              <a:buClr>
                <a:schemeClr val="accent1"/>
              </a:buClr>
            </a:pPr>
            <a:r>
              <a:rPr lang="en-US" dirty="0">
                <a:solidFill>
                  <a:schemeClr val="tx2"/>
                </a:solidFill>
              </a:rPr>
              <a:t>Help</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756027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eople at a job interview">
            <a:extLst>
              <a:ext uri="{FF2B5EF4-FFF2-40B4-BE49-F238E27FC236}">
                <a16:creationId xmlns:a16="http://schemas.microsoft.com/office/drawing/2014/main" id="{48A11B30-60DE-3D8B-5269-0A969A2B65A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 name="Rectangle 6"/>
          <p:cNvSpPr/>
          <p:nvPr/>
        </p:nvSpPr>
        <p:spPr>
          <a:xfrm>
            <a:off x="3172" y="0"/>
            <a:ext cx="6778627" cy="5143500"/>
          </a:xfrm>
          <a:prstGeom prst="rect">
            <a:avLst/>
          </a:prstGeom>
          <a:gradFill flip="none" rotWithShape="1">
            <a:gsLst>
              <a:gs pos="60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Create Opportunity</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1497496"/>
            <a:ext cx="3527920" cy="2712760"/>
          </a:xfrm>
        </p:spPr>
        <p:txBody>
          <a:bodyPr/>
          <a:lstStyle/>
          <a:p>
            <a:pPr marL="285750" lvl="1" indent="-285750">
              <a:spcAft>
                <a:spcPts val="1200"/>
              </a:spcAft>
              <a:buClr>
                <a:schemeClr val="accent1"/>
              </a:buClr>
            </a:pPr>
            <a:r>
              <a:rPr lang="en-US" dirty="0">
                <a:solidFill>
                  <a:schemeClr val="tx2"/>
                </a:solidFill>
              </a:rPr>
              <a:t>Inclusion</a:t>
            </a:r>
          </a:p>
          <a:p>
            <a:pPr marL="285750" lvl="1" indent="-285750">
              <a:spcAft>
                <a:spcPts val="1200"/>
              </a:spcAft>
              <a:buClr>
                <a:schemeClr val="accent1"/>
              </a:buClr>
            </a:pPr>
            <a:r>
              <a:rPr lang="en-US" dirty="0">
                <a:solidFill>
                  <a:schemeClr val="tx2"/>
                </a:solidFill>
              </a:rPr>
              <a:t>Ideas</a:t>
            </a:r>
          </a:p>
          <a:p>
            <a:pPr marL="285750" lvl="1" indent="-285750">
              <a:spcAft>
                <a:spcPts val="1200"/>
              </a:spcAft>
              <a:buClr>
                <a:schemeClr val="accent1"/>
              </a:buClr>
            </a:pPr>
            <a:r>
              <a:rPr lang="en-US" dirty="0">
                <a:solidFill>
                  <a:schemeClr val="tx2"/>
                </a:solidFill>
              </a:rPr>
              <a:t>Positive Disruption</a:t>
            </a:r>
          </a:p>
          <a:p>
            <a:pPr marL="285750" lvl="1" indent="-285750">
              <a:spcAft>
                <a:spcPts val="1200"/>
              </a:spcAft>
              <a:buClr>
                <a:schemeClr val="accent1"/>
              </a:buClr>
            </a:pPr>
            <a:r>
              <a:rPr lang="en-US" dirty="0">
                <a:solidFill>
                  <a:schemeClr val="tx2"/>
                </a:solidFill>
              </a:rPr>
              <a:t>Process Improvement</a:t>
            </a:r>
          </a:p>
          <a:p>
            <a:pPr marL="285750" lvl="1" indent="-285750">
              <a:spcAft>
                <a:spcPts val="1200"/>
              </a:spcAft>
              <a:buClr>
                <a:schemeClr val="accent1"/>
              </a:buClr>
            </a:pPr>
            <a:r>
              <a:rPr lang="en-US" dirty="0">
                <a:solidFill>
                  <a:schemeClr val="tx2"/>
                </a:solidFill>
              </a:rPr>
              <a:t>Stretch</a:t>
            </a:r>
          </a:p>
          <a:p>
            <a:pPr marL="285750" lvl="1" indent="-285750">
              <a:spcAft>
                <a:spcPts val="1200"/>
              </a:spcAft>
              <a:buClr>
                <a:schemeClr val="accent1"/>
              </a:buClr>
            </a:pPr>
            <a:r>
              <a:rPr lang="en-US" sz="1600" dirty="0">
                <a:solidFill>
                  <a:schemeClr val="accent3"/>
                </a:solidFill>
                <a:latin typeface="+mn-lt"/>
                <a:ea typeface="Open Sans Light" panose="020B0306030504020204" pitchFamily="34" charset="0"/>
                <a:cs typeface="Arial" panose="020B0604020202020204" pitchFamily="34" charset="0"/>
              </a:rPr>
              <a:t>Development and Training </a:t>
            </a:r>
          </a:p>
          <a:p>
            <a:pPr lvl="1" indent="0">
              <a:spcAft>
                <a:spcPts val="1200"/>
              </a:spcAft>
              <a:buClr>
                <a:schemeClr val="accent1"/>
              </a:buClr>
              <a:buNone/>
            </a:pPr>
            <a:endParaRPr lang="en-US" dirty="0">
              <a:solidFill>
                <a:schemeClr val="tx2"/>
              </a:solidFill>
            </a:endParaRP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089305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434B8D-3C18-2296-64D5-262BE5BF9D9F}"/>
              </a:ext>
            </a:extLst>
          </p:cNvPr>
          <p:cNvSpPr/>
          <p:nvPr/>
        </p:nvSpPr>
        <p:spPr>
          <a:xfrm>
            <a:off x="2585439" y="1390696"/>
            <a:ext cx="3906783" cy="317754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dirty="0"/>
          </a:p>
          <a:p>
            <a:pPr algn="ctr"/>
            <a:endParaRPr lang="en-US" dirty="0"/>
          </a:p>
          <a:p>
            <a:pPr algn="ctr">
              <a:lnSpc>
                <a:spcPct val="150000"/>
              </a:lnSpc>
            </a:pPr>
            <a:endParaRPr lang="en-US" sz="1400" dirty="0">
              <a:solidFill>
                <a:schemeClr val="accent1"/>
              </a:solidFill>
            </a:endParaRPr>
          </a:p>
          <a:p>
            <a:pPr algn="ctr">
              <a:lnSpc>
                <a:spcPct val="150000"/>
              </a:lnSpc>
            </a:pPr>
            <a:r>
              <a:rPr lang="en-US" sz="1400" dirty="0">
                <a:solidFill>
                  <a:schemeClr val="accent1"/>
                </a:solidFill>
              </a:rPr>
              <a:t>The best way to engage is to ask. Ask what matters to the individual.</a:t>
            </a:r>
          </a:p>
          <a:p>
            <a:pPr algn="ctr">
              <a:lnSpc>
                <a:spcPct val="150000"/>
              </a:lnSpc>
            </a:pPr>
            <a:r>
              <a:rPr lang="en-US" sz="1400" dirty="0">
                <a:solidFill>
                  <a:schemeClr val="accent1"/>
                </a:solidFill>
              </a:rPr>
              <a:t>Share your story.</a:t>
            </a:r>
          </a:p>
          <a:p>
            <a:pPr algn="ctr">
              <a:lnSpc>
                <a:spcPct val="150000"/>
              </a:lnSpc>
            </a:pPr>
            <a:r>
              <a:rPr lang="en-US" sz="1400" dirty="0">
                <a:solidFill>
                  <a:schemeClr val="accent1"/>
                </a:solidFill>
              </a:rPr>
              <a:t>Share your vision.</a:t>
            </a:r>
          </a:p>
          <a:p>
            <a:pPr algn="ctr">
              <a:lnSpc>
                <a:spcPct val="150000"/>
              </a:lnSpc>
            </a:pPr>
            <a:r>
              <a:rPr lang="en-US" sz="1400" dirty="0">
                <a:solidFill>
                  <a:schemeClr val="accent1"/>
                </a:solidFill>
              </a:rPr>
              <a:t>Share what you are responsible for in the workplace.</a:t>
            </a:r>
          </a:p>
          <a:p>
            <a:pPr algn="ctr">
              <a:lnSpc>
                <a:spcPct val="150000"/>
              </a:lnSpc>
            </a:pPr>
            <a:endParaRPr lang="en-US" dirty="0">
              <a:solidFill>
                <a:schemeClr val="accent1"/>
              </a:solidFill>
            </a:endParaRPr>
          </a:p>
          <a:p>
            <a:pPr algn="ctr">
              <a:lnSpc>
                <a:spcPct val="150000"/>
              </a:lnSpc>
            </a:pPr>
            <a:endParaRPr lang="en-US" dirty="0">
              <a:solidFill>
                <a:schemeClr val="accent1"/>
              </a:solidFill>
            </a:endParaRPr>
          </a:p>
        </p:txBody>
      </p:sp>
      <p:sp>
        <p:nvSpPr>
          <p:cNvPr id="6" name="Marcador de texto 5">
            <a:extLst>
              <a:ext uri="{FF2B5EF4-FFF2-40B4-BE49-F238E27FC236}">
                <a16:creationId xmlns:a16="http://schemas.microsoft.com/office/drawing/2014/main" id="{863FF69C-945F-F0F5-CACF-B7A214D7E208}"/>
              </a:ext>
            </a:extLst>
          </p:cNvPr>
          <p:cNvSpPr>
            <a:spLocks noGrp="1"/>
          </p:cNvSpPr>
          <p:nvPr>
            <p:ph type="body" sz="quarter" idx="12"/>
          </p:nvPr>
        </p:nvSpPr>
        <p:spPr>
          <a:xfrm>
            <a:off x="376816" y="656575"/>
            <a:ext cx="8390368" cy="297154"/>
          </a:xfrm>
        </p:spPr>
        <p:txBody>
          <a:bodyPr/>
          <a:lstStyle/>
          <a:p>
            <a:pPr algn="ctr"/>
            <a:r>
              <a:rPr lang="en-US" dirty="0"/>
              <a:t>Ways to Engage</a:t>
            </a:r>
          </a:p>
        </p:txBody>
      </p:sp>
      <p:sp>
        <p:nvSpPr>
          <p:cNvPr id="5" name="Título 4">
            <a:extLst>
              <a:ext uri="{FF2B5EF4-FFF2-40B4-BE49-F238E27FC236}">
                <a16:creationId xmlns:a16="http://schemas.microsoft.com/office/drawing/2014/main" id="{386E37A4-2665-1DC9-3304-9ED40DAE1252}"/>
              </a:ext>
            </a:extLst>
          </p:cNvPr>
          <p:cNvSpPr>
            <a:spLocks noGrp="1"/>
          </p:cNvSpPr>
          <p:nvPr>
            <p:ph type="title"/>
          </p:nvPr>
        </p:nvSpPr>
        <p:spPr>
          <a:xfrm>
            <a:off x="376814" y="165362"/>
            <a:ext cx="8390370" cy="369054"/>
          </a:xfrm>
        </p:spPr>
        <p:txBody>
          <a:bodyPr/>
          <a:lstStyle/>
          <a:p>
            <a:pPr algn="ctr"/>
            <a:r>
              <a:rPr lang="en-US" dirty="0"/>
              <a:t>Things to Consider</a:t>
            </a:r>
          </a:p>
        </p:txBody>
      </p:sp>
      <p:sp>
        <p:nvSpPr>
          <p:cNvPr id="10" name="CuadroTexto 9">
            <a:extLst>
              <a:ext uri="{FF2B5EF4-FFF2-40B4-BE49-F238E27FC236}">
                <a16:creationId xmlns:a16="http://schemas.microsoft.com/office/drawing/2014/main" id="{C3855415-D553-EAE2-497C-5E92EBD5BAB1}"/>
              </a:ext>
            </a:extLst>
          </p:cNvPr>
          <p:cNvSpPr txBox="1"/>
          <p:nvPr/>
        </p:nvSpPr>
        <p:spPr>
          <a:xfrm>
            <a:off x="2585439" y="1090810"/>
            <a:ext cx="3906783" cy="599772"/>
          </a:xfrm>
          <a:prstGeom prst="rect">
            <a:avLst/>
          </a:prstGeom>
          <a:solidFill>
            <a:schemeClr val="accent3"/>
          </a:solidFill>
        </p:spPr>
        <p:txBody>
          <a:bodyPr wrap="square" anchor="ctr">
            <a:spAutoFit/>
          </a:bodyPr>
          <a:lstStyle>
            <a:defPPr>
              <a:defRPr lang="en-US"/>
            </a:defPPr>
            <a:lvl1pPr algn="ctr">
              <a:defRPr sz="1600">
                <a:solidFill>
                  <a:schemeClr val="bg1"/>
                </a:solidFill>
              </a:defRPr>
            </a:lvl1pPr>
          </a:lstStyle>
          <a:p>
            <a:r>
              <a:rPr lang="en-US" sz="1400" b="1" dirty="0"/>
              <a:t>Best Practices:</a:t>
            </a:r>
          </a:p>
        </p:txBody>
      </p:sp>
      <p:sp>
        <p:nvSpPr>
          <p:cNvPr id="11" name="Shape 2534">
            <a:extLst>
              <a:ext uri="{FF2B5EF4-FFF2-40B4-BE49-F238E27FC236}">
                <a16:creationId xmlns:a16="http://schemas.microsoft.com/office/drawing/2014/main" id="{606E84D1-2E0E-8BBB-D628-7B24D4D1A11A}"/>
              </a:ext>
            </a:extLst>
          </p:cNvPr>
          <p:cNvSpPr/>
          <p:nvPr/>
        </p:nvSpPr>
        <p:spPr>
          <a:xfrm>
            <a:off x="3072563" y="1138066"/>
            <a:ext cx="348990" cy="42655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2" name="Shape 2540">
            <a:extLst>
              <a:ext uri="{FF2B5EF4-FFF2-40B4-BE49-F238E27FC236}">
                <a16:creationId xmlns:a16="http://schemas.microsoft.com/office/drawing/2014/main" id="{4DD797FF-8049-1B62-22AE-F84EE2CF0E06}"/>
              </a:ext>
            </a:extLst>
          </p:cNvPr>
          <p:cNvSpPr/>
          <p:nvPr/>
        </p:nvSpPr>
        <p:spPr>
          <a:xfrm>
            <a:off x="1431462" y="1390696"/>
            <a:ext cx="426539" cy="42653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extLst>
      <p:ext uri="{BB962C8B-B14F-4D97-AF65-F5344CB8AC3E}">
        <p14:creationId xmlns:p14="http://schemas.microsoft.com/office/powerpoint/2010/main" val="283110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3"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696854" y="317502"/>
            <a:ext cx="4753988" cy="369054"/>
          </a:xfrm>
          <a:prstGeom prst="rect">
            <a:avLst/>
          </a:prstGeom>
        </p:spPr>
        <p:txBody>
          <a:bodyPr/>
          <a:lstStyle/>
          <a:p>
            <a:r>
              <a:rPr lang="en-US" dirty="0"/>
              <a:t>Today’s 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696854" y="1102659"/>
            <a:ext cx="3955343" cy="3423673"/>
          </a:xfrm>
        </p:spPr>
        <p:txBody>
          <a:bodyPr/>
          <a:lstStyle/>
          <a:p>
            <a:pPr>
              <a:lnSpc>
                <a:spcPct val="150000"/>
              </a:lnSpc>
              <a:spcAft>
                <a:spcPts val="1200"/>
              </a:spcAft>
            </a:pPr>
            <a:r>
              <a:rPr lang="en-US" b="1" dirty="0">
                <a:solidFill>
                  <a:schemeClr val="accent1"/>
                </a:solidFill>
              </a:rPr>
              <a:t>01.</a:t>
            </a:r>
            <a:r>
              <a:rPr lang="en-US" dirty="0"/>
              <a:t> Employee Life Cycle</a:t>
            </a:r>
          </a:p>
          <a:p>
            <a:pPr>
              <a:lnSpc>
                <a:spcPct val="150000"/>
              </a:lnSpc>
              <a:spcAft>
                <a:spcPts val="1200"/>
              </a:spcAft>
            </a:pPr>
            <a:r>
              <a:rPr lang="en-US" b="1" dirty="0">
                <a:solidFill>
                  <a:schemeClr val="accent1"/>
                </a:solidFill>
              </a:rPr>
              <a:t>02.</a:t>
            </a:r>
            <a:r>
              <a:rPr lang="en-US" dirty="0"/>
              <a:t> Examining the person</a:t>
            </a:r>
          </a:p>
          <a:p>
            <a:pPr>
              <a:lnSpc>
                <a:spcPct val="150000"/>
              </a:lnSpc>
              <a:spcAft>
                <a:spcPts val="1200"/>
              </a:spcAft>
            </a:pPr>
            <a:r>
              <a:rPr lang="en-US" b="1" dirty="0">
                <a:solidFill>
                  <a:schemeClr val="accent1"/>
                </a:solidFill>
              </a:rPr>
              <a:t>03.</a:t>
            </a:r>
            <a:r>
              <a:rPr lang="en-US" dirty="0"/>
              <a:t> Career and Personal Demands</a:t>
            </a:r>
          </a:p>
          <a:p>
            <a:pPr>
              <a:lnSpc>
                <a:spcPct val="150000"/>
              </a:lnSpc>
              <a:spcAft>
                <a:spcPts val="1200"/>
              </a:spcAft>
            </a:pPr>
            <a:r>
              <a:rPr lang="en-US" b="1" dirty="0">
                <a:solidFill>
                  <a:schemeClr val="accent1"/>
                </a:solidFill>
              </a:rPr>
              <a:t>04.</a:t>
            </a:r>
            <a:r>
              <a:rPr lang="en-US" dirty="0"/>
              <a:t>  Ways to Engage</a:t>
            </a:r>
          </a:p>
          <a:p>
            <a:pPr>
              <a:lnSpc>
                <a:spcPct val="150000"/>
              </a:lnSpc>
              <a:spcAft>
                <a:spcPts val="1200"/>
              </a:spcAft>
            </a:pPr>
            <a:r>
              <a:rPr lang="en-US" b="1" dirty="0">
                <a:solidFill>
                  <a:schemeClr val="accent1"/>
                </a:solidFill>
              </a:rPr>
              <a:t>05.</a:t>
            </a:r>
            <a:r>
              <a:rPr lang="en-US" dirty="0"/>
              <a:t>  You Matter!</a:t>
            </a:r>
          </a:p>
          <a:p>
            <a:pPr>
              <a:lnSpc>
                <a:spcPct val="150000"/>
              </a:lnSpc>
              <a:spcAft>
                <a:spcPts val="1200"/>
              </a:spcAft>
            </a:pPr>
            <a:endParaRPr lang="en-US" dirty="0"/>
          </a:p>
        </p:txBody>
      </p:sp>
      <p:sp>
        <p:nvSpPr>
          <p:cNvPr id="16" name="Rectangle 15">
            <a:extLst>
              <a:ext uri="{FF2B5EF4-FFF2-40B4-BE49-F238E27FC236}">
                <a16:creationId xmlns:a16="http://schemas.microsoft.com/office/drawing/2014/main" id="{27DFD3B6-A42C-A64A-A172-AB5C77A56046}"/>
              </a:ext>
            </a:extLst>
          </p:cNvPr>
          <p:cNvSpPr/>
          <p:nvPr/>
        </p:nvSpPr>
        <p:spPr>
          <a:xfrm>
            <a:off x="93350" y="4817805"/>
            <a:ext cx="1659638" cy="236668"/>
          </a:xfrm>
          <a:prstGeom prst="rect">
            <a:avLst/>
          </a:prstGeom>
        </p:spPr>
        <p:txBody>
          <a:bodyPr wrap="square">
            <a:spAutoFit/>
          </a:bodyPr>
          <a:lstStyle/>
          <a:p>
            <a:pPr>
              <a:lnSpc>
                <a:spcPct val="150000"/>
              </a:lnSpc>
            </a:pPr>
            <a:r>
              <a:rPr lang="en-US" sz="700" dirty="0">
                <a:solidFill>
                  <a:srgbClr val="808184"/>
                </a:solidFill>
                <a:latin typeface="Open Sans Light"/>
                <a:cs typeface="Open Sans Light"/>
              </a:rPr>
              <a:t>© 2023 Vensure Employer Services</a:t>
            </a:r>
          </a:p>
        </p:txBody>
      </p:sp>
    </p:spTree>
    <p:extLst>
      <p:ext uri="{BB962C8B-B14F-4D97-AF65-F5344CB8AC3E}">
        <p14:creationId xmlns:p14="http://schemas.microsoft.com/office/powerpoint/2010/main" val="2551208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5507665" cy="341102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0" y="3242930"/>
            <a:ext cx="9144000" cy="1900570"/>
          </a:xfrm>
          <a:prstGeom prst="rect">
            <a:avLst/>
          </a:pr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4" name="Text Placeholder 3">
            <a:extLst>
              <a:ext uri="{FF2B5EF4-FFF2-40B4-BE49-F238E27FC236}">
                <a16:creationId xmlns:a16="http://schemas.microsoft.com/office/drawing/2014/main" id="{0E9476A3-7FA8-2C45-8277-C2922FC93BE3}"/>
              </a:ext>
            </a:extLst>
          </p:cNvPr>
          <p:cNvSpPr>
            <a:spLocks noGrp="1"/>
          </p:cNvSpPr>
          <p:nvPr>
            <p:ph type="body" sz="quarter" idx="14"/>
          </p:nvPr>
        </p:nvSpPr>
        <p:spPr>
          <a:xfrm>
            <a:off x="3691710" y="3848223"/>
            <a:ext cx="2261191" cy="584775"/>
          </a:xfrm>
        </p:spPr>
        <p:txBody>
          <a:bodyPr wrap="square">
            <a:spAutoFit/>
          </a:bodyPr>
          <a:lstStyle/>
          <a:p>
            <a:pPr>
              <a:spcAft>
                <a:spcPts val="1200"/>
              </a:spcAft>
            </a:pPr>
            <a:r>
              <a:rPr lang="en-US" sz="3200" b="1" dirty="0">
                <a:solidFill>
                  <a:schemeClr val="bg1"/>
                </a:solidFill>
                <a:ea typeface="Open Sans" panose="020B0606030504020204" pitchFamily="34" charset="0"/>
              </a:rPr>
              <a:t>You Matter</a:t>
            </a:r>
          </a:p>
        </p:txBody>
      </p:sp>
      <p:pic>
        <p:nvPicPr>
          <p:cNvPr id="13" name="Picture 12">
            <a:extLst>
              <a:ext uri="{FF2B5EF4-FFF2-40B4-BE49-F238E27FC236}">
                <a16:creationId xmlns:a16="http://schemas.microsoft.com/office/drawing/2014/main" id="{08A67EE4-001C-4479-8AC8-3D1D02DE26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pic>
        <p:nvPicPr>
          <p:cNvPr id="5" name="Graphic 4" descr="Bullseye outline">
            <a:extLst>
              <a:ext uri="{FF2B5EF4-FFF2-40B4-BE49-F238E27FC236}">
                <a16:creationId xmlns:a16="http://schemas.microsoft.com/office/drawing/2014/main" id="{131B7148-8D6C-41AB-B982-BBC191102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3393" y="3579628"/>
            <a:ext cx="1148317" cy="1148317"/>
          </a:xfrm>
          <a:prstGeom prst="rect">
            <a:avLst/>
          </a:prstGeom>
        </p:spPr>
      </p:pic>
      <p:pic>
        <p:nvPicPr>
          <p:cNvPr id="9" name="Picture Placeholder 8" descr="Boy dressed up with jet pack">
            <a:extLst>
              <a:ext uri="{FF2B5EF4-FFF2-40B4-BE49-F238E27FC236}">
                <a16:creationId xmlns:a16="http://schemas.microsoft.com/office/drawing/2014/main" id="{3CFAFBB9-C351-0975-28E6-207BFCC87EAD}"/>
              </a:ext>
            </a:extLst>
          </p:cNvPr>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a:stretch>
            <a:fillRect/>
          </a:stretch>
        </p:blipFill>
        <p:spPr>
          <a:xfrm>
            <a:off x="0" y="0"/>
            <a:ext cx="9144000" cy="3243263"/>
          </a:xfrm>
        </p:spPr>
      </p:pic>
    </p:spTree>
    <p:extLst>
      <p:ext uri="{BB962C8B-B14F-4D97-AF65-F5344CB8AC3E}">
        <p14:creationId xmlns:p14="http://schemas.microsoft.com/office/powerpoint/2010/main" val="696717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7B975C0-4C44-6441-A7BD-929FF87262B5}"/>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A98CB7-93D6-A140-ADF0-3B4E17ED3D40}"/>
              </a:ext>
            </a:extLst>
          </p:cNvPr>
          <p:cNvSpPr txBox="1"/>
          <p:nvPr/>
        </p:nvSpPr>
        <p:spPr>
          <a:xfrm>
            <a:off x="2309503" y="2153213"/>
            <a:ext cx="5740545" cy="861774"/>
          </a:xfrm>
          <a:prstGeom prst="rect">
            <a:avLst/>
          </a:prstGeom>
          <a:noFill/>
        </p:spPr>
        <p:txBody>
          <a:bodyPr wrap="square" rtlCol="0">
            <a:spAutoFit/>
          </a:bodyPr>
          <a:lstStyle/>
          <a:p>
            <a:r>
              <a:rPr lang="en-US" sz="5000" b="1" spc="1000" dirty="0">
                <a:solidFill>
                  <a:schemeClr val="bg1"/>
                </a:solidFill>
                <a:latin typeface="+mj-lt"/>
                <a:ea typeface="Open Sans" panose="020B0606030504020204" pitchFamily="34" charset="0"/>
                <a:cs typeface="Arial" panose="020B0604020202020204" pitchFamily="34" charset="0"/>
              </a:rPr>
              <a:t>QUESTIONS?</a:t>
            </a:r>
          </a:p>
        </p:txBody>
      </p:sp>
      <p:grpSp>
        <p:nvGrpSpPr>
          <p:cNvPr id="6" name="Group 5">
            <a:extLst>
              <a:ext uri="{FF2B5EF4-FFF2-40B4-BE49-F238E27FC236}">
                <a16:creationId xmlns:a16="http://schemas.microsoft.com/office/drawing/2014/main" id="{79DBA131-8B9E-2140-AB52-D761699649CC}"/>
              </a:ext>
            </a:extLst>
          </p:cNvPr>
          <p:cNvGrpSpPr/>
          <p:nvPr/>
        </p:nvGrpSpPr>
        <p:grpSpPr>
          <a:xfrm>
            <a:off x="1940707" y="1766026"/>
            <a:ext cx="1717688" cy="1629474"/>
            <a:chOff x="5580183" y="4525108"/>
            <a:chExt cx="4683576" cy="4443046"/>
          </a:xfrm>
        </p:grpSpPr>
        <p:cxnSp>
          <p:nvCxnSpPr>
            <p:cNvPr id="7" name="Straight Connector 6">
              <a:extLst>
                <a:ext uri="{FF2B5EF4-FFF2-40B4-BE49-F238E27FC236}">
                  <a16:creationId xmlns:a16="http://schemas.microsoft.com/office/drawing/2014/main" id="{B3E670F1-B0D4-4F44-B345-A05D71E2869A}"/>
                </a:ext>
              </a:extLst>
            </p:cNvPr>
            <p:cNvCxnSpPr/>
            <p:nvPr/>
          </p:nvCxnSpPr>
          <p:spPr>
            <a:xfrm>
              <a:off x="5580183" y="8944708"/>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2AC0F-E268-A342-A744-7EB9D92A767E}"/>
                </a:ext>
              </a:extLst>
            </p:cNvPr>
            <p:cNvCxnSpPr/>
            <p:nvPr/>
          </p:nvCxnSpPr>
          <p:spPr>
            <a:xfrm flipV="1">
              <a:off x="10263759" y="7716127"/>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69B829-FB62-624B-8ECC-B87A55FD7D3D}"/>
                </a:ext>
              </a:extLst>
            </p:cNvPr>
            <p:cNvCxnSpPr/>
            <p:nvPr/>
          </p:nvCxnSpPr>
          <p:spPr>
            <a:xfrm>
              <a:off x="5580183" y="4548554"/>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96EB35-4B9B-9343-8797-F770D312EA45}"/>
                </a:ext>
              </a:extLst>
            </p:cNvPr>
            <p:cNvCxnSpPr/>
            <p:nvPr/>
          </p:nvCxnSpPr>
          <p:spPr>
            <a:xfrm flipV="1">
              <a:off x="5603629" y="4525108"/>
              <a:ext cx="0" cy="441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E75DA-24AA-2C45-96CB-930B30DDE8EF}"/>
                </a:ext>
              </a:extLst>
            </p:cNvPr>
            <p:cNvCxnSpPr/>
            <p:nvPr/>
          </p:nvCxnSpPr>
          <p:spPr>
            <a:xfrm flipV="1">
              <a:off x="10263759" y="4525108"/>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462699ED-3ED8-1184-E19D-0A7E654DB32B}"/>
              </a:ext>
            </a:extLst>
          </p:cNvPr>
          <p:cNvPicPr>
            <a:picLocks noChangeAspect="1"/>
          </p:cNvPicPr>
          <p:nvPr/>
        </p:nvPicPr>
        <p:blipFill>
          <a:blip r:embed="rId5"/>
          <a:stretch>
            <a:fillRect/>
          </a:stretch>
        </p:blipFill>
        <p:spPr>
          <a:xfrm>
            <a:off x="8133829" y="4133329"/>
            <a:ext cx="1010171" cy="1010171"/>
          </a:xfrm>
          <a:prstGeom prst="rect">
            <a:avLst/>
          </a:prstGeom>
        </p:spPr>
      </p:pic>
    </p:spTree>
    <p:custDataLst>
      <p:tags r:id="rId1"/>
    </p:custDataLst>
    <p:extLst>
      <p:ext uri="{BB962C8B-B14F-4D97-AF65-F5344CB8AC3E}">
        <p14:creationId xmlns:p14="http://schemas.microsoft.com/office/powerpoint/2010/main" val="3303771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6" y="1777612"/>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pic>
        <p:nvPicPr>
          <p:cNvPr id="2" name="Picture 1">
            <a:extLst>
              <a:ext uri="{FF2B5EF4-FFF2-40B4-BE49-F238E27FC236}">
                <a16:creationId xmlns:a16="http://schemas.microsoft.com/office/drawing/2014/main" id="{E6267DC3-5FCD-BFD3-2256-B820044CE960}"/>
              </a:ext>
            </a:extLst>
          </p:cNvPr>
          <p:cNvPicPr>
            <a:picLocks noChangeAspect="1"/>
          </p:cNvPicPr>
          <p:nvPr/>
        </p:nvPicPr>
        <p:blipFill>
          <a:blip r:embed="rId3"/>
          <a:stretch>
            <a:fillRect/>
          </a:stretch>
        </p:blipFill>
        <p:spPr>
          <a:xfrm>
            <a:off x="99021" y="4007005"/>
            <a:ext cx="1010171" cy="1010171"/>
          </a:xfrm>
          <a:prstGeom prst="rect">
            <a:avLst/>
          </a:prstGeom>
        </p:spPr>
      </p:pic>
    </p:spTree>
    <p:extLst>
      <p:ext uri="{BB962C8B-B14F-4D97-AF65-F5344CB8AC3E}">
        <p14:creationId xmlns:p14="http://schemas.microsoft.com/office/powerpoint/2010/main" val="296416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2">
            <a:extLst>
              <a:ext uri="{FF2B5EF4-FFF2-40B4-BE49-F238E27FC236}">
                <a16:creationId xmlns:a16="http://schemas.microsoft.com/office/drawing/2014/main" id="{D54E56CE-8F88-4369-2FBC-B9EEDDBA9239}"/>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Freeform 23">
            <a:extLst>
              <a:ext uri="{FF2B5EF4-FFF2-40B4-BE49-F238E27FC236}">
                <a16:creationId xmlns:a16="http://schemas.microsoft.com/office/drawing/2014/main" id="{89AD385C-30DE-8C94-47A7-04D33C9E801A}"/>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4">
            <a:extLst>
              <a:ext uri="{FF2B5EF4-FFF2-40B4-BE49-F238E27FC236}">
                <a16:creationId xmlns:a16="http://schemas.microsoft.com/office/drawing/2014/main" id="{6F1DD9C1-4870-7670-B536-FFAC5C1DE3AB}"/>
              </a:ext>
            </a:extLst>
          </p:cNvPr>
          <p:cNvPicPr>
            <a:picLocks noChangeAspect="1"/>
          </p:cNvPicPr>
          <p:nvPr/>
        </p:nvPicPr>
        <p:blipFill rotWithShape="1">
          <a:blip r:embed="rId2"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graphicFrame>
        <p:nvGraphicFramePr>
          <p:cNvPr id="2" name="Diagram 1">
            <a:extLst>
              <a:ext uri="{FF2B5EF4-FFF2-40B4-BE49-F238E27FC236}">
                <a16:creationId xmlns:a16="http://schemas.microsoft.com/office/drawing/2014/main" id="{64DFC89F-116A-B474-B3BB-0949164785A6}"/>
              </a:ext>
            </a:extLst>
          </p:cNvPr>
          <p:cNvGraphicFramePr/>
          <p:nvPr>
            <p:extLst>
              <p:ext uri="{D42A27DB-BD31-4B8C-83A1-F6EECF244321}">
                <p14:modId xmlns:p14="http://schemas.microsoft.com/office/powerpoint/2010/main" val="1561249312"/>
              </p:ext>
            </p:extLst>
          </p:nvPr>
        </p:nvGraphicFramePr>
        <p:xfrm>
          <a:off x="3206091" y="348343"/>
          <a:ext cx="6096000" cy="4455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C2375B19-6A47-3447-023C-E244E4433BC2}"/>
              </a:ext>
            </a:extLst>
          </p:cNvPr>
          <p:cNvSpPr/>
          <p:nvPr/>
        </p:nvSpPr>
        <p:spPr>
          <a:xfrm>
            <a:off x="5341977" y="1651407"/>
            <a:ext cx="1824228" cy="1840687"/>
          </a:xfrm>
          <a:prstGeom prst="ellipse">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schemeClr val="bg1"/>
                </a:solidFill>
              </a:rPr>
              <a:t>Everything in </a:t>
            </a:r>
          </a:p>
          <a:p>
            <a:pPr algn="ctr"/>
            <a:r>
              <a:rPr lang="en-US" dirty="0">
                <a:solidFill>
                  <a:schemeClr val="bg1"/>
                </a:solidFill>
              </a:rPr>
              <a:t>between</a:t>
            </a:r>
          </a:p>
        </p:txBody>
      </p:sp>
      <p:sp>
        <p:nvSpPr>
          <p:cNvPr id="4" name="TextBox 3">
            <a:extLst>
              <a:ext uri="{FF2B5EF4-FFF2-40B4-BE49-F238E27FC236}">
                <a16:creationId xmlns:a16="http://schemas.microsoft.com/office/drawing/2014/main" id="{D134236F-9803-7B30-8921-9653282EC4E2}"/>
              </a:ext>
            </a:extLst>
          </p:cNvPr>
          <p:cNvSpPr txBox="1"/>
          <p:nvPr/>
        </p:nvSpPr>
        <p:spPr>
          <a:xfrm>
            <a:off x="677991" y="1777652"/>
            <a:ext cx="1952050" cy="1384995"/>
          </a:xfrm>
          <a:prstGeom prst="rect">
            <a:avLst/>
          </a:prstGeom>
          <a:noFill/>
        </p:spPr>
        <p:txBody>
          <a:bodyPr wrap="square" rtlCol="0">
            <a:spAutoFit/>
          </a:bodyPr>
          <a:lstStyle/>
          <a:p>
            <a:r>
              <a:rPr lang="en-US" sz="2800" b="1" dirty="0">
                <a:solidFill>
                  <a:schemeClr val="accent3"/>
                </a:solidFill>
              </a:rPr>
              <a:t>The Employee Lifecycle</a:t>
            </a:r>
          </a:p>
        </p:txBody>
      </p:sp>
    </p:spTree>
    <p:extLst>
      <p:ext uri="{BB962C8B-B14F-4D97-AF65-F5344CB8AC3E}">
        <p14:creationId xmlns:p14="http://schemas.microsoft.com/office/powerpoint/2010/main" val="4061431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Woman holding notepad">
            <a:extLst>
              <a:ext uri="{FF2B5EF4-FFF2-40B4-BE49-F238E27FC236}">
                <a16:creationId xmlns:a16="http://schemas.microsoft.com/office/drawing/2014/main" id="{2DA6867A-B4E5-F303-2C06-7072589E45A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flipH="1">
            <a:off x="0" y="0"/>
            <a:ext cx="9144001" cy="5143500"/>
          </a:xfrm>
        </p:spPr>
      </p:pic>
      <p:sp>
        <p:nvSpPr>
          <p:cNvPr id="7" name="Rectangle 6"/>
          <p:cNvSpPr/>
          <p:nvPr/>
        </p:nvSpPr>
        <p:spPr>
          <a:xfrm>
            <a:off x="-3288" y="1333"/>
            <a:ext cx="8539466" cy="5160952"/>
          </a:xfrm>
          <a:prstGeom prst="rect">
            <a:avLst/>
          </a:prstGeom>
          <a:gradFill flip="none" rotWithShape="1">
            <a:gsLst>
              <a:gs pos="37000">
                <a:srgbClr val="FFFFFF">
                  <a:alpha val="95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376815" y="304184"/>
            <a:ext cx="4656505" cy="369054"/>
          </a:xfrm>
          <a:prstGeom prst="rect">
            <a:avLst/>
          </a:prstGeom>
        </p:spPr>
        <p:txBody>
          <a:bodyPr/>
          <a:lstStyle/>
          <a:p>
            <a:r>
              <a:rPr lang="en-US" dirty="0">
                <a:solidFill>
                  <a:schemeClr val="accent1"/>
                </a:solidFill>
              </a:rPr>
              <a:t>Recruiting </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981130"/>
            <a:ext cx="3734441" cy="3251650"/>
          </a:xfrm>
        </p:spPr>
        <p:txBody>
          <a:bodyPr/>
          <a:lstStyle/>
          <a:p>
            <a:pPr marL="285750" lvl="1" indent="-285750">
              <a:spcAft>
                <a:spcPts val="1200"/>
              </a:spcAft>
              <a:buClr>
                <a:schemeClr val="accent1"/>
              </a:buClr>
            </a:pPr>
            <a:r>
              <a:rPr lang="en-US" dirty="0">
                <a:solidFill>
                  <a:schemeClr val="tx2"/>
                </a:solidFill>
              </a:rPr>
              <a:t>Its not just about posting the position.</a:t>
            </a:r>
          </a:p>
          <a:p>
            <a:pPr marL="285750" lvl="1" indent="-285750">
              <a:spcAft>
                <a:spcPts val="1200"/>
              </a:spcAft>
              <a:buClr>
                <a:schemeClr val="accent1"/>
              </a:buClr>
            </a:pPr>
            <a:r>
              <a:rPr lang="en-US" dirty="0">
                <a:solidFill>
                  <a:schemeClr val="tx2"/>
                </a:solidFill>
              </a:rPr>
              <a:t>How do people know how to find your organization?</a:t>
            </a:r>
          </a:p>
          <a:p>
            <a:pPr marL="285750" lvl="1" indent="-285750">
              <a:spcAft>
                <a:spcPts val="1200"/>
              </a:spcAft>
              <a:buClr>
                <a:schemeClr val="accent1"/>
              </a:buClr>
            </a:pPr>
            <a:r>
              <a:rPr lang="en-US" dirty="0">
                <a:solidFill>
                  <a:schemeClr val="tx2"/>
                </a:solidFill>
              </a:rPr>
              <a:t>Every organization defines job titles a little differently.</a:t>
            </a:r>
          </a:p>
          <a:p>
            <a:pPr marL="285750" lvl="1" indent="-285750">
              <a:spcAft>
                <a:spcPts val="1200"/>
              </a:spcAft>
              <a:buClr>
                <a:schemeClr val="accent1"/>
              </a:buClr>
            </a:pPr>
            <a:r>
              <a:rPr lang="en-US" dirty="0">
                <a:solidFill>
                  <a:schemeClr val="tx2"/>
                </a:solidFill>
              </a:rPr>
              <a:t>Building relationships-finding talent.</a:t>
            </a:r>
          </a:p>
          <a:p>
            <a:pPr marL="285750" lvl="1" indent="-285750">
              <a:spcAft>
                <a:spcPts val="1200"/>
              </a:spcAft>
              <a:buClr>
                <a:schemeClr val="accent1"/>
              </a:buClr>
            </a:pPr>
            <a:r>
              <a:rPr lang="en-US" dirty="0">
                <a:solidFill>
                  <a:schemeClr val="tx2"/>
                </a:solidFill>
              </a:rPr>
              <a:t>Interview experience can be a deal breaker. </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016283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E28265-0166-724C-8E55-82CEBA21D270}"/>
              </a:ext>
            </a:extLst>
          </p:cNvPr>
          <p:cNvSpPr/>
          <p:nvPr/>
        </p:nvSpPr>
        <p:spPr>
          <a:xfrm>
            <a:off x="13397" y="0"/>
            <a:ext cx="4723195"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549664" y="808765"/>
            <a:ext cx="3767954" cy="1054412"/>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bg1"/>
                </a:solidFill>
                <a:latin typeface="+mn-lt"/>
                <a:ea typeface="Open Sans" panose="020B0606030504020204" pitchFamily="34" charset="0"/>
                <a:cs typeface="Arial" panose="020B0604020202020204" pitchFamily="34" charset="0"/>
              </a:rPr>
              <a:t>Offer</a:t>
            </a:r>
          </a:p>
          <a:p>
            <a:pPr marL="0" indent="0">
              <a:spcBef>
                <a:spcPts val="0"/>
              </a:spcBef>
              <a:spcAft>
                <a:spcPts val="600"/>
              </a:spcAft>
              <a:buFont typeface="Arial"/>
              <a:buNone/>
            </a:pPr>
            <a:endParaRPr lang="en-US" sz="2600" b="1" dirty="0">
              <a:solidFill>
                <a:schemeClr val="bg1"/>
              </a:solidFill>
              <a:latin typeface="+mn-lt"/>
              <a:ea typeface="Open Sans" panose="020B0606030504020204" pitchFamily="34" charset="0"/>
              <a:cs typeface="Arial" panose="020B0604020202020204" pitchFamily="34" charset="0"/>
            </a:endParaRP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Competitive</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Incentives</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Company Culture</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Delivery Matters: How and by Whom</a:t>
            </a:r>
          </a:p>
        </p:txBody>
      </p:sp>
      <p:pic>
        <p:nvPicPr>
          <p:cNvPr id="19" name="Picture 18">
            <a:extLst>
              <a:ext uri="{FF2B5EF4-FFF2-40B4-BE49-F238E27FC236}">
                <a16:creationId xmlns:a16="http://schemas.microsoft.com/office/drawing/2014/main" id="{5E60F9A7-D9AC-4F15-825A-9C1347686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9" name="Text Placeholder 1">
            <a:extLst>
              <a:ext uri="{FF2B5EF4-FFF2-40B4-BE49-F238E27FC236}">
                <a16:creationId xmlns:a16="http://schemas.microsoft.com/office/drawing/2014/main" id="{89E2B3D5-AE19-50F5-D42D-515F99F75952}"/>
              </a:ext>
            </a:extLst>
          </p:cNvPr>
          <p:cNvSpPr txBox="1">
            <a:spLocks/>
          </p:cNvSpPr>
          <p:nvPr/>
        </p:nvSpPr>
        <p:spPr>
          <a:xfrm>
            <a:off x="5513844" y="808763"/>
            <a:ext cx="3414772" cy="202292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accent1"/>
                </a:solidFill>
                <a:latin typeface="+mn-lt"/>
                <a:ea typeface="Open Sans" panose="020B0606030504020204" pitchFamily="34" charset="0"/>
                <a:cs typeface="Arial" panose="020B0604020202020204" pitchFamily="34" charset="0"/>
              </a:rPr>
              <a:t>Hiring</a:t>
            </a:r>
          </a:p>
          <a:p>
            <a:pPr>
              <a:spcBef>
                <a:spcPts val="0"/>
              </a:spcBef>
              <a:spcAft>
                <a:spcPts val="600"/>
              </a:spcAft>
              <a:buClr>
                <a:schemeClr val="accent1"/>
              </a:buClr>
              <a:buSzPct val="120000"/>
              <a:buFont typeface="Arial" panose="020B0604020202020204" pitchFamily="34" charset="0"/>
              <a:buChar char="›"/>
            </a:pPr>
            <a:endParaRPr lang="en-US" sz="1500" dirty="0">
              <a:solidFill>
                <a:schemeClr val="tx2"/>
              </a:solidFill>
              <a:latin typeface="+mn-lt"/>
              <a:ea typeface="Open Sans" panose="020B0606030504020204" pitchFamily="34" charset="0"/>
              <a:cs typeface="Arial" panose="020B0604020202020204" pitchFamily="34" charset="0"/>
            </a:endParaRPr>
          </a:p>
          <a:p>
            <a:pPr>
              <a:spcBef>
                <a:spcPts val="0"/>
              </a:spcBef>
              <a:spcAft>
                <a:spcPts val="600"/>
              </a:spcAft>
              <a:buClr>
                <a:schemeClr val="accent1"/>
              </a:buClr>
              <a:buSzPct val="120000"/>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Communication</a:t>
            </a:r>
          </a:p>
          <a:p>
            <a:pPr>
              <a:spcBef>
                <a:spcPts val="0"/>
              </a:spcBef>
              <a:spcAft>
                <a:spcPts val="600"/>
              </a:spcAft>
              <a:buClr>
                <a:schemeClr val="accent1"/>
              </a:buClr>
              <a:buSzPct val="120000"/>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Introductions</a:t>
            </a:r>
          </a:p>
          <a:p>
            <a:pPr>
              <a:spcBef>
                <a:spcPts val="0"/>
              </a:spcBef>
              <a:spcAft>
                <a:spcPts val="600"/>
              </a:spcAft>
              <a:buClr>
                <a:schemeClr val="accent1"/>
              </a:buClr>
              <a:buSzPct val="120000"/>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What to Expect</a:t>
            </a:r>
          </a:p>
          <a:p>
            <a:pPr marL="0" indent="0">
              <a:spcBef>
                <a:spcPts val="0"/>
              </a:spcBef>
              <a:spcAft>
                <a:spcPts val="600"/>
              </a:spcAft>
              <a:buNone/>
            </a:pPr>
            <a:endParaRPr lang="en-US" sz="1500" dirty="0">
              <a:solidFill>
                <a:schemeClr val="accent1"/>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3777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3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3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3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3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3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8">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3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6" dur="3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 calcmode="lin" valueType="num">
                                      <p:cBhvr additive="base">
                                        <p:cTn id="41" dur="3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42" dur="3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 calcmode="lin" valueType="num">
                                      <p:cBhvr additive="base">
                                        <p:cTn id="47" dur="3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48" dur="3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9">
                                            <p:txEl>
                                              <p:pRg st="4" end="4"/>
                                            </p:txEl>
                                          </p:spTgt>
                                        </p:tgtEl>
                                        <p:attrNameLst>
                                          <p:attrName>style.visibility</p:attrName>
                                        </p:attrNameLst>
                                      </p:cBhvr>
                                      <p:to>
                                        <p:strVal val="visible"/>
                                      </p:to>
                                    </p:set>
                                    <p:anim calcmode="lin" valueType="num">
                                      <p:cBhvr additive="base">
                                        <p:cTn id="53" dur="3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54" dur="3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ixed race man working on laptop">
            <a:extLst>
              <a:ext uri="{FF2B5EF4-FFF2-40B4-BE49-F238E27FC236}">
                <a16:creationId xmlns:a16="http://schemas.microsoft.com/office/drawing/2014/main" id="{8CF50110-5ADD-C326-EF58-D595ED7DA2B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 name="Rectangle 6"/>
          <p:cNvSpPr/>
          <p:nvPr/>
        </p:nvSpPr>
        <p:spPr>
          <a:xfrm>
            <a:off x="9412" y="1333"/>
            <a:ext cx="7050607" cy="5160952"/>
          </a:xfrm>
          <a:prstGeom prst="rect">
            <a:avLst/>
          </a:prstGeom>
          <a:gradFill flip="none" rotWithShape="1">
            <a:gsLst>
              <a:gs pos="37000">
                <a:srgbClr val="FFFFFF">
                  <a:alpha val="95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376815" y="304184"/>
            <a:ext cx="4656505" cy="369054"/>
          </a:xfrm>
          <a:prstGeom prst="rect">
            <a:avLst/>
          </a:prstGeom>
        </p:spPr>
        <p:txBody>
          <a:bodyPr/>
          <a:lstStyle/>
          <a:p>
            <a:r>
              <a:rPr lang="en-US" dirty="0">
                <a:solidFill>
                  <a:schemeClr val="accent1"/>
                </a:solidFill>
              </a:rPr>
              <a:t>Onboarding </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981130"/>
            <a:ext cx="3948050" cy="3251650"/>
          </a:xfrm>
        </p:spPr>
        <p:txBody>
          <a:bodyPr/>
          <a:lstStyle/>
          <a:p>
            <a:pPr marL="285750" lvl="1" indent="-285750">
              <a:spcAft>
                <a:spcPts val="1200"/>
              </a:spcAft>
              <a:buClr>
                <a:schemeClr val="accent1"/>
              </a:buClr>
            </a:pPr>
            <a:r>
              <a:rPr lang="en-US" dirty="0">
                <a:solidFill>
                  <a:schemeClr val="tx2"/>
                </a:solidFill>
              </a:rPr>
              <a:t>Day 1</a:t>
            </a:r>
          </a:p>
          <a:p>
            <a:pPr marL="834390" lvl="2" indent="-285750">
              <a:spcAft>
                <a:spcPts val="1200"/>
              </a:spcAft>
              <a:buClr>
                <a:schemeClr val="accent1"/>
              </a:buClr>
            </a:pPr>
            <a:r>
              <a:rPr lang="en-US" dirty="0">
                <a:solidFill>
                  <a:schemeClr val="tx2"/>
                </a:solidFill>
              </a:rPr>
              <a:t>Week 1</a:t>
            </a:r>
          </a:p>
          <a:p>
            <a:pPr marL="834390" lvl="2" indent="-285750">
              <a:spcAft>
                <a:spcPts val="1200"/>
              </a:spcAft>
              <a:buClr>
                <a:schemeClr val="accent1"/>
              </a:buClr>
            </a:pPr>
            <a:r>
              <a:rPr lang="en-US" dirty="0">
                <a:solidFill>
                  <a:schemeClr val="tx2"/>
                </a:solidFill>
              </a:rPr>
              <a:t>Week 2</a:t>
            </a:r>
          </a:p>
          <a:p>
            <a:pPr marL="834390" lvl="2" indent="-285750">
              <a:spcAft>
                <a:spcPts val="1200"/>
              </a:spcAft>
              <a:buClr>
                <a:schemeClr val="accent1"/>
              </a:buClr>
            </a:pPr>
            <a:r>
              <a:rPr lang="en-US" dirty="0">
                <a:solidFill>
                  <a:schemeClr val="tx2"/>
                </a:solidFill>
              </a:rPr>
              <a:t>Week 3</a:t>
            </a:r>
          </a:p>
          <a:p>
            <a:pPr marL="285750" lvl="1" indent="-285750">
              <a:spcAft>
                <a:spcPts val="1200"/>
              </a:spcAft>
              <a:buClr>
                <a:schemeClr val="accent1"/>
              </a:buClr>
            </a:pPr>
            <a:r>
              <a:rPr lang="en-US" dirty="0">
                <a:solidFill>
                  <a:schemeClr val="tx2"/>
                </a:solidFill>
              </a:rPr>
              <a:t>30 Days</a:t>
            </a:r>
          </a:p>
          <a:p>
            <a:pPr marL="285750" lvl="1" indent="-285750">
              <a:spcAft>
                <a:spcPts val="1200"/>
              </a:spcAft>
              <a:buClr>
                <a:schemeClr val="accent1"/>
              </a:buClr>
            </a:pPr>
            <a:r>
              <a:rPr lang="en-US" dirty="0">
                <a:solidFill>
                  <a:schemeClr val="tx2"/>
                </a:solidFill>
              </a:rPr>
              <a:t>60 Days</a:t>
            </a:r>
          </a:p>
          <a:p>
            <a:pPr marL="285750" lvl="1" indent="-285750">
              <a:spcAft>
                <a:spcPts val="1200"/>
              </a:spcAft>
              <a:buClr>
                <a:schemeClr val="accent1"/>
              </a:buClr>
            </a:pPr>
            <a:r>
              <a:rPr lang="en-US" dirty="0">
                <a:solidFill>
                  <a:schemeClr val="tx2"/>
                </a:solidFill>
              </a:rPr>
              <a:t>90 Days </a:t>
            </a:r>
          </a:p>
        </p:txBody>
      </p:sp>
      <p:pic>
        <p:nvPicPr>
          <p:cNvPr id="10" name="Picture 9">
            <a:extLst>
              <a:ext uri="{FF2B5EF4-FFF2-40B4-BE49-F238E27FC236}">
                <a16:creationId xmlns:a16="http://schemas.microsoft.com/office/drawing/2014/main" id="{C1EF37A3-672F-4E33-A34A-F0FAF6883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3956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E28265-0166-724C-8E55-82CEBA21D270}"/>
              </a:ext>
            </a:extLst>
          </p:cNvPr>
          <p:cNvSpPr/>
          <p:nvPr/>
        </p:nvSpPr>
        <p:spPr>
          <a:xfrm>
            <a:off x="-779" y="0"/>
            <a:ext cx="4723195"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343412" y="808764"/>
            <a:ext cx="3414772" cy="202292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bg1"/>
                </a:solidFill>
                <a:latin typeface="+mn-lt"/>
                <a:ea typeface="Open Sans" panose="020B0606030504020204" pitchFamily="34" charset="0"/>
                <a:cs typeface="Arial" panose="020B0604020202020204" pitchFamily="34" charset="0"/>
              </a:rPr>
              <a:t>Development Plans </a:t>
            </a:r>
          </a:p>
          <a:p>
            <a:pPr marL="0" indent="0">
              <a:spcBef>
                <a:spcPts val="0"/>
              </a:spcBef>
              <a:spcAft>
                <a:spcPts val="600"/>
              </a:spcAft>
              <a:buFont typeface="Arial"/>
              <a:buNone/>
            </a:pPr>
            <a:endParaRPr lang="en-US" sz="2600" b="1" dirty="0">
              <a:solidFill>
                <a:schemeClr val="bg1"/>
              </a:solidFill>
              <a:latin typeface="+mn-lt"/>
              <a:ea typeface="Open Sans" panose="020B0606030504020204" pitchFamily="34" charset="0"/>
              <a:cs typeface="Arial" panose="020B0604020202020204" pitchFamily="34" charset="0"/>
            </a:endParaRP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What do you bring to the table?</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What are the strengths?</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What do we need to work on?</a:t>
            </a:r>
          </a:p>
          <a:p>
            <a:pPr marL="274320" indent="-274320">
              <a:spcBef>
                <a:spcPts val="0"/>
              </a:spcBef>
              <a:spcAft>
                <a:spcPts val="600"/>
              </a:spcAft>
              <a:buClr>
                <a:schemeClr val="bg1"/>
              </a:buClr>
              <a:buFont typeface="Arial" panose="020B0604020202020204" pitchFamily="34" charset="0"/>
              <a:buChar char="›"/>
            </a:pPr>
            <a:r>
              <a:rPr lang="en-US" sz="1500" dirty="0">
                <a:solidFill>
                  <a:schemeClr val="bg1"/>
                </a:solidFill>
                <a:latin typeface="+mn-lt"/>
                <a:ea typeface="Open Sans" panose="020B0606030504020204" pitchFamily="34" charset="0"/>
                <a:cs typeface="Arial" panose="020B0604020202020204" pitchFamily="34" charset="0"/>
              </a:rPr>
              <a:t>What is next?</a:t>
            </a:r>
          </a:p>
        </p:txBody>
      </p:sp>
      <p:pic>
        <p:nvPicPr>
          <p:cNvPr id="19" name="Picture 18">
            <a:extLst>
              <a:ext uri="{FF2B5EF4-FFF2-40B4-BE49-F238E27FC236}">
                <a16:creationId xmlns:a16="http://schemas.microsoft.com/office/drawing/2014/main" id="{5E60F9A7-D9AC-4F15-825A-9C1347686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9" name="Text Placeholder 1">
            <a:extLst>
              <a:ext uri="{FF2B5EF4-FFF2-40B4-BE49-F238E27FC236}">
                <a16:creationId xmlns:a16="http://schemas.microsoft.com/office/drawing/2014/main" id="{89E2B3D5-AE19-50F5-D42D-515F99F75952}"/>
              </a:ext>
            </a:extLst>
          </p:cNvPr>
          <p:cNvSpPr txBox="1">
            <a:spLocks/>
          </p:cNvSpPr>
          <p:nvPr/>
        </p:nvSpPr>
        <p:spPr>
          <a:xfrm>
            <a:off x="5066607" y="808763"/>
            <a:ext cx="3862009" cy="328063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2600" b="1" dirty="0">
                <a:solidFill>
                  <a:schemeClr val="accent1"/>
                </a:solidFill>
                <a:latin typeface="+mn-lt"/>
                <a:ea typeface="Open Sans" panose="020B0606030504020204" pitchFamily="34" charset="0"/>
                <a:cs typeface="Arial" panose="020B0604020202020204" pitchFamily="34" charset="0"/>
              </a:rPr>
              <a:t>Performance Reviews</a:t>
            </a:r>
          </a:p>
          <a:p>
            <a:pPr marL="0" indent="0">
              <a:spcBef>
                <a:spcPts val="0"/>
              </a:spcBef>
              <a:spcAft>
                <a:spcPts val="600"/>
              </a:spcAft>
              <a:buFont typeface="Arial"/>
              <a:buNone/>
            </a:pPr>
            <a:endParaRPr lang="en-US" sz="2600" b="1" dirty="0">
              <a:solidFill>
                <a:schemeClr val="accent1"/>
              </a:solidFill>
              <a:latin typeface="+mn-lt"/>
              <a:ea typeface="Open Sans" panose="020B0606030504020204" pitchFamily="34" charset="0"/>
              <a:cs typeface="Arial" panose="020B0604020202020204" pitchFamily="34" charset="0"/>
            </a:endParaRPr>
          </a:p>
          <a:p>
            <a:pPr>
              <a:spcBef>
                <a:spcPts val="0"/>
              </a:spcBef>
              <a:spcAft>
                <a:spcPts val="600"/>
              </a:spcAft>
              <a:buClr>
                <a:schemeClr val="accent1"/>
              </a:buClr>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What is Expected</a:t>
            </a:r>
          </a:p>
          <a:p>
            <a:pPr>
              <a:spcBef>
                <a:spcPts val="0"/>
              </a:spcBef>
              <a:spcAft>
                <a:spcPts val="600"/>
              </a:spcAft>
              <a:buClr>
                <a:schemeClr val="accent1"/>
              </a:buClr>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No Surprises</a:t>
            </a:r>
          </a:p>
          <a:p>
            <a:pPr>
              <a:spcBef>
                <a:spcPts val="0"/>
              </a:spcBef>
              <a:spcAft>
                <a:spcPts val="600"/>
              </a:spcAft>
              <a:buClr>
                <a:schemeClr val="accent1"/>
              </a:buClr>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Roadmap to Success</a:t>
            </a:r>
          </a:p>
          <a:p>
            <a:pPr>
              <a:spcBef>
                <a:spcPts val="0"/>
              </a:spcBef>
              <a:spcAft>
                <a:spcPts val="600"/>
              </a:spcAft>
              <a:buClr>
                <a:schemeClr val="accent1"/>
              </a:buClr>
              <a:buFont typeface="Arial" panose="020B0604020202020204" pitchFamily="34" charset="0"/>
              <a:buChar char="›"/>
            </a:pPr>
            <a:r>
              <a:rPr lang="en-US" sz="1500" dirty="0">
                <a:solidFill>
                  <a:schemeClr val="tx2"/>
                </a:solidFill>
                <a:latin typeface="+mn-lt"/>
                <a:ea typeface="Open Sans" panose="020B0606030504020204" pitchFamily="34" charset="0"/>
                <a:cs typeface="Arial" panose="020B0604020202020204" pitchFamily="34" charset="0"/>
              </a:rPr>
              <a:t>Feedback Both Ways</a:t>
            </a:r>
          </a:p>
          <a:p>
            <a:pPr marL="0" indent="0">
              <a:spcBef>
                <a:spcPts val="0"/>
              </a:spcBef>
              <a:spcAft>
                <a:spcPts val="600"/>
              </a:spcAft>
              <a:buNone/>
            </a:pPr>
            <a:endParaRPr lang="en-US" sz="1500" dirty="0">
              <a:solidFill>
                <a:schemeClr val="accent1"/>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897019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AllExternalAdhocVariableMappings/>
</file>

<file path=customXml/item2.xml><?xml version="1.0" encoding="utf-8"?>
<VariableListDefinition name="System" displayName="System" id="14d08930-1e3d-4292-9648-927a222c5c79" isdomainofvalue="False" dataSourceId="c74747e6-eca6-434e-a0b4-a16debc074ef"/>
</file>

<file path=customXml/item3.xml><?xml version="1.0" encoding="utf-8"?>
<VariableList UniqueId="4f13783e-96f0-40eb-a178-fe3253cf2968" Name="Computed" ContentType="XML" MajorVersion="0" MinorVersion="1" isLocalCopy="False" IsBaseObject="False" DataSourceId="fb205666-7fd6-4362-bf29-c9762a559541" DataSourceMajorVersion="0" DataSourceMinorVersion="1"/>
</file>

<file path=customXml/item4.xml><?xml version="1.0" encoding="utf-8"?>
<VariableList UniqueId="14d08930-1e3d-4292-9648-927a222c5c79" Name="System" ContentType="XML" MajorVersion="0" MinorVersion="1" isLocalCopy="False" IsBaseObject="False" DataSourceId="c74747e6-eca6-434e-a0b4-a16debc074ef" DataSourceMajorVersion="0" DataSourceMinorVersion="1"/>
</file>

<file path=customXml/item5.xml><?xml version="1.0" encoding="utf-8"?>
<VariableListDefinition name="AD_HOC" displayName="AD_HOC" id="0fb756e9-c1f3-47b6-b485-b3e2cd7c302f" isdomainofvalue="False" dataSourceId="4f13d3d8-dba0-4fe8-8fed-2185c580fe42"/>
</file>

<file path=customXml/item6.xml><?xml version="1.0" encoding="utf-8"?>
<VariableListDefinition name="Computed" displayName="Computed" id="4f13783e-96f0-40eb-a178-fe3253cf2968" isdomainofvalue="False" dataSourceId="fb205666-7fd6-4362-bf29-c9762a559541"/>
</file>

<file path=customXml/item7.xml><?xml version="1.0" encoding="utf-8"?>
<VariableList UniqueId="0fb756e9-c1f3-47b6-b485-b3e2cd7c302f" Name="AD_HOC" ContentType="XML" MajorVersion="0" MinorVersion="1" isLocalCopy="False" IsBaseObject="False" DataSourceId="4f13d3d8-dba0-4fe8-8fed-2185c580fe42" DataSourceMajorVersion="0" DataSourceMinorVersion="1"/>
</file>

<file path=customXml/itemProps1.xml><?xml version="1.0" encoding="utf-8"?>
<ds:datastoreItem xmlns:ds="http://schemas.openxmlformats.org/officeDocument/2006/customXml" ds:itemID="{FFECF6AF-F023-4611-A398-56C07C84DE4E}">
  <ds:schemaRefs/>
</ds:datastoreItem>
</file>

<file path=customXml/itemProps2.xml><?xml version="1.0" encoding="utf-8"?>
<ds:datastoreItem xmlns:ds="http://schemas.openxmlformats.org/officeDocument/2006/customXml" ds:itemID="{316570CD-76EA-4F5F-8066-EBE76289E21D}">
  <ds:schemaRefs/>
</ds:datastoreItem>
</file>

<file path=customXml/itemProps3.xml><?xml version="1.0" encoding="utf-8"?>
<ds:datastoreItem xmlns:ds="http://schemas.openxmlformats.org/officeDocument/2006/customXml" ds:itemID="{39985F7F-D005-45A9-B173-DB1DC726B68D}">
  <ds:schemaRefs/>
</ds:datastoreItem>
</file>

<file path=customXml/itemProps4.xml><?xml version="1.0" encoding="utf-8"?>
<ds:datastoreItem xmlns:ds="http://schemas.openxmlformats.org/officeDocument/2006/customXml" ds:itemID="{39D851F2-D5DD-432A-9041-30B7414C17E4}">
  <ds:schemaRefs/>
</ds:datastoreItem>
</file>

<file path=customXml/itemProps5.xml><?xml version="1.0" encoding="utf-8"?>
<ds:datastoreItem xmlns:ds="http://schemas.openxmlformats.org/officeDocument/2006/customXml" ds:itemID="{30DAFA63-0BDB-46E3-9B8E-FAA727B0D5AF}">
  <ds:schemaRefs/>
</ds:datastoreItem>
</file>

<file path=customXml/itemProps6.xml><?xml version="1.0" encoding="utf-8"?>
<ds:datastoreItem xmlns:ds="http://schemas.openxmlformats.org/officeDocument/2006/customXml" ds:itemID="{BBE94359-F122-494E-9287-C96A941781BC}">
  <ds:schemaRefs/>
</ds:datastoreItem>
</file>

<file path=customXml/itemProps7.xml><?xml version="1.0" encoding="utf-8"?>
<ds:datastoreItem xmlns:ds="http://schemas.openxmlformats.org/officeDocument/2006/customXml" ds:itemID="{49A8E4D5-21FA-4AC1-A6AE-FEDA41C6568D}">
  <ds:schemaRefs/>
</ds:datastoreItem>
</file>

<file path=docProps/app.xml><?xml version="1.0" encoding="utf-8"?>
<Properties xmlns="http://schemas.openxmlformats.org/officeDocument/2006/extended-properties" xmlns:vt="http://schemas.openxmlformats.org/officeDocument/2006/docPropsVTypes">
  <Template/>
  <TotalTime>21337</TotalTime>
  <Words>1298</Words>
  <Application>Microsoft Office PowerPoint</Application>
  <PresentationFormat>On-screen Show (16:9)</PresentationFormat>
  <Paragraphs>342</Paragraphs>
  <Slides>42</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Avenir LT Std 45 Book</vt:lpstr>
      <vt:lpstr>Calibri</vt:lpstr>
      <vt:lpstr>Gill Sans</vt:lpstr>
      <vt:lpstr>Lato Light</vt:lpstr>
      <vt:lpstr>Merriweather Regular</vt:lpstr>
      <vt:lpstr>Open Sans Light</vt:lpstr>
      <vt:lpstr>System Font Regular</vt:lpstr>
      <vt:lpstr>Zapf Dingbats</vt:lpstr>
      <vt:lpstr>VES PowerPoint Theme</vt:lpstr>
      <vt:lpstr>PowerPoint Presentation</vt:lpstr>
      <vt:lpstr>PowerPoint Presentation</vt:lpstr>
      <vt:lpstr>PowerPoint Presentation</vt:lpstr>
      <vt:lpstr>Today’s Agenda</vt:lpstr>
      <vt:lpstr>PowerPoint Presentation</vt:lpstr>
      <vt:lpstr>Recruiting </vt:lpstr>
      <vt:lpstr>PowerPoint Presentation</vt:lpstr>
      <vt:lpstr>Onboarding </vt:lpstr>
      <vt:lpstr>PowerPoint Presentation</vt:lpstr>
      <vt:lpstr>What is Next </vt:lpstr>
      <vt:lpstr>PowerPoint Presentation</vt:lpstr>
      <vt:lpstr>Things to Consider </vt:lpstr>
      <vt:lpstr>Examining the Person</vt:lpstr>
      <vt:lpstr>Maslow’s Hierarchy  of Need </vt:lpstr>
      <vt:lpstr>Psychological Safety</vt:lpstr>
      <vt:lpstr>Life Stages</vt:lpstr>
      <vt:lpstr>Stages of Psychosocial Development</vt:lpstr>
      <vt:lpstr>Generational Mindsets</vt:lpstr>
      <vt:lpstr>PowerPoint Presentation</vt:lpstr>
      <vt:lpstr>Factors</vt:lpstr>
      <vt:lpstr>Things to Consider</vt:lpstr>
      <vt:lpstr>Things to Consider </vt:lpstr>
      <vt:lpstr>Career  and Personal Demands</vt:lpstr>
      <vt:lpstr>PowerPoint Presentation</vt:lpstr>
      <vt:lpstr>Factors That Influence Decisions</vt:lpstr>
      <vt:lpstr>Factors That Influence Decisions</vt:lpstr>
      <vt:lpstr>Factors That Influence Decisions</vt:lpstr>
      <vt:lpstr>PowerPoint Presentation</vt:lpstr>
      <vt:lpstr>Things to Consider</vt:lpstr>
      <vt:lpstr>Ways to Engage </vt:lpstr>
      <vt:lpstr>Ways to Engage</vt:lpstr>
      <vt:lpstr>PowerPoint Presentation</vt:lpstr>
      <vt:lpstr>Ways to Engage</vt:lpstr>
      <vt:lpstr>Ways to Engage</vt:lpstr>
      <vt:lpstr>Ways to Engage</vt:lpstr>
      <vt:lpstr>Listen</vt:lpstr>
      <vt:lpstr>Remove Roadblocks</vt:lpstr>
      <vt:lpstr>Create Opportunity</vt:lpstr>
      <vt:lpstr>Things to Consider</vt:lpstr>
      <vt:lpstr>PowerPoint Presentation</vt:lpstr>
      <vt:lpstr>PowerPoint Presentation</vt:lpstr>
      <vt:lpstr>PowerPoint Presentation</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Abraham Pollick</cp:lastModifiedBy>
  <cp:revision>702</cp:revision>
  <cp:lastPrinted>2017-12-06T18:27:10Z</cp:lastPrinted>
  <dcterms:created xsi:type="dcterms:W3CDTF">2017-09-26T18:05:46Z</dcterms:created>
  <dcterms:modified xsi:type="dcterms:W3CDTF">2023-02-17T00:02:52Z</dcterms:modified>
</cp:coreProperties>
</file>