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
  </p:sldMasterIdLst>
  <p:notesMasterIdLst>
    <p:notesMasterId r:id="rId51"/>
  </p:notesMasterIdLst>
  <p:handoutMasterIdLst>
    <p:handoutMasterId r:id="rId52"/>
  </p:handoutMasterIdLst>
  <p:sldIdLst>
    <p:sldId id="553" r:id="rId9"/>
    <p:sldId id="374" r:id="rId10"/>
    <p:sldId id="2233" r:id="rId11"/>
    <p:sldId id="3668" r:id="rId12"/>
    <p:sldId id="3647" r:id="rId13"/>
    <p:sldId id="3678" r:id="rId14"/>
    <p:sldId id="2234" r:id="rId15"/>
    <p:sldId id="3649" r:id="rId16"/>
    <p:sldId id="3675" r:id="rId17"/>
    <p:sldId id="3676" r:id="rId18"/>
    <p:sldId id="3677" r:id="rId19"/>
    <p:sldId id="3674" r:id="rId20"/>
    <p:sldId id="3669" r:id="rId21"/>
    <p:sldId id="3650" r:id="rId22"/>
    <p:sldId id="3652" r:id="rId23"/>
    <p:sldId id="3653" r:id="rId24"/>
    <p:sldId id="2283" r:id="rId25"/>
    <p:sldId id="3679" r:id="rId26"/>
    <p:sldId id="2306" r:id="rId27"/>
    <p:sldId id="3670" r:id="rId28"/>
    <p:sldId id="3671" r:id="rId29"/>
    <p:sldId id="3672" r:id="rId30"/>
    <p:sldId id="3657" r:id="rId31"/>
    <p:sldId id="3680" r:id="rId32"/>
    <p:sldId id="3662" r:id="rId33"/>
    <p:sldId id="3673" r:id="rId34"/>
    <p:sldId id="3663" r:id="rId35"/>
    <p:sldId id="3658" r:id="rId36"/>
    <p:sldId id="3666" r:id="rId37"/>
    <p:sldId id="3664" r:id="rId38"/>
    <p:sldId id="3665" r:id="rId39"/>
    <p:sldId id="3667" r:id="rId40"/>
    <p:sldId id="3659" r:id="rId41"/>
    <p:sldId id="3682" r:id="rId42"/>
    <p:sldId id="3683" r:id="rId43"/>
    <p:sldId id="3660" r:id="rId44"/>
    <p:sldId id="3681" r:id="rId45"/>
    <p:sldId id="3684" r:id="rId46"/>
    <p:sldId id="3685" r:id="rId47"/>
    <p:sldId id="3686" r:id="rId48"/>
    <p:sldId id="3661" r:id="rId49"/>
    <p:sldId id="2305" r:id="rId50"/>
  </p:sldIdLst>
  <p:sldSz cx="9144000" cy="5143500" type="screen16x9"/>
  <p:notesSz cx="6858000" cy="9144000"/>
  <p:custDataLst>
    <p:custData r:id="rId2"/>
    <p:custData r:id="rId1"/>
    <p:custData r:id="rId6"/>
    <p:custData r:id="rId3"/>
    <p:custData r:id="rId7"/>
    <p:custData r:id="rId5"/>
    <p:custData r:id="rId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9CA514-52CC-03B9-CABF-367CAC9A74ED}" name="Alex Campos" initials="AC" userId="Alex Campo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Dower" initials="JD" lastIdx="5" clrIdx="0">
    <p:extLst>
      <p:ext uri="{19B8F6BF-5375-455C-9EA6-DF929625EA0E}">
        <p15:presenceInfo xmlns:p15="http://schemas.microsoft.com/office/powerpoint/2012/main" userId="S-1-5-21-3243977519-3095904480-1011493258-27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5B5"/>
    <a:srgbClr val="FF6D22"/>
    <a:srgbClr val="59595B"/>
    <a:srgbClr val="EA5084"/>
    <a:srgbClr val="A0E2F1"/>
    <a:srgbClr val="E8E8E9"/>
    <a:srgbClr val="000000"/>
    <a:srgbClr val="A71930"/>
    <a:srgbClr val="3B0083"/>
    <a:srgbClr val="69BE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70" autoAdjust="0"/>
    <p:restoredTop sz="91774" autoAdjust="0"/>
  </p:normalViewPr>
  <p:slideViewPr>
    <p:cSldViewPr snapToGrid="0" snapToObjects="1" showGuides="1">
      <p:cViewPr>
        <p:scale>
          <a:sx n="75" d="100"/>
          <a:sy n="75" d="100"/>
        </p:scale>
        <p:origin x="1584" y="1050"/>
      </p:cViewPr>
      <p:guideLst>
        <p:guide orient="horz" pos="1020"/>
        <p:guide pos="5520"/>
        <p:guide pos="2880"/>
        <p:guide pos="240"/>
      </p:guideLst>
    </p:cSldViewPr>
  </p:slideViewPr>
  <p:outlineViewPr>
    <p:cViewPr>
      <p:scale>
        <a:sx n="33" d="100"/>
        <a:sy n="33" d="100"/>
      </p:scale>
      <p:origin x="0" y="17640"/>
    </p:cViewPr>
  </p:outlineViewPr>
  <p:notesTextViewPr>
    <p:cViewPr>
      <p:scale>
        <a:sx n="100" d="100"/>
        <a:sy n="100" d="100"/>
      </p:scale>
      <p:origin x="0" y="0"/>
    </p:cViewPr>
  </p:notesTextViewPr>
  <p:notesViewPr>
    <p:cSldViewPr snapToGrid="0" snapToObjects="1" showGuide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customXml" Target="../customXml/item5.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CE93F-AACE-2549-8EA5-C195E02A5EFA}" type="slidenum">
              <a:rPr lang="en-US" smtClean="0"/>
              <a:t>‹Nº›</a:t>
            </a:fld>
            <a:endParaRPr lang="en-US" dirty="0"/>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7C35-5DD3-664E-BF78-E6A0455D11AB}" type="datetimeFigureOut">
              <a:rPr lang="en-US" smtClean="0"/>
              <a:t>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9AE40-3CA6-2149-BC27-B0A8ADC6FAAA}" type="slidenum">
              <a:rPr lang="en-US" smtClean="0"/>
              <a:t>‹Nº›</a:t>
            </a:fld>
            <a:endParaRPr lang="en-US" dirty="0"/>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oursera.org/articles/what-is-network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oursera.org/articles/what-is-network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9AE40-3CA6-2149-BC27-B0A8ADC6FAAA}" type="slidenum">
              <a:rPr lang="en-US" smtClean="0"/>
              <a:t>1</a:t>
            </a:fld>
            <a:endParaRPr lang="en-US" dirty="0"/>
          </a:p>
        </p:txBody>
      </p:sp>
    </p:spTree>
    <p:extLst>
      <p:ext uri="{BB962C8B-B14F-4D97-AF65-F5344CB8AC3E}">
        <p14:creationId xmlns:p14="http://schemas.microsoft.com/office/powerpoint/2010/main" val="339367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second opinion don’t just ask one Attorney if you should study law, ask several in different industries, different locations, different firm types and such…</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11</a:t>
            </a:fld>
            <a:endParaRPr lang="en-US" dirty="0"/>
          </a:p>
        </p:txBody>
      </p:sp>
    </p:spTree>
    <p:extLst>
      <p:ext uri="{BB962C8B-B14F-4D97-AF65-F5344CB8AC3E}">
        <p14:creationId xmlns:p14="http://schemas.microsoft.com/office/powerpoint/2010/main" val="3807267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12</a:t>
            </a:fld>
            <a:endParaRPr lang="en-US" dirty="0"/>
          </a:p>
        </p:txBody>
      </p:sp>
    </p:spTree>
    <p:extLst>
      <p:ext uri="{BB962C8B-B14F-4D97-AF65-F5344CB8AC3E}">
        <p14:creationId xmlns:p14="http://schemas.microsoft.com/office/powerpoint/2010/main" val="118047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With The POWER OF Re-Imagination!</a:t>
            </a:r>
          </a:p>
          <a:p>
            <a:pPr marL="0" indent="0">
              <a:buNone/>
            </a:pPr>
            <a:endParaRPr lang="en-US" dirty="0"/>
          </a:p>
          <a:p>
            <a:pPr marL="0" indent="0">
              <a:buNone/>
            </a:pPr>
            <a:r>
              <a:rPr lang="en-US" dirty="0"/>
              <a:t>There are many studies that speak to reimagining your life, purpose and how you spend your time.</a:t>
            </a:r>
          </a:p>
          <a:p>
            <a:pPr marL="0" indent="0">
              <a:buNone/>
            </a:pPr>
            <a:endParaRPr lang="en-US" dirty="0"/>
          </a:p>
          <a:p>
            <a:pPr marL="0" indent="0">
              <a:buNone/>
            </a:pPr>
            <a:r>
              <a:rPr lang="en-US" dirty="0"/>
              <a:t>We each go through different cycles in life where different energy is needed and focus. </a:t>
            </a:r>
          </a:p>
          <a:p>
            <a:pPr marL="0" indent="0">
              <a:buNone/>
            </a:pPr>
            <a:endParaRPr lang="en-US" dirty="0"/>
          </a:p>
          <a:p>
            <a:pPr marL="0" indent="0">
              <a:buNone/>
            </a:pPr>
            <a:r>
              <a:rPr lang="en-US" dirty="0"/>
              <a:t>There are many factors that influence our decisions</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14</a:t>
            </a:fld>
            <a:endParaRPr lang="en-US" dirty="0"/>
          </a:p>
        </p:txBody>
      </p:sp>
    </p:spTree>
    <p:extLst>
      <p:ext uri="{BB962C8B-B14F-4D97-AF65-F5344CB8AC3E}">
        <p14:creationId xmlns:p14="http://schemas.microsoft.com/office/powerpoint/2010/main" val="404771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15</a:t>
            </a:fld>
            <a:endParaRPr lang="en-US" dirty="0"/>
          </a:p>
        </p:txBody>
      </p:sp>
    </p:spTree>
    <p:extLst>
      <p:ext uri="{BB962C8B-B14F-4D97-AF65-F5344CB8AC3E}">
        <p14:creationId xmlns:p14="http://schemas.microsoft.com/office/powerpoint/2010/main" val="275934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it is sometimes hard to pinpoint what was the specific driver of any decision, sometimes we may remember specific things like how we felt, the smell in the air, what we were wearing, what music was playing and so on. </a:t>
            </a:r>
          </a:p>
          <a:p>
            <a:r>
              <a:rPr lang="en-US" dirty="0"/>
              <a:t>maybe for the time some of those decisions made sense.</a:t>
            </a:r>
          </a:p>
          <a:p>
            <a:r>
              <a:rPr lang="en-US" dirty="0"/>
              <a:t>There were influences</a:t>
            </a:r>
          </a:p>
          <a:p>
            <a:r>
              <a:rPr lang="en-US" dirty="0"/>
              <a:t>Maybe we can’t go back, but there is opportunity to reimagine</a:t>
            </a:r>
          </a:p>
          <a:p>
            <a:pPr lvl="1"/>
            <a:r>
              <a:rPr lang="en-US" dirty="0"/>
              <a:t>Give your self permission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16</a:t>
            </a:fld>
            <a:endParaRPr lang="en-US" dirty="0"/>
          </a:p>
        </p:txBody>
      </p:sp>
    </p:spTree>
    <p:extLst>
      <p:ext uri="{BB962C8B-B14F-4D97-AF65-F5344CB8AC3E}">
        <p14:creationId xmlns:p14="http://schemas.microsoft.com/office/powerpoint/2010/main" val="252710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Reiventing</a:t>
            </a:r>
            <a:r>
              <a:rPr lang="en-US" dirty="0"/>
              <a:t> or reimaging yourself is not as easy as just snapping your fingers and imposter syndrome is a real thing. And navigating through this does take work. </a:t>
            </a:r>
          </a:p>
          <a:p>
            <a:pPr marL="0" indent="0">
              <a:buNone/>
            </a:pPr>
            <a:endParaRPr lang="en-US" dirty="0"/>
          </a:p>
          <a:p>
            <a:pPr marL="0" indent="0">
              <a:buNone/>
            </a:pPr>
            <a:r>
              <a:rPr lang="en-US" dirty="0"/>
              <a:t>A strong first step is to give your self permission.</a:t>
            </a:r>
          </a:p>
          <a:p>
            <a:pPr marL="0" indent="0">
              <a:buNone/>
            </a:pPr>
            <a:endParaRPr lang="en-US" dirty="0"/>
          </a:p>
          <a:p>
            <a:pPr marL="0" indent="0">
              <a:buNone/>
            </a:pPr>
            <a:r>
              <a:rPr lang="en-US" dirty="0"/>
              <a:t>Forward Times wrote:</a:t>
            </a:r>
          </a:p>
          <a:p>
            <a:pPr algn="l">
              <a:buFont typeface="Arial" panose="020B0604020202020204" pitchFamily="34" charset="0"/>
              <a:buChar char="•"/>
            </a:pPr>
            <a:r>
              <a:rPr lang="en-US" b="0" i="0" dirty="0">
                <a:solidFill>
                  <a:srgbClr val="313131"/>
                </a:solidFill>
                <a:effectLst/>
                <a:latin typeface="PT Sans" panose="020B0503020203020204" pitchFamily="34" charset="0"/>
              </a:rPr>
              <a:t>Give yourself permission to be fully you, without trying to fit anyone’s mold.</a:t>
            </a:r>
          </a:p>
          <a:p>
            <a:pPr algn="l">
              <a:buFont typeface="Arial" panose="020B0604020202020204" pitchFamily="34" charset="0"/>
              <a:buChar char="•"/>
            </a:pPr>
            <a:r>
              <a:rPr lang="en-US" b="0" i="0" dirty="0">
                <a:solidFill>
                  <a:srgbClr val="313131"/>
                </a:solidFill>
                <a:effectLst/>
                <a:latin typeface="PT Sans" panose="020B0503020203020204" pitchFamily="34" charset="0"/>
              </a:rPr>
              <a:t>Give yourself permission to laugh at yourself.</a:t>
            </a:r>
          </a:p>
          <a:p>
            <a:pPr algn="l">
              <a:buFont typeface="Arial" panose="020B0604020202020204" pitchFamily="34" charset="0"/>
              <a:buChar char="•"/>
            </a:pPr>
            <a:r>
              <a:rPr lang="en-US" b="0" i="0" dirty="0">
                <a:solidFill>
                  <a:srgbClr val="313131"/>
                </a:solidFill>
                <a:effectLst/>
                <a:latin typeface="PT Sans" panose="020B0503020203020204" pitchFamily="34" charset="0"/>
              </a:rPr>
              <a:t>Give yourself permission to be perfectly imperfect and love all your flaws.</a:t>
            </a:r>
          </a:p>
          <a:p>
            <a:pPr algn="l">
              <a:buFont typeface="Arial" panose="020B0604020202020204" pitchFamily="34" charset="0"/>
              <a:buChar char="•"/>
            </a:pPr>
            <a:r>
              <a:rPr lang="en-US" b="0" i="0" dirty="0">
                <a:solidFill>
                  <a:srgbClr val="313131"/>
                </a:solidFill>
                <a:effectLst/>
                <a:latin typeface="PT Sans" panose="020B0503020203020204" pitchFamily="34" charset="0"/>
              </a:rPr>
              <a:t>Give yourself permission to allow new thoughts and ideologies to be integrated into your belief system.</a:t>
            </a:r>
          </a:p>
          <a:p>
            <a:pPr algn="l">
              <a:buFont typeface="Arial" panose="020B0604020202020204" pitchFamily="34" charset="0"/>
              <a:buChar char="•"/>
            </a:pPr>
            <a:r>
              <a:rPr lang="en-US" b="0" i="0" dirty="0">
                <a:solidFill>
                  <a:srgbClr val="313131"/>
                </a:solidFill>
                <a:effectLst/>
                <a:latin typeface="PT Sans" panose="020B0503020203020204" pitchFamily="34" charset="0"/>
              </a:rPr>
              <a:t>Give yourself permission to START OVER!</a:t>
            </a:r>
          </a:p>
          <a:p>
            <a:pPr algn="l">
              <a:buFont typeface="Arial" panose="020B0604020202020204" pitchFamily="34" charset="0"/>
              <a:buChar char="•"/>
            </a:pPr>
            <a:r>
              <a:rPr lang="en-US" b="0" i="0" dirty="0">
                <a:solidFill>
                  <a:srgbClr val="313131"/>
                </a:solidFill>
                <a:effectLst/>
                <a:latin typeface="PT Sans" panose="020B0503020203020204" pitchFamily="34" charset="0"/>
              </a:rPr>
              <a:t>Give yourself permission to make mistakes and the grace to correct them.</a:t>
            </a:r>
          </a:p>
          <a:p>
            <a:pPr marL="0" inden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17</a:t>
            </a:fld>
            <a:endParaRPr lang="en-US" dirty="0"/>
          </a:p>
        </p:txBody>
      </p:sp>
    </p:spTree>
    <p:extLst>
      <p:ext uri="{BB962C8B-B14F-4D97-AF65-F5344CB8AC3E}">
        <p14:creationId xmlns:p14="http://schemas.microsoft.com/office/powerpoint/2010/main" val="823413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18</a:t>
            </a:fld>
            <a:endParaRPr lang="en-US" dirty="0"/>
          </a:p>
        </p:txBody>
      </p:sp>
    </p:spTree>
    <p:extLst>
      <p:ext uri="{BB962C8B-B14F-4D97-AF65-F5344CB8AC3E}">
        <p14:creationId xmlns:p14="http://schemas.microsoft.com/office/powerpoint/2010/main" val="3234020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Re-Imagine is to: to think about or consider in a new and creative way: Dictionary.com</a:t>
            </a:r>
          </a:p>
          <a:p>
            <a:endParaRPr lang="en-US" dirty="0"/>
          </a:p>
          <a:p>
            <a:r>
              <a:rPr lang="en-US" dirty="0"/>
              <a:t>To Re-Invent is to: change (something) so much that it appears to be entirely new. Bing.com</a:t>
            </a:r>
          </a:p>
          <a:p>
            <a:pPr marL="0" indent="0">
              <a:buNone/>
            </a:pPr>
            <a:endParaRPr lang="en-US" dirty="0"/>
          </a:p>
          <a:p>
            <a:pPr marL="0" indent="0">
              <a:buNone/>
            </a:pPr>
            <a:r>
              <a:rPr lang="en-US" dirty="0"/>
              <a:t>Nothing like a make-over!</a:t>
            </a:r>
          </a:p>
          <a:p>
            <a:pPr marL="0" indent="0">
              <a:buNone/>
            </a:pPr>
            <a:endParaRPr lang="en-US" dirty="0"/>
          </a:p>
          <a:p>
            <a:pPr marL="0" indent="0">
              <a:buNone/>
            </a:pPr>
            <a:r>
              <a:rPr lang="en-US" dirty="0"/>
              <a:t>But where do you start?</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19</a:t>
            </a:fld>
            <a:endParaRPr lang="en-US" dirty="0"/>
          </a:p>
        </p:txBody>
      </p:sp>
    </p:spTree>
    <p:extLst>
      <p:ext uri="{BB962C8B-B14F-4D97-AF65-F5344CB8AC3E}">
        <p14:creationId xmlns:p14="http://schemas.microsoft.com/office/powerpoint/2010/main" val="282905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Coursera.org: </a:t>
            </a:r>
            <a:r>
              <a:rPr lang="en-US" b="0" i="0" dirty="0">
                <a:solidFill>
                  <a:srgbClr val="1F1F1F"/>
                </a:solidFill>
                <a:effectLst/>
                <a:latin typeface="Source Sans Pro" panose="020B0503030403020204" pitchFamily="34" charset="0"/>
              </a:rPr>
              <a:t>The relationships you build through </a:t>
            </a:r>
            <a:r>
              <a:rPr lang="en-US" b="0" i="0" u="sng" dirty="0">
                <a:solidFill>
                  <a:srgbClr val="0056D2"/>
                </a:solidFill>
                <a:effectLst/>
                <a:latin typeface="Source Sans Pro" panose="020B0503030403020204" pitchFamily="34" charset="0"/>
                <a:hlinkClick r:id="rId3"/>
              </a:rPr>
              <a:t>professional networking</a:t>
            </a:r>
            <a:r>
              <a:rPr lang="en-US" b="0" i="0" dirty="0">
                <a:solidFill>
                  <a:srgbClr val="1F1F1F"/>
                </a:solidFill>
                <a:effectLst/>
                <a:latin typeface="Source Sans Pro" panose="020B0503030403020204" pitchFamily="34" charset="0"/>
              </a:rPr>
              <a:t> can be an essential piece of your career development. </a:t>
            </a: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21</a:t>
            </a:fld>
            <a:endParaRPr lang="en-US" dirty="0"/>
          </a:p>
        </p:txBody>
      </p:sp>
    </p:spTree>
    <p:extLst>
      <p:ext uri="{BB962C8B-B14F-4D97-AF65-F5344CB8AC3E}">
        <p14:creationId xmlns:p14="http://schemas.microsoft.com/office/powerpoint/2010/main" val="3418030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Coursera.org: </a:t>
            </a:r>
            <a:r>
              <a:rPr lang="en-US" b="0" i="0" dirty="0">
                <a:solidFill>
                  <a:srgbClr val="1F1F1F"/>
                </a:solidFill>
                <a:effectLst/>
                <a:latin typeface="Source Sans Pro" panose="020B0503030403020204" pitchFamily="34" charset="0"/>
              </a:rPr>
              <a:t>The relationships you build through </a:t>
            </a:r>
            <a:r>
              <a:rPr lang="en-US" b="0" i="0" u="sng" dirty="0">
                <a:solidFill>
                  <a:srgbClr val="0056D2"/>
                </a:solidFill>
                <a:effectLst/>
                <a:latin typeface="Source Sans Pro" panose="020B0503030403020204" pitchFamily="34" charset="0"/>
                <a:hlinkClick r:id="rId3"/>
              </a:rPr>
              <a:t>professional networking</a:t>
            </a:r>
            <a:r>
              <a:rPr lang="en-US" b="0" i="0" dirty="0">
                <a:solidFill>
                  <a:srgbClr val="1F1F1F"/>
                </a:solidFill>
                <a:effectLst/>
                <a:latin typeface="Source Sans Pro" panose="020B0503030403020204" pitchFamily="34" charset="0"/>
              </a:rPr>
              <a:t> can be an essential piece of your career development. </a:t>
            </a: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22</a:t>
            </a:fld>
            <a:endParaRPr lang="en-US" dirty="0"/>
          </a:p>
        </p:txBody>
      </p:sp>
    </p:spTree>
    <p:extLst>
      <p:ext uri="{BB962C8B-B14F-4D97-AF65-F5344CB8AC3E}">
        <p14:creationId xmlns:p14="http://schemas.microsoft.com/office/powerpoint/2010/main" val="114636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Here is an important guide for maximizing your work experience and staying relevant.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2"/>
              </a:solidFill>
            </a:endParaRPr>
          </a:p>
          <a:p>
            <a:r>
              <a:rPr lang="en-US" dirty="0"/>
              <a:t>Agenda</a:t>
            </a:r>
          </a:p>
          <a:p>
            <a:endParaRPr lang="en-US" dirty="0"/>
          </a:p>
          <a:p>
            <a:pPr marL="285750" indent="-285750">
              <a:buFont typeface="Arial" panose="020B0604020202020204" pitchFamily="34" charset="0"/>
              <a:buChar char="•"/>
            </a:pPr>
            <a:r>
              <a:rPr lang="en-US" dirty="0"/>
              <a:t>Rearview Mirror Perspective</a:t>
            </a:r>
          </a:p>
          <a:p>
            <a:pPr marL="285750" indent="-285750">
              <a:buFont typeface="Arial" panose="020B0604020202020204" pitchFamily="34" charset="0"/>
              <a:buChar char="•"/>
            </a:pPr>
            <a:r>
              <a:rPr lang="en-US" dirty="0"/>
              <a:t>Reinvent and Reimagine</a:t>
            </a:r>
          </a:p>
          <a:p>
            <a:pPr marL="285750" indent="-285750">
              <a:buFont typeface="Arial" panose="020B0604020202020204" pitchFamily="34" charset="0"/>
              <a:buChar char="•"/>
            </a:pPr>
            <a:r>
              <a:rPr lang="en-US" dirty="0"/>
              <a:t>Networking</a:t>
            </a:r>
          </a:p>
          <a:p>
            <a:pPr marL="285750" indent="-285750">
              <a:buFont typeface="Arial" panose="020B0604020202020204" pitchFamily="34" charset="0"/>
              <a:buChar char="•"/>
            </a:pPr>
            <a:r>
              <a:rPr lang="en-US" dirty="0"/>
              <a:t>Development Plan</a:t>
            </a:r>
          </a:p>
          <a:p>
            <a:pPr marL="285750" indent="-285750">
              <a:buFont typeface="Arial" panose="020B0604020202020204" pitchFamily="34" charset="0"/>
              <a:buChar char="•"/>
            </a:pPr>
            <a:r>
              <a:rPr lang="en-US" dirty="0"/>
              <a:t>Manager Perspective</a:t>
            </a:r>
          </a:p>
          <a:p>
            <a:pPr marL="285750" indent="-285750">
              <a:buFont typeface="Arial" panose="020B0604020202020204" pitchFamily="34" charset="0"/>
              <a:buChar char="•"/>
            </a:pPr>
            <a:r>
              <a:rPr lang="en-US" dirty="0"/>
              <a:t>Quality Mentorship</a:t>
            </a:r>
          </a:p>
          <a:p>
            <a:pPr marL="285750" indent="-285750">
              <a:buFont typeface="Arial" panose="020B0604020202020204" pitchFamily="34" charset="0"/>
              <a:buChar char="•"/>
            </a:pPr>
            <a:r>
              <a:rPr lang="en-US" dirty="0"/>
              <a:t>Staying Relevant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a:t>
            </a:fld>
            <a:endParaRPr lang="en-US" dirty="0"/>
          </a:p>
        </p:txBody>
      </p:sp>
    </p:spTree>
    <p:extLst>
      <p:ext uri="{BB962C8B-B14F-4D97-AF65-F5344CB8AC3E}">
        <p14:creationId xmlns:p14="http://schemas.microsoft.com/office/powerpoint/2010/main" val="3051760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new or</a:t>
            </a:r>
            <a:r>
              <a:rPr lang="en-US" baseline="0" dirty="0"/>
              <a:t> redefined approach to networking. Find networking groups that meet one or more of these needs: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23</a:t>
            </a:fld>
            <a:endParaRPr lang="en-US" dirty="0"/>
          </a:p>
        </p:txBody>
      </p:sp>
    </p:spTree>
    <p:extLst>
      <p:ext uri="{BB962C8B-B14F-4D97-AF65-F5344CB8AC3E}">
        <p14:creationId xmlns:p14="http://schemas.microsoft.com/office/powerpoint/2010/main" val="2889734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new or</a:t>
            </a:r>
            <a:r>
              <a:rPr lang="en-US" baseline="0" dirty="0"/>
              <a:t> redefined approach to networking. Find networking groups that meet one or more of these needs:  </a:t>
            </a:r>
          </a:p>
          <a:p>
            <a:pPr marL="171450" indent="-171450">
              <a:buFont typeface="Arial" panose="020B0604020202020204" pitchFamily="34" charset="0"/>
              <a:buChar char="•"/>
            </a:pPr>
            <a:r>
              <a:rPr lang="en-US" dirty="0"/>
              <a:t>Feed Your Soul</a:t>
            </a:r>
          </a:p>
          <a:p>
            <a:pPr marL="628650" lvl="1" indent="-171450">
              <a:buFont typeface="Arial" panose="020B0604020202020204" pitchFamily="34" charset="0"/>
              <a:buChar char="•"/>
            </a:pPr>
            <a:r>
              <a:rPr lang="en-US" dirty="0"/>
              <a:t>Whether it is a</a:t>
            </a:r>
            <a:r>
              <a:rPr lang="en-US" baseline="0" dirty="0"/>
              <a:t> social media-based group, or in-person, find a networking group focused on improving your business, or your craft, your customer outreach, etc. </a:t>
            </a:r>
            <a:endParaRPr lang="en-US" dirty="0"/>
          </a:p>
          <a:p>
            <a:pPr marL="171450" indent="-171450">
              <a:buFont typeface="Arial" panose="020B0604020202020204" pitchFamily="34" charset="0"/>
              <a:buChar char="•"/>
            </a:pPr>
            <a:r>
              <a:rPr lang="en-US" dirty="0"/>
              <a:t>Grow Your Business</a:t>
            </a:r>
          </a:p>
          <a:p>
            <a:pPr marL="628650" lvl="1" indent="-171450">
              <a:buFont typeface="Arial" panose="020B0604020202020204" pitchFamily="34" charset="0"/>
              <a:buChar char="•"/>
            </a:pPr>
            <a:r>
              <a:rPr lang="en-US" dirty="0"/>
              <a:t>Local,</a:t>
            </a:r>
            <a:r>
              <a:rPr lang="en-US" baseline="0" dirty="0"/>
              <a:t> regional, or industry-based</a:t>
            </a:r>
            <a:r>
              <a:rPr lang="en-US" dirty="0"/>
              <a:t> business associations are a great place to start looking for support, or places to support others in your industry or</a:t>
            </a:r>
            <a:r>
              <a:rPr lang="en-US" baseline="0" dirty="0"/>
              <a:t> community. </a:t>
            </a:r>
            <a:endParaRPr lang="en-US" dirty="0"/>
          </a:p>
          <a:p>
            <a:pPr marL="171450" indent="-171450">
              <a:buFont typeface="Arial" panose="020B0604020202020204" pitchFamily="34" charset="0"/>
              <a:buChar char="•"/>
            </a:pPr>
            <a:r>
              <a:rPr lang="en-US" dirty="0"/>
              <a:t>Go Where Your Clients, Prospects, and Referral Partners Are</a:t>
            </a:r>
          </a:p>
          <a:p>
            <a:pPr marL="628650" lvl="1" indent="-171450">
              <a:buFont typeface="Arial" panose="020B0604020202020204" pitchFamily="34" charset="0"/>
              <a:buChar char="•"/>
            </a:pPr>
            <a:r>
              <a:rPr lang="en-US" dirty="0"/>
              <a:t>From local chambers</a:t>
            </a:r>
            <a:r>
              <a:rPr lang="en-US" baseline="0" dirty="0"/>
              <a:t> of commerce to Rotary clubs or local chapters of larger organizations (be them in person or virtual), go where your target audience is. The more you/your brand/your company is present, the bigger impact you will have. </a:t>
            </a:r>
            <a:endParaRPr lang="en-US" dirty="0"/>
          </a:p>
          <a:p>
            <a:pPr marL="171450" indent="-171450">
              <a:buFont typeface="Arial" panose="020B0604020202020204" pitchFamily="34" charset="0"/>
              <a:buChar char="•"/>
            </a:pPr>
            <a:r>
              <a:rPr lang="en-US" dirty="0"/>
              <a:t>Optimize Virtual Experiences</a:t>
            </a:r>
          </a:p>
          <a:p>
            <a:pPr marL="628650" lvl="1" indent="-171450">
              <a:buFont typeface="Arial" panose="020B0604020202020204" pitchFamily="34" charset="0"/>
              <a:buChar char="•"/>
            </a:pPr>
            <a:r>
              <a:rPr lang="en-US" dirty="0"/>
              <a:t>Start with a plan, or a goal, for</a:t>
            </a:r>
            <a:r>
              <a:rPr lang="en-US" baseline="0" dirty="0"/>
              <a:t> what you are looking to get from these experiences. Whether the session is recorded or live, set aside time to connect with the hosts and other participants. Screenshot the session slides and the participant list. Then use professional social networking (like LinkedIn) to locate these members and </a:t>
            </a:r>
            <a:r>
              <a:rPr lang="en-US" baseline="0" dirty="0" err="1"/>
              <a:t>touchbase</a:t>
            </a:r>
            <a:r>
              <a:rPr lang="en-US" baseline="0" dirty="0"/>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24</a:t>
            </a:fld>
            <a:endParaRPr lang="en-US" dirty="0"/>
          </a:p>
        </p:txBody>
      </p:sp>
    </p:spTree>
    <p:extLst>
      <p:ext uri="{BB962C8B-B14F-4D97-AF65-F5344CB8AC3E}">
        <p14:creationId xmlns:p14="http://schemas.microsoft.com/office/powerpoint/2010/main" val="715260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25</a:t>
            </a:fld>
            <a:endParaRPr lang="en-US" dirty="0"/>
          </a:p>
        </p:txBody>
      </p:sp>
    </p:spTree>
    <p:extLst>
      <p:ext uri="{BB962C8B-B14F-4D97-AF65-F5344CB8AC3E}">
        <p14:creationId xmlns:p14="http://schemas.microsoft.com/office/powerpoint/2010/main" val="899780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r>
              <a:rPr lang="en-US" dirty="0"/>
              <a:t>Don’t dumb it down.</a:t>
            </a:r>
          </a:p>
        </p:txBody>
      </p:sp>
      <p:sp>
        <p:nvSpPr>
          <p:cNvPr id="4" name="Slide Number Placeholder 3"/>
          <p:cNvSpPr>
            <a:spLocks noGrp="1"/>
          </p:cNvSpPr>
          <p:nvPr>
            <p:ph type="sldNum" sz="quarter" idx="5"/>
          </p:nvPr>
        </p:nvSpPr>
        <p:spPr/>
        <p:txBody>
          <a:bodyPr/>
          <a:lstStyle/>
          <a:p>
            <a:fld id="{DBA9AE40-3CA6-2149-BC27-B0A8ADC6FAAA}" type="slidenum">
              <a:rPr lang="en-US" smtClean="0"/>
              <a:t>26</a:t>
            </a:fld>
            <a:endParaRPr lang="en-US" dirty="0"/>
          </a:p>
        </p:txBody>
      </p:sp>
    </p:spTree>
    <p:extLst>
      <p:ext uri="{BB962C8B-B14F-4D97-AF65-F5344CB8AC3E}">
        <p14:creationId xmlns:p14="http://schemas.microsoft.com/office/powerpoint/2010/main" val="1102363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28</a:t>
            </a:fld>
            <a:endParaRPr lang="en-US" dirty="0"/>
          </a:p>
        </p:txBody>
      </p:sp>
    </p:spTree>
    <p:extLst>
      <p:ext uri="{BB962C8B-B14F-4D97-AF65-F5344CB8AC3E}">
        <p14:creationId xmlns:p14="http://schemas.microsoft.com/office/powerpoint/2010/main" val="1433688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Benefits</a:t>
            </a:r>
            <a:r>
              <a:rPr lang="en-US" baseline="0" dirty="0"/>
              <a:t> of a fresh perspective include:</a:t>
            </a:r>
          </a:p>
          <a:p>
            <a:pPr marL="171450" indent="-171450">
              <a:buFont typeface="Arial" panose="020B0604020202020204" pitchFamily="34" charset="0"/>
              <a:buChar char="•"/>
            </a:pPr>
            <a:r>
              <a:rPr lang="en-US" baseline="0" dirty="0"/>
              <a:t>Close Echo Chamber</a:t>
            </a:r>
          </a:p>
          <a:p>
            <a:pPr marL="628650" lvl="1" indent="-171450">
              <a:buFont typeface="Arial" panose="020B0604020202020204" pitchFamily="34" charset="0"/>
              <a:buChar char="•"/>
            </a:pPr>
            <a:r>
              <a:rPr lang="en-US" baseline="0" dirty="0"/>
              <a:t>An echo chamber is created when you hear the same feedback over and over again. Inviting new partners to take part in conversations will help keep decision-making strategies new. </a:t>
            </a:r>
          </a:p>
          <a:p>
            <a:pPr marL="171450" indent="-171450">
              <a:buFont typeface="Arial" panose="020B0604020202020204" pitchFamily="34" charset="0"/>
              <a:buChar char="•"/>
            </a:pPr>
            <a:r>
              <a:rPr lang="en-US" baseline="0" dirty="0"/>
              <a:t>Break Old Habits</a:t>
            </a:r>
          </a:p>
          <a:p>
            <a:pPr marL="628650" lvl="1" indent="-171450">
              <a:buFont typeface="Arial" panose="020B0604020202020204" pitchFamily="34" charset="0"/>
              <a:buChar char="•"/>
            </a:pPr>
            <a:r>
              <a:rPr lang="en-US" baseline="0" dirty="0"/>
              <a:t>Some habits are great, but others can be detrimental for the business, without even knowing it. Fresh perspectives will push you to take risks, leading to either new lessons or a big payoff. </a:t>
            </a:r>
          </a:p>
          <a:p>
            <a:pPr marL="171450" indent="-171450">
              <a:buFont typeface="Arial" panose="020B0604020202020204" pitchFamily="34" charset="0"/>
              <a:buChar char="•"/>
            </a:pPr>
            <a:r>
              <a:rPr lang="en-US" baseline="0" dirty="0"/>
              <a:t>Create New Leaders</a:t>
            </a:r>
          </a:p>
          <a:p>
            <a:pPr marL="628650" lvl="1" indent="-171450">
              <a:buFont typeface="Arial" panose="020B0604020202020204" pitchFamily="34" charset="0"/>
              <a:buChar char="•"/>
            </a:pPr>
            <a:r>
              <a:rPr lang="en-US" baseline="0" dirty="0"/>
              <a:t>Create the opportunity for new leaders to float to the surface</a:t>
            </a: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33</a:t>
            </a:fld>
            <a:endParaRPr lang="en-US" dirty="0"/>
          </a:p>
        </p:txBody>
      </p:sp>
    </p:spTree>
    <p:extLst>
      <p:ext uri="{BB962C8B-B14F-4D97-AF65-F5344CB8AC3E}">
        <p14:creationId xmlns:p14="http://schemas.microsoft.com/office/powerpoint/2010/main" val="3320649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34</a:t>
            </a:fld>
            <a:endParaRPr lang="en-US" dirty="0"/>
          </a:p>
        </p:txBody>
      </p:sp>
    </p:spTree>
    <p:extLst>
      <p:ext uri="{BB962C8B-B14F-4D97-AF65-F5344CB8AC3E}">
        <p14:creationId xmlns:p14="http://schemas.microsoft.com/office/powerpoint/2010/main" val="3656300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Home, bills, family, travel, development, retirement, community…</a:t>
            </a:r>
          </a:p>
        </p:txBody>
      </p:sp>
      <p:sp>
        <p:nvSpPr>
          <p:cNvPr id="4" name="Slide Number Placeholder 3"/>
          <p:cNvSpPr>
            <a:spLocks noGrp="1"/>
          </p:cNvSpPr>
          <p:nvPr>
            <p:ph type="sldNum" sz="quarter" idx="5"/>
          </p:nvPr>
        </p:nvSpPr>
        <p:spPr/>
        <p:txBody>
          <a:bodyPr/>
          <a:lstStyle/>
          <a:p>
            <a:fld id="{DBA9AE40-3CA6-2149-BC27-B0A8ADC6FAAA}" type="slidenum">
              <a:rPr lang="en-US" smtClean="0"/>
              <a:t>35</a:t>
            </a:fld>
            <a:endParaRPr lang="en-US" dirty="0"/>
          </a:p>
        </p:txBody>
      </p:sp>
    </p:spTree>
    <p:extLst>
      <p:ext uri="{BB962C8B-B14F-4D97-AF65-F5344CB8AC3E}">
        <p14:creationId xmlns:p14="http://schemas.microsoft.com/office/powerpoint/2010/main" val="1356759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many, the crowning achievement for many professionals is becoming a mentor. To cultivate a worthwhile mentorship relationship, we suggest the following tips. </a:t>
            </a:r>
            <a:endParaRPr lang="en-US" dirty="0"/>
          </a:p>
          <a:p>
            <a:endParaRPr lang="en-US" dirty="0"/>
          </a:p>
          <a:p>
            <a:pPr marL="171450" indent="-171450">
              <a:buFont typeface="Arial" panose="020B0604020202020204" pitchFamily="34" charset="0"/>
              <a:buChar char="•"/>
            </a:pPr>
            <a:r>
              <a:rPr lang="en-US" dirty="0"/>
              <a:t>Listen to Listen. Communicate Second. </a:t>
            </a:r>
          </a:p>
          <a:p>
            <a:pPr marL="628650" lvl="1" indent="-171450">
              <a:buFont typeface="Arial" panose="020B0604020202020204" pitchFamily="34" charset="0"/>
              <a:buChar char="•"/>
            </a:pPr>
            <a:r>
              <a:rPr lang="en-US" dirty="0"/>
              <a:t>Listen to what your mentee has to say.</a:t>
            </a:r>
            <a:r>
              <a:rPr lang="en-US" baseline="0" dirty="0"/>
              <a:t> Listening to hear what the other person is saying, instead of listening to respond, is the key to a quality mentorship. From successes to professional conundrums. Then set expectations together, and agree on goals and next steps. </a:t>
            </a:r>
            <a:endParaRPr lang="en-US" dirty="0"/>
          </a:p>
          <a:p>
            <a:pPr marL="171450" indent="-171450">
              <a:buFont typeface="Arial" panose="020B0604020202020204" pitchFamily="34" charset="0"/>
              <a:buChar char="•"/>
            </a:pPr>
            <a:r>
              <a:rPr lang="en-US" dirty="0"/>
              <a:t>Constructive Criticism</a:t>
            </a:r>
          </a:p>
          <a:p>
            <a:pPr marL="628650" lvl="1" indent="-171450">
              <a:buFont typeface="Arial" panose="020B0604020202020204" pitchFamily="34" charset="0"/>
              <a:buChar char="•"/>
            </a:pPr>
            <a:r>
              <a:rPr lang="en-US" dirty="0"/>
              <a:t>Constructive criticism, is far from</a:t>
            </a:r>
            <a:r>
              <a:rPr lang="en-US" baseline="0" dirty="0"/>
              <a:t> casting judgement. Employees can quickly become defensive. In the event of a mistake, as an example, tactfully discuss preceding events, positive elements of the outcome, and how to adjust course for future similar situations. </a:t>
            </a:r>
            <a:endParaRPr lang="en-US" dirty="0"/>
          </a:p>
          <a:p>
            <a:pPr marL="171450" indent="-171450">
              <a:buFont typeface="Arial" panose="020B0604020202020204" pitchFamily="34" charset="0"/>
              <a:buChar char="•"/>
            </a:pPr>
            <a:r>
              <a:rPr lang="en-US" dirty="0"/>
              <a:t>Act in Empathy</a:t>
            </a:r>
          </a:p>
          <a:p>
            <a:pPr marL="628650" lvl="1" indent="-171450">
              <a:buFont typeface="Arial" panose="020B0604020202020204" pitchFamily="34" charset="0"/>
              <a:buChar char="•"/>
            </a:pPr>
            <a:r>
              <a:rPr lang="en-US" dirty="0"/>
              <a:t>By actively</a:t>
            </a:r>
            <a:r>
              <a:rPr lang="en-US" baseline="0" dirty="0"/>
              <a:t> listening and thoughtfully offering insight, you will show your mentee employee through empathetic conversations and actions, that you support the professional growth of your mentee. Keep in mind not all progress happens at the same rate for everyone. </a:t>
            </a:r>
            <a:endParaRPr lang="en-US" dirty="0"/>
          </a:p>
          <a:p>
            <a:pPr marL="171450" indent="-171450">
              <a:buFont typeface="Arial" panose="020B0604020202020204" pitchFamily="34" charset="0"/>
              <a:buChar char="•"/>
            </a:pPr>
            <a:r>
              <a:rPr lang="en-US" dirty="0"/>
              <a:t>Support Mistakes</a:t>
            </a:r>
          </a:p>
          <a:p>
            <a:pPr marL="628650" lvl="1" indent="-171450">
              <a:buFont typeface="Arial" panose="020B0604020202020204" pitchFamily="34" charset="0"/>
              <a:buChar char="•"/>
            </a:pPr>
            <a:r>
              <a:rPr lang="en-US" dirty="0"/>
              <a:t>Not</a:t>
            </a:r>
            <a:r>
              <a:rPr lang="en-US" baseline="0" dirty="0"/>
              <a:t> everyone has the ability to make logical decisions in an on-the-spot circumstance. As a mentor, your role will be to help the mentee navigate difficult situations, helping them evaluate how to react to a mistake or failed project or poor conversation. Employees need to be able to rely on their mentor and manager to regroup together and see how they can move forward.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36</a:t>
            </a:fld>
            <a:endParaRPr lang="en-US" dirty="0"/>
          </a:p>
        </p:txBody>
      </p:sp>
    </p:spTree>
    <p:extLst>
      <p:ext uri="{BB962C8B-B14F-4D97-AF65-F5344CB8AC3E}">
        <p14:creationId xmlns:p14="http://schemas.microsoft.com/office/powerpoint/2010/main" val="3469168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many, the crowning achievement for many professionals is becoming a mentor. To cultivate a worthwhile mentorship relationship, we suggest the following tips. </a:t>
            </a:r>
            <a:endParaRPr lang="en-US" dirty="0"/>
          </a:p>
          <a:p>
            <a:endParaRPr lang="en-US" dirty="0"/>
          </a:p>
          <a:p>
            <a:pPr marL="171450" indent="-171450">
              <a:buFont typeface="Arial" panose="020B0604020202020204" pitchFamily="34" charset="0"/>
              <a:buChar char="•"/>
            </a:pPr>
            <a:r>
              <a:rPr lang="en-US" dirty="0"/>
              <a:t>Listen to Listen. Communicate Second. </a:t>
            </a:r>
          </a:p>
          <a:p>
            <a:pPr marL="628650" lvl="1" indent="-171450">
              <a:buFont typeface="Arial" panose="020B0604020202020204" pitchFamily="34" charset="0"/>
              <a:buChar char="•"/>
            </a:pPr>
            <a:r>
              <a:rPr lang="en-US" dirty="0"/>
              <a:t>Listen to what your mentee has to say.</a:t>
            </a:r>
            <a:r>
              <a:rPr lang="en-US" baseline="0" dirty="0"/>
              <a:t> Listening to hear what the other person is saying, instead of listening to respond, is the key to a quality mentorship. From successes to professional conundrums. Then set expectations together, and agree on goals and next steps. </a:t>
            </a:r>
            <a:endParaRPr lang="en-US" dirty="0"/>
          </a:p>
          <a:p>
            <a:pPr marL="171450" indent="-171450">
              <a:buFont typeface="Arial" panose="020B0604020202020204" pitchFamily="34" charset="0"/>
              <a:buChar char="•"/>
            </a:pPr>
            <a:r>
              <a:rPr lang="en-US" dirty="0"/>
              <a:t>Constructive Criticism</a:t>
            </a:r>
          </a:p>
          <a:p>
            <a:pPr marL="628650" lvl="1" indent="-171450">
              <a:buFont typeface="Arial" panose="020B0604020202020204" pitchFamily="34" charset="0"/>
              <a:buChar char="•"/>
            </a:pPr>
            <a:r>
              <a:rPr lang="en-US" dirty="0"/>
              <a:t>Constructive criticism, is far from</a:t>
            </a:r>
            <a:r>
              <a:rPr lang="en-US" baseline="0" dirty="0"/>
              <a:t> casting judgement. Employees can quickly become defensive. In the event of a mistake, as an example, tactfully discuss preceding events, positive elements of the outcome, and how to adjust course for future similar situations. </a:t>
            </a:r>
            <a:endParaRPr lang="en-US" dirty="0"/>
          </a:p>
          <a:p>
            <a:pPr marL="171450" indent="-171450">
              <a:buFont typeface="Arial" panose="020B0604020202020204" pitchFamily="34" charset="0"/>
              <a:buChar char="•"/>
            </a:pPr>
            <a:r>
              <a:rPr lang="en-US" dirty="0"/>
              <a:t>Act in Empathy</a:t>
            </a:r>
          </a:p>
          <a:p>
            <a:pPr marL="628650" lvl="1" indent="-171450">
              <a:buFont typeface="Arial" panose="020B0604020202020204" pitchFamily="34" charset="0"/>
              <a:buChar char="•"/>
            </a:pPr>
            <a:r>
              <a:rPr lang="en-US" dirty="0"/>
              <a:t>By actively</a:t>
            </a:r>
            <a:r>
              <a:rPr lang="en-US" baseline="0" dirty="0"/>
              <a:t> listening and thoughtfully offering insight, you will show your mentee employee through empathetic conversations and actions, that you support the professional growth of your mentee. Keep in mind not all progress happens at the same rate for everyone. </a:t>
            </a:r>
            <a:endParaRPr lang="en-US" dirty="0"/>
          </a:p>
          <a:p>
            <a:pPr marL="171450" indent="-171450">
              <a:buFont typeface="Arial" panose="020B0604020202020204" pitchFamily="34" charset="0"/>
              <a:buChar char="•"/>
            </a:pPr>
            <a:r>
              <a:rPr lang="en-US" dirty="0"/>
              <a:t>Support Mistakes</a:t>
            </a:r>
          </a:p>
          <a:p>
            <a:pPr marL="628650" lvl="1" indent="-171450">
              <a:buFont typeface="Arial" panose="020B0604020202020204" pitchFamily="34" charset="0"/>
              <a:buChar char="•"/>
            </a:pPr>
            <a:r>
              <a:rPr lang="en-US" dirty="0"/>
              <a:t>Not</a:t>
            </a:r>
            <a:r>
              <a:rPr lang="en-US" baseline="0" dirty="0"/>
              <a:t> everyone has the ability to make logical decisions in an on-the-spot circumstance. As a mentor, your role will be to help the mentee navigate difficult situations, helping them evaluate how to react to a mistake or failed project or poor conversation. Employees need to be able to rely on their mentor and manager to regroup together and see how they can move forward.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37</a:t>
            </a:fld>
            <a:endParaRPr lang="en-US" dirty="0"/>
          </a:p>
        </p:txBody>
      </p:sp>
    </p:spTree>
    <p:extLst>
      <p:ext uri="{BB962C8B-B14F-4D97-AF65-F5344CB8AC3E}">
        <p14:creationId xmlns:p14="http://schemas.microsoft.com/office/powerpoint/2010/main" val="1331104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a:t>
            </a:fld>
            <a:endParaRPr lang="en-US" dirty="0"/>
          </a:p>
        </p:txBody>
      </p:sp>
    </p:spTree>
    <p:extLst>
      <p:ext uri="{BB962C8B-B14F-4D97-AF65-F5344CB8AC3E}">
        <p14:creationId xmlns:p14="http://schemas.microsoft.com/office/powerpoint/2010/main" val="2123779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many, the crowning achievement for many professionals is becoming a mentor. To cultivate a worthwhile mentorship relationship, we suggest the following tips. </a:t>
            </a:r>
            <a:endParaRPr lang="en-US" dirty="0"/>
          </a:p>
          <a:p>
            <a:endParaRPr lang="en-US" dirty="0"/>
          </a:p>
          <a:p>
            <a:pPr marL="171450" indent="-171450">
              <a:buFont typeface="Arial" panose="020B0604020202020204" pitchFamily="34" charset="0"/>
              <a:buChar char="•"/>
            </a:pPr>
            <a:r>
              <a:rPr lang="en-US" dirty="0"/>
              <a:t>Listen to Listen. Communicate Second. </a:t>
            </a:r>
          </a:p>
          <a:p>
            <a:pPr marL="628650" lvl="1" indent="-171450">
              <a:buFont typeface="Arial" panose="020B0604020202020204" pitchFamily="34" charset="0"/>
              <a:buChar char="•"/>
            </a:pPr>
            <a:r>
              <a:rPr lang="en-US" dirty="0"/>
              <a:t>Listen to what your mentee has to say.</a:t>
            </a:r>
            <a:r>
              <a:rPr lang="en-US" baseline="0" dirty="0"/>
              <a:t> Listening to hear what the other person is saying, instead of listening to respond, is the key to a quality mentorship. From successes to professional conundrums. Then set expectations together, and agree on goals and next steps. </a:t>
            </a:r>
            <a:endParaRPr lang="en-US" dirty="0"/>
          </a:p>
          <a:p>
            <a:pPr marL="171450" indent="-171450">
              <a:buFont typeface="Arial" panose="020B0604020202020204" pitchFamily="34" charset="0"/>
              <a:buChar char="•"/>
            </a:pPr>
            <a:r>
              <a:rPr lang="en-US" dirty="0"/>
              <a:t>Constructive Criticism</a:t>
            </a:r>
          </a:p>
          <a:p>
            <a:pPr marL="628650" lvl="1" indent="-171450">
              <a:buFont typeface="Arial" panose="020B0604020202020204" pitchFamily="34" charset="0"/>
              <a:buChar char="•"/>
            </a:pPr>
            <a:r>
              <a:rPr lang="en-US" dirty="0"/>
              <a:t>Constructive criticism, is far from</a:t>
            </a:r>
            <a:r>
              <a:rPr lang="en-US" baseline="0" dirty="0"/>
              <a:t> casting judgement. Employees can quickly become defensive. In the event of a mistake, as an example, tactfully discuss preceding events, positive elements of the outcome, and how to adjust course for future similar situations. </a:t>
            </a:r>
            <a:endParaRPr lang="en-US" dirty="0"/>
          </a:p>
          <a:p>
            <a:pPr marL="171450" indent="-171450">
              <a:buFont typeface="Arial" panose="020B0604020202020204" pitchFamily="34" charset="0"/>
              <a:buChar char="•"/>
            </a:pPr>
            <a:r>
              <a:rPr lang="en-US" dirty="0"/>
              <a:t>Act in Empathy</a:t>
            </a:r>
          </a:p>
          <a:p>
            <a:pPr marL="628650" lvl="1" indent="-171450">
              <a:buFont typeface="Arial" panose="020B0604020202020204" pitchFamily="34" charset="0"/>
              <a:buChar char="•"/>
            </a:pPr>
            <a:r>
              <a:rPr lang="en-US" dirty="0"/>
              <a:t>By actively</a:t>
            </a:r>
            <a:r>
              <a:rPr lang="en-US" baseline="0" dirty="0"/>
              <a:t> listening and thoughtfully offering insight, you will show your mentee employee through empathetic conversations and actions, that you support the professional growth of your mentee. Keep in mind not all progress happens at the same rate for everyone. </a:t>
            </a:r>
            <a:endParaRPr lang="en-US" dirty="0"/>
          </a:p>
          <a:p>
            <a:pPr marL="171450" indent="-171450">
              <a:buFont typeface="Arial" panose="020B0604020202020204" pitchFamily="34" charset="0"/>
              <a:buChar char="•"/>
            </a:pPr>
            <a:r>
              <a:rPr lang="en-US" dirty="0"/>
              <a:t>Support Mistakes</a:t>
            </a:r>
          </a:p>
          <a:p>
            <a:pPr marL="628650" lvl="1" indent="-171450">
              <a:buFont typeface="Arial" panose="020B0604020202020204" pitchFamily="34" charset="0"/>
              <a:buChar char="•"/>
            </a:pPr>
            <a:r>
              <a:rPr lang="en-US" dirty="0"/>
              <a:t>Not</a:t>
            </a:r>
            <a:r>
              <a:rPr lang="en-US" baseline="0" dirty="0"/>
              <a:t> everyone has the ability to make logical decisions in an on-the-spot circumstance. As a mentor, your role will be to help the mentee navigate difficult situations, helping them evaluate how to react to a mistake or failed project or poor conversation. Employees need to be able to rely on their mentor and manager to regroup together and see how they can move forward.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38</a:t>
            </a:fld>
            <a:endParaRPr lang="en-US" dirty="0"/>
          </a:p>
        </p:txBody>
      </p:sp>
    </p:spTree>
    <p:extLst>
      <p:ext uri="{BB962C8B-B14F-4D97-AF65-F5344CB8AC3E}">
        <p14:creationId xmlns:p14="http://schemas.microsoft.com/office/powerpoint/2010/main" val="223500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many, the crowning achievement for many professionals is becoming a mentor. To cultivate a worthwhile mentorship relationship, we suggest the following tips. </a:t>
            </a:r>
            <a:endParaRPr lang="en-US" dirty="0"/>
          </a:p>
          <a:p>
            <a:endParaRPr lang="en-US" dirty="0"/>
          </a:p>
          <a:p>
            <a:pPr marL="171450" indent="-171450">
              <a:buFont typeface="Arial" panose="020B0604020202020204" pitchFamily="34" charset="0"/>
              <a:buChar char="•"/>
            </a:pPr>
            <a:r>
              <a:rPr lang="en-US" dirty="0"/>
              <a:t>Listen to Listen. Communicate Second. </a:t>
            </a:r>
          </a:p>
          <a:p>
            <a:pPr marL="628650" lvl="1" indent="-171450">
              <a:buFont typeface="Arial" panose="020B0604020202020204" pitchFamily="34" charset="0"/>
              <a:buChar char="•"/>
            </a:pPr>
            <a:r>
              <a:rPr lang="en-US" dirty="0"/>
              <a:t>Listen to what your mentee has to say.</a:t>
            </a:r>
            <a:r>
              <a:rPr lang="en-US" baseline="0" dirty="0"/>
              <a:t> Listening to hear what the other person is saying, instead of listening to respond, is the key to a quality mentorship. From successes to professional conundrums. Then set expectations together, and agree on goals and next steps. </a:t>
            </a:r>
            <a:endParaRPr lang="en-US" dirty="0"/>
          </a:p>
          <a:p>
            <a:pPr marL="171450" indent="-171450">
              <a:buFont typeface="Arial" panose="020B0604020202020204" pitchFamily="34" charset="0"/>
              <a:buChar char="•"/>
            </a:pPr>
            <a:r>
              <a:rPr lang="en-US" dirty="0"/>
              <a:t>Constructive Criticism</a:t>
            </a:r>
          </a:p>
          <a:p>
            <a:pPr marL="628650" lvl="1" indent="-171450">
              <a:buFont typeface="Arial" panose="020B0604020202020204" pitchFamily="34" charset="0"/>
              <a:buChar char="•"/>
            </a:pPr>
            <a:r>
              <a:rPr lang="en-US" dirty="0"/>
              <a:t>Constructive criticism, is far from</a:t>
            </a:r>
            <a:r>
              <a:rPr lang="en-US" baseline="0" dirty="0"/>
              <a:t> casting judgement. Employees can quickly become defensive. In the event of a mistake, as an example, tactfully discuss preceding events, positive elements of the outcome, and how to adjust course for future similar situations. </a:t>
            </a:r>
            <a:endParaRPr lang="en-US" dirty="0"/>
          </a:p>
          <a:p>
            <a:pPr marL="171450" indent="-171450">
              <a:buFont typeface="Arial" panose="020B0604020202020204" pitchFamily="34" charset="0"/>
              <a:buChar char="•"/>
            </a:pPr>
            <a:r>
              <a:rPr lang="en-US" dirty="0"/>
              <a:t>Act in Empathy</a:t>
            </a:r>
          </a:p>
          <a:p>
            <a:pPr marL="628650" lvl="1" indent="-171450">
              <a:buFont typeface="Arial" panose="020B0604020202020204" pitchFamily="34" charset="0"/>
              <a:buChar char="•"/>
            </a:pPr>
            <a:r>
              <a:rPr lang="en-US" dirty="0"/>
              <a:t>By actively</a:t>
            </a:r>
            <a:r>
              <a:rPr lang="en-US" baseline="0" dirty="0"/>
              <a:t> listening and thoughtfully offering insight, you will show your mentee employee through empathetic conversations and actions, that you support the professional growth of your mentee. Keep in mind not all progress happens at the same rate for everyone. </a:t>
            </a:r>
            <a:endParaRPr lang="en-US" dirty="0"/>
          </a:p>
          <a:p>
            <a:pPr marL="171450" indent="-171450">
              <a:buFont typeface="Arial" panose="020B0604020202020204" pitchFamily="34" charset="0"/>
              <a:buChar char="•"/>
            </a:pPr>
            <a:r>
              <a:rPr lang="en-US" dirty="0"/>
              <a:t>Support Mistakes</a:t>
            </a:r>
          </a:p>
          <a:p>
            <a:pPr marL="628650" lvl="1" indent="-171450">
              <a:buFont typeface="Arial" panose="020B0604020202020204" pitchFamily="34" charset="0"/>
              <a:buChar char="•"/>
            </a:pPr>
            <a:r>
              <a:rPr lang="en-US" dirty="0"/>
              <a:t>Not</a:t>
            </a:r>
            <a:r>
              <a:rPr lang="en-US" baseline="0" dirty="0"/>
              <a:t> everyone has the ability to make logical decisions in an on-the-spot circumstance. As a mentor, your role will be to help the mentee navigate difficult situations, helping them evaluate how to react to a mistake or failed project or poor conversation. Employees need to be able to rely on their mentor and manager to regroup together and see how they can move forward.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39</a:t>
            </a:fld>
            <a:endParaRPr lang="en-US" dirty="0"/>
          </a:p>
        </p:txBody>
      </p:sp>
    </p:spTree>
    <p:extLst>
      <p:ext uri="{BB962C8B-B14F-4D97-AF65-F5344CB8AC3E}">
        <p14:creationId xmlns:p14="http://schemas.microsoft.com/office/powerpoint/2010/main" val="3473922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many, the crowning achievement for many professionals is becoming a mentor. To cultivate a worthwhile mentorship relationship, we suggest the following tips. </a:t>
            </a:r>
            <a:endParaRPr lang="en-US" dirty="0"/>
          </a:p>
          <a:p>
            <a:endParaRPr lang="en-US" dirty="0"/>
          </a:p>
          <a:p>
            <a:pPr marL="171450" indent="-171450">
              <a:buFont typeface="Arial" panose="020B0604020202020204" pitchFamily="34" charset="0"/>
              <a:buChar char="•"/>
            </a:pPr>
            <a:r>
              <a:rPr lang="en-US" dirty="0"/>
              <a:t>Listen to Listen. Communicate Second. </a:t>
            </a:r>
          </a:p>
          <a:p>
            <a:pPr marL="628650" lvl="1" indent="-171450">
              <a:buFont typeface="Arial" panose="020B0604020202020204" pitchFamily="34" charset="0"/>
              <a:buChar char="•"/>
            </a:pPr>
            <a:r>
              <a:rPr lang="en-US" dirty="0"/>
              <a:t>Listen to what your mentee has to say.</a:t>
            </a:r>
            <a:r>
              <a:rPr lang="en-US" baseline="0" dirty="0"/>
              <a:t> Listening to hear what the other person is saying, instead of listening to respond, is the key to a quality mentorship. From successes to professional conundrums. Then set expectations together, and agree on goals and next steps. </a:t>
            </a:r>
            <a:endParaRPr lang="en-US" dirty="0"/>
          </a:p>
          <a:p>
            <a:pPr marL="171450" indent="-171450">
              <a:buFont typeface="Arial" panose="020B0604020202020204" pitchFamily="34" charset="0"/>
              <a:buChar char="•"/>
            </a:pPr>
            <a:r>
              <a:rPr lang="en-US" dirty="0"/>
              <a:t>Constructive Criticism</a:t>
            </a:r>
          </a:p>
          <a:p>
            <a:pPr marL="628650" lvl="1" indent="-171450">
              <a:buFont typeface="Arial" panose="020B0604020202020204" pitchFamily="34" charset="0"/>
              <a:buChar char="•"/>
            </a:pPr>
            <a:r>
              <a:rPr lang="en-US" dirty="0"/>
              <a:t>Constructive criticism, is far from</a:t>
            </a:r>
            <a:r>
              <a:rPr lang="en-US" baseline="0" dirty="0"/>
              <a:t> casting judgement. Employees can quickly become defensive. In the event of a mistake, as an example, tactfully discuss preceding events, positive elements of the outcome, and how to adjust course for future similar situations. </a:t>
            </a:r>
            <a:endParaRPr lang="en-US" dirty="0"/>
          </a:p>
          <a:p>
            <a:pPr marL="171450" indent="-171450">
              <a:buFont typeface="Arial" panose="020B0604020202020204" pitchFamily="34" charset="0"/>
              <a:buChar char="•"/>
            </a:pPr>
            <a:r>
              <a:rPr lang="en-US" dirty="0"/>
              <a:t>Act in Empathy</a:t>
            </a:r>
          </a:p>
          <a:p>
            <a:pPr marL="628650" lvl="1" indent="-171450">
              <a:buFont typeface="Arial" panose="020B0604020202020204" pitchFamily="34" charset="0"/>
              <a:buChar char="•"/>
            </a:pPr>
            <a:r>
              <a:rPr lang="en-US" dirty="0"/>
              <a:t>By actively</a:t>
            </a:r>
            <a:r>
              <a:rPr lang="en-US" baseline="0" dirty="0"/>
              <a:t> listening and thoughtfully offering insight, you will show your mentee employee through empathetic conversations and actions, that you support the professional growth of your mentee. Keep in mind not all progress happens at the same rate for everyone. </a:t>
            </a:r>
            <a:endParaRPr lang="en-US" dirty="0"/>
          </a:p>
          <a:p>
            <a:pPr marL="171450" indent="-171450">
              <a:buFont typeface="Arial" panose="020B0604020202020204" pitchFamily="34" charset="0"/>
              <a:buChar char="•"/>
            </a:pPr>
            <a:r>
              <a:rPr lang="en-US" dirty="0"/>
              <a:t>Support Mistakes</a:t>
            </a:r>
          </a:p>
          <a:p>
            <a:pPr marL="628650" lvl="1" indent="-171450">
              <a:buFont typeface="Arial" panose="020B0604020202020204" pitchFamily="34" charset="0"/>
              <a:buChar char="•"/>
            </a:pPr>
            <a:r>
              <a:rPr lang="en-US" dirty="0"/>
              <a:t>Not</a:t>
            </a:r>
            <a:r>
              <a:rPr lang="en-US" baseline="0" dirty="0"/>
              <a:t> everyone has the ability to make logical decisions in an on-the-spot circumstance. As a mentor, your role will be to help the mentee navigate difficult situations, helping them evaluate how to react to a mistake or failed project or poor conversation. Employees need to be able to rely on their mentor and manager to regroup together and see how they can move forward.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40</a:t>
            </a:fld>
            <a:endParaRPr lang="en-US" dirty="0"/>
          </a:p>
        </p:txBody>
      </p:sp>
    </p:spTree>
    <p:extLst>
      <p:ext uri="{BB962C8B-B14F-4D97-AF65-F5344CB8AC3E}">
        <p14:creationId xmlns:p14="http://schemas.microsoft.com/office/powerpoint/2010/main" val="1408347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What do the</a:t>
            </a:r>
            <a:r>
              <a:rPr lang="en-US" baseline="0" dirty="0"/>
              <a:t> following brands have in common? Compaq, Toys R Us, Woolworths, Pan American, Tower Records? If you’re thinking that “they no longer exist,” You’re mostly correct. In reality they became irrelevant simply by losing touch with their customers, buying trends, technology, etc. Staying relevant is essential to existence. </a:t>
            </a:r>
            <a:br>
              <a:rPr lang="en-US" baseline="0" dirty="0"/>
            </a:br>
            <a:br>
              <a:rPr lang="en-US" baseline="0" dirty="0"/>
            </a:br>
            <a:r>
              <a:rPr lang="en-US" baseline="0" dirty="0"/>
              <a:t>So what do you do? As a business owner or leader, you can: </a:t>
            </a:r>
            <a:endParaRPr lang="en-US" dirty="0"/>
          </a:p>
          <a:p>
            <a:pPr marL="171450" indent="-171450">
              <a:buFont typeface="Arial" panose="020B0604020202020204" pitchFamily="34" charset="0"/>
              <a:buChar char="•"/>
            </a:pPr>
            <a:r>
              <a:rPr lang="en-US" dirty="0"/>
              <a:t>Take a Nimble Approach to Marketing, Operations, and Workplace Morale/Environment</a:t>
            </a:r>
          </a:p>
          <a:p>
            <a:pPr marL="628650" lvl="1" indent="-171450">
              <a:buFont typeface="Arial" panose="020B0604020202020204" pitchFamily="34" charset="0"/>
              <a:buChar char="•"/>
            </a:pPr>
            <a:r>
              <a:rPr lang="en-US" dirty="0"/>
              <a:t>While challenging, knowing your customers and truly</a:t>
            </a:r>
            <a:r>
              <a:rPr lang="en-US" baseline="0" dirty="0"/>
              <a:t> understanding the bottom-level foundational aspects of your prospects is key. </a:t>
            </a:r>
            <a:endParaRPr lang="en-US" dirty="0"/>
          </a:p>
          <a:p>
            <a:pPr marL="171450" indent="-171450">
              <a:buFont typeface="Arial" panose="020B0604020202020204" pitchFamily="34" charset="0"/>
              <a:buChar char="•"/>
            </a:pPr>
            <a:r>
              <a:rPr lang="en-US" dirty="0"/>
              <a:t>Double-Down on Your Valuable Resources: Employees</a:t>
            </a:r>
          </a:p>
          <a:p>
            <a:pPr marL="628650" lvl="1" indent="-171450">
              <a:buFont typeface="Arial" panose="020B0604020202020204" pitchFamily="34" charset="0"/>
              <a:buChar char="•"/>
            </a:pPr>
            <a:r>
              <a:rPr lang="en-US" dirty="0"/>
              <a:t>From conducting</a:t>
            </a:r>
            <a:r>
              <a:rPr lang="en-US" baseline="0" dirty="0"/>
              <a:t> a thoughtful pay analysis to looking for ways to invest in employee loyalty (including recruiting efforts), staying relevant with employees is just as important to them as it is to you. </a:t>
            </a:r>
            <a:endParaRPr lang="en-US" dirty="0"/>
          </a:p>
          <a:p>
            <a:pPr marL="171450" indent="-171450">
              <a:buFont typeface="Arial" panose="020B0604020202020204" pitchFamily="34" charset="0"/>
              <a:buChar char="•"/>
            </a:pPr>
            <a:r>
              <a:rPr lang="en-US" dirty="0"/>
              <a:t>Explore Partnerships</a:t>
            </a:r>
          </a:p>
          <a:p>
            <a:pPr marL="628650" lvl="1" indent="-171450">
              <a:buFont typeface="Arial" panose="020B0604020202020204" pitchFamily="34" charset="0"/>
              <a:buChar char="•"/>
            </a:pPr>
            <a:r>
              <a:rPr lang="en-US" dirty="0"/>
              <a:t>Considering partnerships to expand your reach or brand</a:t>
            </a:r>
            <a:r>
              <a:rPr lang="en-US" baseline="0" dirty="0"/>
              <a:t> will inevitably add value to your customer value. These partnerships allow for two or more complimentary businesses/products/services to share a network and successes. </a:t>
            </a: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41</a:t>
            </a:fld>
            <a:endParaRPr lang="en-US" dirty="0"/>
          </a:p>
        </p:txBody>
      </p:sp>
    </p:spTree>
    <p:extLst>
      <p:ext uri="{BB962C8B-B14F-4D97-AF65-F5344CB8AC3E}">
        <p14:creationId xmlns:p14="http://schemas.microsoft.com/office/powerpoint/2010/main" val="2456325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581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think about all of the choices and the decisions you made or would have made or need to make. </a:t>
            </a:r>
          </a:p>
          <a:p>
            <a:endParaRPr lang="en-US" dirty="0"/>
          </a:p>
          <a:p>
            <a:r>
              <a:rPr lang="en-US" dirty="0"/>
              <a:t>Should I not work longer hours today, should I take that job, should I sit still…</a:t>
            </a:r>
          </a:p>
        </p:txBody>
      </p:sp>
      <p:sp>
        <p:nvSpPr>
          <p:cNvPr id="4" name="Slide Number Placeholder 3"/>
          <p:cNvSpPr>
            <a:spLocks noGrp="1"/>
          </p:cNvSpPr>
          <p:nvPr>
            <p:ph type="sldNum" sz="quarter" idx="5"/>
          </p:nvPr>
        </p:nvSpPr>
        <p:spPr/>
        <p:txBody>
          <a:bodyPr/>
          <a:lstStyle/>
          <a:p>
            <a:fld id="{DBA9AE40-3CA6-2149-BC27-B0A8ADC6FAAA}" type="slidenum">
              <a:rPr lang="en-US" smtClean="0"/>
              <a:t>5</a:t>
            </a:fld>
            <a:endParaRPr lang="en-US" dirty="0"/>
          </a:p>
        </p:txBody>
      </p:sp>
    </p:spTree>
    <p:extLst>
      <p:ext uri="{BB962C8B-B14F-4D97-AF65-F5344CB8AC3E}">
        <p14:creationId xmlns:p14="http://schemas.microsoft.com/office/powerpoint/2010/main" val="4010163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According to Best College. Com 61% of people wish they could go back and pursue a different degree</a:t>
            </a:r>
          </a:p>
          <a:p>
            <a:pPr marL="171450" indent="-171450">
              <a:buFont typeface="Arial" panose="020B0604020202020204" pitchFamily="34" charset="0"/>
              <a:buChar char="•"/>
            </a:pPr>
            <a:r>
              <a:rPr lang="en-US" dirty="0"/>
              <a:t>Gen X (40-55 year </a:t>
            </a:r>
            <a:r>
              <a:rPr lang="en-US" dirty="0" err="1"/>
              <a:t>olds</a:t>
            </a:r>
            <a:r>
              <a:rPr lang="en-US" dirty="0"/>
              <a:t>) were among the larger group who wished they could go back and pursue their passions.</a:t>
            </a:r>
          </a:p>
          <a:p>
            <a:pPr marL="171450" indent="-171450">
              <a:buFont typeface="Arial" panose="020B0604020202020204" pitchFamily="34" charset="0"/>
              <a:buChar char="•"/>
            </a:pPr>
            <a:r>
              <a:rPr lang="en-US" dirty="0"/>
              <a:t>90 % of people have major regret, according to an article by Huff Post.</a:t>
            </a:r>
          </a:p>
          <a:p>
            <a:pPr marL="171450" indent="-171450">
              <a:buFont typeface="Arial" panose="020B0604020202020204" pitchFamily="34" charset="0"/>
              <a:buChar char="•"/>
            </a:pPr>
            <a:r>
              <a:rPr lang="en-US" dirty="0"/>
              <a:t>Best Life Online wrote that a couple of areas where people in their 50’s felt regret was not accomplishing more or trying to land that dream job…</a:t>
            </a:r>
          </a:p>
          <a:p>
            <a:pPr marL="171450" indent="-171450">
              <a:buFont typeface="Arial" panose="020B0604020202020204" pitchFamily="34" charset="0"/>
              <a:buChar char="•"/>
            </a:pPr>
            <a:r>
              <a:rPr lang="en-US" dirty="0"/>
              <a:t>Millennials rate among the highest group who want to learn more, right now.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share all of these wonderful insights and we haven’t even touched on what may drive perspective culturally. We did a wonder series towards the end of last year on cultural mindsets- its gool listen and lessen!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so with this perspective, you may not be alone.</a:t>
            </a:r>
          </a:p>
        </p:txBody>
      </p:sp>
      <p:sp>
        <p:nvSpPr>
          <p:cNvPr id="4" name="Slide Number Placeholder 3"/>
          <p:cNvSpPr>
            <a:spLocks noGrp="1"/>
          </p:cNvSpPr>
          <p:nvPr>
            <p:ph type="sldNum" sz="quarter" idx="5"/>
          </p:nvPr>
        </p:nvSpPr>
        <p:spPr/>
        <p:txBody>
          <a:bodyPr/>
          <a:lstStyle/>
          <a:p>
            <a:fld id="{DBA9AE40-3CA6-2149-BC27-B0A8ADC6FAAA}" type="slidenum">
              <a:rPr lang="en-US" smtClean="0"/>
              <a:t>6</a:t>
            </a:fld>
            <a:endParaRPr lang="en-US" dirty="0"/>
          </a:p>
        </p:txBody>
      </p:sp>
    </p:spTree>
    <p:extLst>
      <p:ext uri="{BB962C8B-B14F-4D97-AF65-F5344CB8AC3E}">
        <p14:creationId xmlns:p14="http://schemas.microsoft.com/office/powerpoint/2010/main" val="253108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According to Best College. Com 61% of people wish they could go back and pursue a different degree</a:t>
            </a:r>
          </a:p>
          <a:p>
            <a:pPr marL="171450" indent="-171450">
              <a:buFont typeface="Arial" panose="020B0604020202020204" pitchFamily="34" charset="0"/>
              <a:buChar char="•"/>
            </a:pPr>
            <a:r>
              <a:rPr lang="en-US" dirty="0"/>
              <a:t>Gen X (40-55 year </a:t>
            </a:r>
            <a:r>
              <a:rPr lang="en-US" dirty="0" err="1"/>
              <a:t>olds</a:t>
            </a:r>
            <a:r>
              <a:rPr lang="en-US" dirty="0"/>
              <a:t>) were among the larger group who wished they could go back and pursue their passions.</a:t>
            </a:r>
          </a:p>
          <a:p>
            <a:pPr marL="171450" indent="-171450">
              <a:buFont typeface="Arial" panose="020B0604020202020204" pitchFamily="34" charset="0"/>
              <a:buChar char="•"/>
            </a:pPr>
            <a:r>
              <a:rPr lang="en-US" dirty="0"/>
              <a:t>90 % of people have major regret, according to an article by Huff Post.</a:t>
            </a:r>
          </a:p>
          <a:p>
            <a:pPr marL="171450" indent="-171450">
              <a:buFont typeface="Arial" panose="020B0604020202020204" pitchFamily="34" charset="0"/>
              <a:buChar char="•"/>
            </a:pPr>
            <a:r>
              <a:rPr lang="en-US" dirty="0"/>
              <a:t>Best Life Online wrote that a couple of areas where people in their 50’s felt regret was not accomplishing more or trying to land that dream job…</a:t>
            </a:r>
          </a:p>
          <a:p>
            <a:pPr marL="171450" indent="-171450">
              <a:buFont typeface="Arial" panose="020B0604020202020204" pitchFamily="34" charset="0"/>
              <a:buChar char="•"/>
            </a:pPr>
            <a:r>
              <a:rPr lang="en-US" dirty="0"/>
              <a:t>Millennials rate among the highest group who want to learn more, right now.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share all of these wonderful insights and we haven’t even touched on what may drive perspective culturally. We did a wonder series towards the end of last year on cultural mindsets- its gool listen and lessen!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so with this perspective, you may not be alone.</a:t>
            </a:r>
          </a:p>
        </p:txBody>
      </p:sp>
      <p:sp>
        <p:nvSpPr>
          <p:cNvPr id="4" name="Slide Number Placeholder 3"/>
          <p:cNvSpPr>
            <a:spLocks noGrp="1"/>
          </p:cNvSpPr>
          <p:nvPr>
            <p:ph type="sldNum" sz="quarter" idx="5"/>
          </p:nvPr>
        </p:nvSpPr>
        <p:spPr/>
        <p:txBody>
          <a:bodyPr/>
          <a:lstStyle/>
          <a:p>
            <a:fld id="{DBA9AE40-3CA6-2149-BC27-B0A8ADC6FAAA}" type="slidenum">
              <a:rPr lang="en-US" smtClean="0"/>
              <a:t>7</a:t>
            </a:fld>
            <a:endParaRPr lang="en-US" dirty="0"/>
          </a:p>
        </p:txBody>
      </p:sp>
    </p:spTree>
    <p:extLst>
      <p:ext uri="{BB962C8B-B14F-4D97-AF65-F5344CB8AC3E}">
        <p14:creationId xmlns:p14="http://schemas.microsoft.com/office/powerpoint/2010/main" val="913019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get do over?</a:t>
            </a:r>
          </a:p>
          <a:p>
            <a:endParaRPr lang="en-US" dirty="0"/>
          </a:p>
          <a:p>
            <a:r>
              <a:rPr lang="en-US" dirty="0"/>
              <a:t>Starting over is a great accomplishment, but never easy. And the effort is often met with varied results, however, here are a few that</a:t>
            </a:r>
            <a:r>
              <a:rPr lang="en-US" baseline="0" dirty="0"/>
              <a:t> we think have a positive perspective: </a:t>
            </a:r>
            <a:endParaRPr lang="en-US" dirty="0"/>
          </a:p>
          <a:p>
            <a:pPr marL="628650" lvl="1" indent="-171450">
              <a:buFont typeface="Arial" panose="020B0604020202020204" pitchFamily="34" charset="0"/>
              <a:buChar char="•"/>
            </a:pPr>
            <a:r>
              <a:rPr lang="en-US" dirty="0"/>
              <a:t>Learn to Accept and Grow</a:t>
            </a:r>
          </a:p>
          <a:p>
            <a:pPr marL="1085850" lvl="2" indent="-171450">
              <a:buFont typeface="Arial" panose="020B0604020202020204" pitchFamily="34" charset="0"/>
              <a:buChar char="•"/>
            </a:pPr>
            <a:r>
              <a:rPr lang="en-US" dirty="0"/>
              <a:t>Letting go and/or</a:t>
            </a:r>
            <a:r>
              <a:rPr lang="en-US" baseline="0" dirty="0"/>
              <a:t> changing habits is an acknowledgement of finding your true direction, accepting any failures or mistakes and learning from them, allowing exploration to become a part of how you see your business and approach your customers. </a:t>
            </a:r>
            <a:endParaRPr lang="en-US" dirty="0"/>
          </a:p>
          <a:p>
            <a:pPr marL="628650" lvl="1" indent="-171450">
              <a:buFont typeface="Arial" panose="020B0604020202020204" pitchFamily="34" charset="0"/>
              <a:buChar char="•"/>
            </a:pPr>
            <a:r>
              <a:rPr lang="en-US" dirty="0"/>
              <a:t>Self-inquiry</a:t>
            </a:r>
          </a:p>
          <a:p>
            <a:pPr marL="1085850" lvl="2" indent="-171450">
              <a:buFont typeface="Arial" panose="020B0604020202020204" pitchFamily="34" charset="0"/>
              <a:buChar char="•"/>
            </a:pPr>
            <a:r>
              <a:rPr lang="en-US" dirty="0"/>
              <a:t>Use self-inquiry</a:t>
            </a:r>
            <a:r>
              <a:rPr lang="en-US" baseline="0" dirty="0"/>
              <a:t> to remove blocks to fulfilling potential and purpose, especially when it comes to your business and your employees. Answers may not come quickly or clearly, but the idea is to take a moment to ask yourself growth questions to provide insight. What is my purpose in the company? What is my company’s purpose? What is my goal for my employees? What do I hope our customers take away from doing business with us? </a:t>
            </a:r>
            <a:endParaRPr lang="en-US" dirty="0"/>
          </a:p>
          <a:p>
            <a:pPr marL="628650" lvl="1" indent="-171450">
              <a:buFont typeface="Arial" panose="020B0604020202020204" pitchFamily="34" charset="0"/>
              <a:buChar char="•"/>
            </a:pPr>
            <a:r>
              <a:rPr lang="en-US" dirty="0"/>
              <a:t>Trust Your Instincts</a:t>
            </a:r>
          </a:p>
          <a:p>
            <a:pPr marL="1085850" lvl="2" indent="-171450">
              <a:buFont typeface="Arial" panose="020B0604020202020204" pitchFamily="34" charset="0"/>
              <a:buChar char="•"/>
            </a:pPr>
            <a:r>
              <a:rPr lang="en-US" dirty="0"/>
              <a:t>Instinct will often</a:t>
            </a:r>
            <a:r>
              <a:rPr lang="en-US" baseline="0" dirty="0"/>
              <a:t> tell you something needs to change. Instinct does not tell you if the change will be easy or hard. </a:t>
            </a:r>
            <a:endParaRPr lang="en-US" dirty="0"/>
          </a:p>
          <a:p>
            <a:pPr marL="628650" lvl="1" indent="-171450">
              <a:buFont typeface="Arial" panose="020B0604020202020204" pitchFamily="34" charset="0"/>
              <a:buChar char="•"/>
            </a:pPr>
            <a:r>
              <a:rPr lang="en-US" dirty="0"/>
              <a:t>New Insights</a:t>
            </a:r>
          </a:p>
          <a:p>
            <a:pPr marL="1085850" lvl="2" indent="-171450">
              <a:buFont typeface="Arial" panose="020B0604020202020204" pitchFamily="34" charset="0"/>
              <a:buChar char="•"/>
            </a:pPr>
            <a:r>
              <a:rPr lang="en-US" dirty="0"/>
              <a:t>Focusing on the past is like eating expired food. It’s really not</a:t>
            </a:r>
            <a:r>
              <a:rPr lang="en-US" baseline="0" dirty="0"/>
              <a:t> good for you. So open the new food, gain some new insights which will inevitably help build resilience as new goals are set.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8</a:t>
            </a:fld>
            <a:endParaRPr lang="en-US" dirty="0"/>
          </a:p>
        </p:txBody>
      </p:sp>
    </p:spTree>
    <p:extLst>
      <p:ext uri="{BB962C8B-B14F-4D97-AF65-F5344CB8AC3E}">
        <p14:creationId xmlns:p14="http://schemas.microsoft.com/office/powerpoint/2010/main" val="103789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get do over?</a:t>
            </a:r>
          </a:p>
          <a:p>
            <a:endParaRPr lang="en-US" dirty="0"/>
          </a:p>
          <a:p>
            <a:r>
              <a:rPr lang="en-US" dirty="0"/>
              <a:t>Starting over is a great accomplishment, but never easy. And the effort is often met with varied results, however, here are a few that</a:t>
            </a:r>
            <a:r>
              <a:rPr lang="en-US" baseline="0" dirty="0"/>
              <a:t> we think have a positive perspective: </a:t>
            </a:r>
            <a:endParaRPr lang="en-US" dirty="0"/>
          </a:p>
          <a:p>
            <a:pPr marL="628650" lvl="1" indent="-171450">
              <a:buFont typeface="Arial" panose="020B0604020202020204" pitchFamily="34" charset="0"/>
              <a:buChar char="•"/>
            </a:pPr>
            <a:r>
              <a:rPr lang="en-US" dirty="0"/>
              <a:t>Learn to Accept and Grow</a:t>
            </a:r>
          </a:p>
          <a:p>
            <a:pPr marL="1085850" lvl="2" indent="-171450">
              <a:buFont typeface="Arial" panose="020B0604020202020204" pitchFamily="34" charset="0"/>
              <a:buChar char="•"/>
            </a:pPr>
            <a:r>
              <a:rPr lang="en-US" dirty="0"/>
              <a:t>Letting go and/or</a:t>
            </a:r>
            <a:r>
              <a:rPr lang="en-US" baseline="0" dirty="0"/>
              <a:t> changing habits is an acknowledgement of finding your true direction, accepting any failures or mistakes and learning from them, allowing exploration to become a part of how you see your business and approach your customers. </a:t>
            </a:r>
            <a:endParaRPr lang="en-US" dirty="0"/>
          </a:p>
          <a:p>
            <a:pPr marL="628650" lvl="1" indent="-171450">
              <a:buFont typeface="Arial" panose="020B0604020202020204" pitchFamily="34" charset="0"/>
              <a:buChar char="•"/>
            </a:pPr>
            <a:r>
              <a:rPr lang="en-US" dirty="0"/>
              <a:t>Self-inquiry</a:t>
            </a:r>
          </a:p>
          <a:p>
            <a:pPr marL="1085850" lvl="2" indent="-171450">
              <a:buFont typeface="Arial" panose="020B0604020202020204" pitchFamily="34" charset="0"/>
              <a:buChar char="•"/>
            </a:pPr>
            <a:r>
              <a:rPr lang="en-US" dirty="0"/>
              <a:t>Use self-inquiry</a:t>
            </a:r>
            <a:r>
              <a:rPr lang="en-US" baseline="0" dirty="0"/>
              <a:t> to remove blocks to fulfilling potential and purpose, especially when it comes to your business and your employees. Answers may not come quickly or clearly, but the idea is to take a moment to ask yourself growth questions to provide insight. What is my purpose in the company? What is my company’s purpose? What is my goal for my employees? What do I hope our customers take away from doing business with us? </a:t>
            </a:r>
            <a:endParaRPr lang="en-US" dirty="0"/>
          </a:p>
          <a:p>
            <a:pPr marL="628650" lvl="1" indent="-171450">
              <a:buFont typeface="Arial" panose="020B0604020202020204" pitchFamily="34" charset="0"/>
              <a:buChar char="•"/>
            </a:pPr>
            <a:r>
              <a:rPr lang="en-US" dirty="0"/>
              <a:t>Trust Your Instincts</a:t>
            </a:r>
          </a:p>
          <a:p>
            <a:pPr marL="1085850" lvl="2" indent="-171450">
              <a:buFont typeface="Arial" panose="020B0604020202020204" pitchFamily="34" charset="0"/>
              <a:buChar char="•"/>
            </a:pPr>
            <a:r>
              <a:rPr lang="en-US" dirty="0"/>
              <a:t>Instinct will often</a:t>
            </a:r>
            <a:r>
              <a:rPr lang="en-US" baseline="0" dirty="0"/>
              <a:t> tell you something needs to change. Instinct does not tell you if the change will be easy or hard. </a:t>
            </a:r>
            <a:endParaRPr lang="en-US" dirty="0"/>
          </a:p>
          <a:p>
            <a:pPr marL="628650" lvl="1" indent="-171450">
              <a:buFont typeface="Arial" panose="020B0604020202020204" pitchFamily="34" charset="0"/>
              <a:buChar char="•"/>
            </a:pPr>
            <a:r>
              <a:rPr lang="en-US" dirty="0"/>
              <a:t>New Insights</a:t>
            </a:r>
          </a:p>
          <a:p>
            <a:pPr marL="1085850" lvl="2" indent="-171450">
              <a:buFont typeface="Arial" panose="020B0604020202020204" pitchFamily="34" charset="0"/>
              <a:buChar char="•"/>
            </a:pPr>
            <a:r>
              <a:rPr lang="en-US" dirty="0"/>
              <a:t>Focusing on the past is like eating expired food. It’s really not</a:t>
            </a:r>
            <a:r>
              <a:rPr lang="en-US" baseline="0" dirty="0"/>
              <a:t> good for you. So open the new food, gain some new insights which will inevitably help build resilience as new goals are set.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9</a:t>
            </a:fld>
            <a:endParaRPr lang="en-US" dirty="0"/>
          </a:p>
        </p:txBody>
      </p:sp>
    </p:spTree>
    <p:extLst>
      <p:ext uri="{BB962C8B-B14F-4D97-AF65-F5344CB8AC3E}">
        <p14:creationId xmlns:p14="http://schemas.microsoft.com/office/powerpoint/2010/main" val="191550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get do over?</a:t>
            </a:r>
          </a:p>
          <a:p>
            <a:endParaRPr lang="en-US" dirty="0"/>
          </a:p>
          <a:p>
            <a:r>
              <a:rPr lang="en-US" dirty="0"/>
              <a:t>Starting over is a great accomplishment, but never easy. And the effort is often met with varied results, however, here are a few that</a:t>
            </a:r>
            <a:r>
              <a:rPr lang="en-US" baseline="0" dirty="0"/>
              <a:t> we think have a positive perspective: </a:t>
            </a:r>
            <a:endParaRPr lang="en-US" dirty="0"/>
          </a:p>
          <a:p>
            <a:pPr marL="628650" lvl="1" indent="-171450">
              <a:buFont typeface="Arial" panose="020B0604020202020204" pitchFamily="34" charset="0"/>
              <a:buChar char="•"/>
            </a:pPr>
            <a:r>
              <a:rPr lang="en-US" dirty="0"/>
              <a:t>Learn to Accept and Grow</a:t>
            </a:r>
          </a:p>
          <a:p>
            <a:pPr marL="1085850" lvl="2" indent="-171450">
              <a:buFont typeface="Arial" panose="020B0604020202020204" pitchFamily="34" charset="0"/>
              <a:buChar char="•"/>
            </a:pPr>
            <a:r>
              <a:rPr lang="en-US" dirty="0"/>
              <a:t>Letting go and/or</a:t>
            </a:r>
            <a:r>
              <a:rPr lang="en-US" baseline="0" dirty="0"/>
              <a:t> changing habits is an acknowledgement of finding your true direction, accepting any failures or mistakes and learning from them, allowing exploration to become a part of how you see your business and approach your customers. </a:t>
            </a:r>
            <a:endParaRPr lang="en-US" dirty="0"/>
          </a:p>
          <a:p>
            <a:pPr marL="628650" lvl="1" indent="-171450">
              <a:buFont typeface="Arial" panose="020B0604020202020204" pitchFamily="34" charset="0"/>
              <a:buChar char="•"/>
            </a:pPr>
            <a:r>
              <a:rPr lang="en-US" dirty="0"/>
              <a:t>Self-inquiry</a:t>
            </a:r>
          </a:p>
          <a:p>
            <a:pPr marL="1085850" lvl="2" indent="-171450">
              <a:buFont typeface="Arial" panose="020B0604020202020204" pitchFamily="34" charset="0"/>
              <a:buChar char="•"/>
            </a:pPr>
            <a:r>
              <a:rPr lang="en-US" dirty="0"/>
              <a:t>Use self-inquiry</a:t>
            </a:r>
            <a:r>
              <a:rPr lang="en-US" baseline="0" dirty="0"/>
              <a:t> to remove blocks to fulfilling potential and purpose, especially when it comes to your business and your employees. Answers may not come quickly or clearly, but the idea is to take a moment to ask yourself growth questions to provide insight. What is my purpose in the company? What is my company’s purpose? What is my goal for my employees? What do I hope our customers take away from doing business with us? </a:t>
            </a:r>
            <a:endParaRPr lang="en-US" dirty="0"/>
          </a:p>
          <a:p>
            <a:pPr marL="628650" lvl="1" indent="-171450">
              <a:buFont typeface="Arial" panose="020B0604020202020204" pitchFamily="34" charset="0"/>
              <a:buChar char="•"/>
            </a:pPr>
            <a:r>
              <a:rPr lang="en-US" dirty="0"/>
              <a:t>Trust Your Instincts</a:t>
            </a:r>
          </a:p>
          <a:p>
            <a:pPr marL="1085850" lvl="2" indent="-171450">
              <a:buFont typeface="Arial" panose="020B0604020202020204" pitchFamily="34" charset="0"/>
              <a:buChar char="•"/>
            </a:pPr>
            <a:r>
              <a:rPr lang="en-US" dirty="0"/>
              <a:t>Instinct will often</a:t>
            </a:r>
            <a:r>
              <a:rPr lang="en-US" baseline="0" dirty="0"/>
              <a:t> tell you something needs to change. Instinct does not tell you if the change will be easy or hard. </a:t>
            </a:r>
            <a:endParaRPr lang="en-US" dirty="0"/>
          </a:p>
          <a:p>
            <a:pPr marL="628650" lvl="1" indent="-171450">
              <a:buFont typeface="Arial" panose="020B0604020202020204" pitchFamily="34" charset="0"/>
              <a:buChar char="•"/>
            </a:pPr>
            <a:r>
              <a:rPr lang="en-US" dirty="0"/>
              <a:t>New Insights</a:t>
            </a:r>
          </a:p>
          <a:p>
            <a:pPr marL="1085850" lvl="2" indent="-171450">
              <a:buFont typeface="Arial" panose="020B0604020202020204" pitchFamily="34" charset="0"/>
              <a:buChar char="•"/>
            </a:pPr>
            <a:r>
              <a:rPr lang="en-US" dirty="0"/>
              <a:t>Focusing on the past is like eating expired food. It’s really not</a:t>
            </a:r>
            <a:r>
              <a:rPr lang="en-US" baseline="0" dirty="0"/>
              <a:t> good for you. So open the new food, gain some new insights which will inevitably help build resilience as new goals are set.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10</a:t>
            </a:fld>
            <a:endParaRPr lang="en-US" dirty="0"/>
          </a:p>
        </p:txBody>
      </p:sp>
    </p:spTree>
    <p:extLst>
      <p:ext uri="{BB962C8B-B14F-4D97-AF65-F5344CB8AC3E}">
        <p14:creationId xmlns:p14="http://schemas.microsoft.com/office/powerpoint/2010/main" val="139840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37177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93349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716236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203778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68632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71547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16003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26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2514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74223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65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33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76357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10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79166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77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7082EB-077E-45ED-9689-E6E85736C3B4}"/>
              </a:ext>
            </a:extLst>
          </p:cNvPr>
          <p:cNvGrpSpPr/>
          <p:nvPr userDrawn="1"/>
        </p:nvGrpSpPr>
        <p:grpSpPr>
          <a:xfrm>
            <a:off x="-1" y="0"/>
            <a:ext cx="9144004" cy="5143501"/>
            <a:chOff x="-1" y="0"/>
            <a:chExt cx="9144004" cy="5143501"/>
          </a:xfrm>
        </p:grpSpPr>
        <p:sp>
          <p:nvSpPr>
            <p:cNvPr id="8" name="Rectangle 7">
              <a:extLst>
                <a:ext uri="{FF2B5EF4-FFF2-40B4-BE49-F238E27FC236}">
                  <a16:creationId xmlns:a16="http://schemas.microsoft.com/office/drawing/2014/main" id="{3EE75DBF-6FA6-4045-A09B-7AE45B858653}"/>
                </a:ext>
              </a:extLst>
            </p:cNvPr>
            <p:cNvSpPr/>
            <p:nvPr userDrawn="1"/>
          </p:nvSpPr>
          <p:spPr>
            <a:xfrm>
              <a:off x="-1" y="0"/>
              <a:ext cx="4491157"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0EE3C0-7FBF-40A4-963F-BE9236B686C0}"/>
                </a:ext>
              </a:extLst>
            </p:cNvPr>
            <p:cNvSpPr/>
            <p:nvPr userDrawn="1"/>
          </p:nvSpPr>
          <p:spPr>
            <a:xfrm>
              <a:off x="4491156" y="0"/>
              <a:ext cx="4652847"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3750198"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305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B493CE4A-0B31-4BFE-916D-BD0B07F8910A}"/>
              </a:ext>
            </a:extLst>
          </p:cNvPr>
          <p:cNvSpPr>
            <a:spLocks noGrp="1"/>
          </p:cNvSpPr>
          <p:nvPr userDrawn="1">
            <p:ph type="body" sz="quarter" idx="16"/>
          </p:nvPr>
        </p:nvSpPr>
        <p:spPr>
          <a:xfrm>
            <a:off x="4867971" y="1551901"/>
            <a:ext cx="3872905"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667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 Gre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DE0AA2-F3E1-47C6-8C6B-04FEF7C9E525}"/>
              </a:ext>
            </a:extLst>
          </p:cNvPr>
          <p:cNvGrpSpPr/>
          <p:nvPr userDrawn="1"/>
        </p:nvGrpSpPr>
        <p:grpSpPr>
          <a:xfrm>
            <a:off x="0" y="0"/>
            <a:ext cx="9144000" cy="5143501"/>
            <a:chOff x="0" y="0"/>
            <a:chExt cx="9271748" cy="5143501"/>
          </a:xfrm>
        </p:grpSpPr>
        <p:sp>
          <p:nvSpPr>
            <p:cNvPr id="8" name="Rectangle 7">
              <a:extLst>
                <a:ext uri="{FF2B5EF4-FFF2-40B4-BE49-F238E27FC236}">
                  <a16:creationId xmlns:a16="http://schemas.microsoft.com/office/drawing/2014/main" id="{3EE75DBF-6FA6-4045-A09B-7AE45B858653}"/>
                </a:ext>
              </a:extLst>
            </p:cNvPr>
            <p:cNvSpPr/>
            <p:nvPr/>
          </p:nvSpPr>
          <p:spPr>
            <a:xfrm>
              <a:off x="0"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0EE3C0-7FBF-40A4-963F-BE9236B686C0}"/>
                </a:ext>
              </a:extLst>
            </p:cNvPr>
            <p:cNvSpPr/>
            <p:nvPr/>
          </p:nvSpPr>
          <p:spPr>
            <a:xfrm>
              <a:off x="3092824"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6B1290-ED40-4034-B6D2-829D74478DB1}"/>
                </a:ext>
              </a:extLst>
            </p:cNvPr>
            <p:cNvSpPr/>
            <p:nvPr/>
          </p:nvSpPr>
          <p:spPr>
            <a:xfrm>
              <a:off x="6185648"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2AE9E10-48D5-44A1-AB1C-137B6501DEAB}"/>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B493CE4A-0B31-4BFE-916D-BD0B07F8910A}"/>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671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ree Column Gre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1E18E7C-42B4-4D54-B21E-15148CD2C471}"/>
              </a:ext>
            </a:extLst>
          </p:cNvPr>
          <p:cNvSpPr/>
          <p:nvPr userDrawn="1"/>
        </p:nvSpPr>
        <p:spPr>
          <a:xfrm>
            <a:off x="6858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EE75DBF-6FA6-4045-A09B-7AE45B858653}"/>
              </a:ext>
            </a:extLst>
          </p:cNvPr>
          <p:cNvSpPr/>
          <p:nvPr/>
        </p:nvSpPr>
        <p:spPr>
          <a:xfrm>
            <a:off x="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0EE3C0-7FBF-40A4-963F-BE9236B686C0}"/>
              </a:ext>
            </a:extLst>
          </p:cNvPr>
          <p:cNvSpPr/>
          <p:nvPr/>
        </p:nvSpPr>
        <p:spPr>
          <a:xfrm>
            <a:off x="2286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6B1290-ED40-4034-B6D2-829D74478DB1}"/>
              </a:ext>
            </a:extLst>
          </p:cNvPr>
          <p:cNvSpPr/>
          <p:nvPr/>
        </p:nvSpPr>
        <p:spPr>
          <a:xfrm>
            <a:off x="4572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B20C7E82-1FC9-4986-ACB8-CD57EB98DD68}"/>
              </a:ext>
            </a:extLst>
          </p:cNvPr>
          <p:cNvSpPr>
            <a:spLocks noGrp="1"/>
          </p:cNvSpPr>
          <p:nvPr>
            <p:ph type="body" sz="quarter" idx="17"/>
          </p:nvPr>
        </p:nvSpPr>
        <p:spPr>
          <a:xfrm>
            <a:off x="2602858"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a:extLst>
              <a:ext uri="{FF2B5EF4-FFF2-40B4-BE49-F238E27FC236}">
                <a16:creationId xmlns:a16="http://schemas.microsoft.com/office/drawing/2014/main" id="{33D7E210-8B6D-4F2C-81B1-7E33F6D61EDE}"/>
              </a:ext>
            </a:extLst>
          </p:cNvPr>
          <p:cNvSpPr>
            <a:spLocks noGrp="1"/>
          </p:cNvSpPr>
          <p:nvPr>
            <p:ph type="body" sz="quarter" idx="18"/>
          </p:nvPr>
        </p:nvSpPr>
        <p:spPr>
          <a:xfrm>
            <a:off x="4888858"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B7E263F0-7D24-40C7-851F-88D353CB24AC}"/>
              </a:ext>
            </a:extLst>
          </p:cNvPr>
          <p:cNvSpPr>
            <a:spLocks noGrp="1"/>
          </p:cNvSpPr>
          <p:nvPr>
            <p:ph type="body" sz="quarter" idx="19"/>
          </p:nvPr>
        </p:nvSpPr>
        <p:spPr>
          <a:xfrm>
            <a:off x="7114903"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205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hree Column Gre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1D382D-87A4-44A7-92B7-E564E51A19ED}"/>
              </a:ext>
            </a:extLst>
          </p:cNvPr>
          <p:cNvSpPr/>
          <p:nvPr userDrawn="1"/>
        </p:nvSpPr>
        <p:spPr>
          <a:xfrm>
            <a:off x="73152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E18E7C-42B4-4D54-B21E-15148CD2C471}"/>
              </a:ext>
            </a:extLst>
          </p:cNvPr>
          <p:cNvSpPr/>
          <p:nvPr userDrawn="1"/>
        </p:nvSpPr>
        <p:spPr>
          <a:xfrm>
            <a:off x="54864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EE75DBF-6FA6-4045-A09B-7AE45B858653}"/>
              </a:ext>
            </a:extLst>
          </p:cNvPr>
          <p:cNvSpPr/>
          <p:nvPr/>
        </p:nvSpPr>
        <p:spPr>
          <a:xfrm>
            <a:off x="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0EE3C0-7FBF-40A4-963F-BE9236B686C0}"/>
              </a:ext>
            </a:extLst>
          </p:cNvPr>
          <p:cNvSpPr/>
          <p:nvPr/>
        </p:nvSpPr>
        <p:spPr>
          <a:xfrm>
            <a:off x="18288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6B1290-ED40-4034-B6D2-829D74478DB1}"/>
              </a:ext>
            </a:extLst>
          </p:cNvPr>
          <p:cNvSpPr/>
          <p:nvPr/>
        </p:nvSpPr>
        <p:spPr>
          <a:xfrm>
            <a:off x="36576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0F18074C-E521-40C2-AEEA-61BBCC1AC499}"/>
              </a:ext>
            </a:extLst>
          </p:cNvPr>
          <p:cNvSpPr>
            <a:spLocks noGrp="1"/>
          </p:cNvSpPr>
          <p:nvPr>
            <p:ph type="body" sz="quarter" idx="14"/>
          </p:nvPr>
        </p:nvSpPr>
        <p:spPr>
          <a:xfrm>
            <a:off x="2117355"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87B318C0-53AE-4FB4-B34D-C9D8EF6614AF}"/>
              </a:ext>
            </a:extLst>
          </p:cNvPr>
          <p:cNvSpPr>
            <a:spLocks noGrp="1"/>
          </p:cNvSpPr>
          <p:nvPr>
            <p:ph type="body" sz="quarter" idx="15"/>
          </p:nvPr>
        </p:nvSpPr>
        <p:spPr>
          <a:xfrm>
            <a:off x="3932999"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1">
            <a:extLst>
              <a:ext uri="{FF2B5EF4-FFF2-40B4-BE49-F238E27FC236}">
                <a16:creationId xmlns:a16="http://schemas.microsoft.com/office/drawing/2014/main" id="{C34853FB-A37B-45CA-B720-6D17AE38BB8E}"/>
              </a:ext>
            </a:extLst>
          </p:cNvPr>
          <p:cNvSpPr>
            <a:spLocks noGrp="1"/>
          </p:cNvSpPr>
          <p:nvPr>
            <p:ph type="body" sz="quarter" idx="16"/>
          </p:nvPr>
        </p:nvSpPr>
        <p:spPr>
          <a:xfrm>
            <a:off x="5774955"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1">
            <a:extLst>
              <a:ext uri="{FF2B5EF4-FFF2-40B4-BE49-F238E27FC236}">
                <a16:creationId xmlns:a16="http://schemas.microsoft.com/office/drawing/2014/main" id="{76F73DF1-D419-4442-B430-3F807FF6C504}"/>
              </a:ext>
            </a:extLst>
          </p:cNvPr>
          <p:cNvSpPr>
            <a:spLocks noGrp="1"/>
          </p:cNvSpPr>
          <p:nvPr>
            <p:ph type="body" sz="quarter" idx="17"/>
          </p:nvPr>
        </p:nvSpPr>
        <p:spPr>
          <a:xfrm>
            <a:off x="7515497"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7373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77974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1682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53748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63757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822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20413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67181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84576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6597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75666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03646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2054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68431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799618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608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16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541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65447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64109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808909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419614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700906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9559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332642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06063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482370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90163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910412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37463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789110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0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709" r:id="rId3"/>
    <p:sldLayoutId id="2147483700" r:id="rId4"/>
    <p:sldLayoutId id="2147483710" r:id="rId5"/>
    <p:sldLayoutId id="2147483804" r:id="rId6"/>
    <p:sldLayoutId id="2147483805" r:id="rId7"/>
    <p:sldLayoutId id="2147483806" r:id="rId8"/>
    <p:sldLayoutId id="2147483807" r:id="rId9"/>
    <p:sldLayoutId id="2147483808" r:id="rId10"/>
    <p:sldLayoutId id="2147483809" r:id="rId11"/>
    <p:sldLayoutId id="2147483831" r:id="rId12"/>
    <p:sldLayoutId id="2147483829" r:id="rId13"/>
    <p:sldLayoutId id="2147483830" r:id="rId14"/>
    <p:sldLayoutId id="2147483832" r:id="rId15"/>
    <p:sldLayoutId id="2147483834" r:id="rId16"/>
    <p:sldLayoutId id="2147483833" r:id="rId17"/>
    <p:sldLayoutId id="2147483703" r:id="rId18"/>
    <p:sldLayoutId id="2147483676" r:id="rId19"/>
    <p:sldLayoutId id="2147483701" r:id="rId20"/>
    <p:sldLayoutId id="2147483810" r:id="rId21"/>
    <p:sldLayoutId id="2147483811" r:id="rId22"/>
    <p:sldLayoutId id="2147483729" r:id="rId23"/>
    <p:sldLayoutId id="2147483812" r:id="rId24"/>
    <p:sldLayoutId id="2147483813" r:id="rId25"/>
    <p:sldLayoutId id="2147483814" r:id="rId26"/>
    <p:sldLayoutId id="2147483827" r:id="rId27"/>
    <p:sldLayoutId id="2147483704" r:id="rId28"/>
    <p:sldLayoutId id="2147483664" r:id="rId29"/>
    <p:sldLayoutId id="2147483702" r:id="rId30"/>
    <p:sldLayoutId id="2147483817" r:id="rId31"/>
    <p:sldLayoutId id="2147483818" r:id="rId32"/>
    <p:sldLayoutId id="2147483678" r:id="rId33"/>
    <p:sldLayoutId id="2147483819" r:id="rId34"/>
    <p:sldLayoutId id="2147483820" r:id="rId35"/>
    <p:sldLayoutId id="2147483828" r:id="rId36"/>
    <p:sldLayoutId id="2147483706" r:id="rId37"/>
    <p:sldLayoutId id="2147483695" r:id="rId38"/>
    <p:sldLayoutId id="2147483696" r:id="rId39"/>
    <p:sldLayoutId id="2147483836" r:id="rId40"/>
    <p:sldLayoutId id="2147483835" r:id="rId41"/>
    <p:sldLayoutId id="2147483837" r:id="rId42"/>
    <p:sldLayoutId id="2147483838" r:id="rId43"/>
    <p:sldLayoutId id="2147483694" r:id="rId44"/>
    <p:sldLayoutId id="2147483712" r:id="rId45"/>
    <p:sldLayoutId id="2147483674" r:id="rId46"/>
    <p:sldLayoutId id="2147483677" r:id="rId47"/>
    <p:sldLayoutId id="2147483680" r:id="rId48"/>
    <p:sldLayoutId id="2147483734" r:id="rId49"/>
    <p:sldLayoutId id="2147483735" r:id="rId50"/>
    <p:sldLayoutId id="2147483732" r:id="rId51"/>
    <p:sldLayoutId id="2147483733" r:id="rId52"/>
    <p:sldLayoutId id="2147483821" r:id="rId53"/>
    <p:sldLayoutId id="2147483822" r:id="rId54"/>
    <p:sldLayoutId id="2147483825" r:id="rId55"/>
    <p:sldLayoutId id="2147483826" r:id="rId56"/>
    <p:sldLayoutId id="2147483824" r:id="rId57"/>
    <p:sldLayoutId id="2147483823" r:id="rId58"/>
    <p:sldLayoutId id="2147483707" r:id="rId59"/>
    <p:sldLayoutId id="2147483708" r:id="rId60"/>
    <p:sldLayoutId id="2147483686" r:id="rId61"/>
    <p:sldLayoutId id="2147483685" r:id="rId62"/>
    <p:sldLayoutId id="2147483689" r:id="rId63"/>
    <p:sldLayoutId id="2147483690" r:id="rId64"/>
    <p:sldLayoutId id="2147483716" r:id="rId65"/>
    <p:sldLayoutId id="2147483717" r:id="rId66"/>
    <p:sldLayoutId id="2147483718" r:id="rId67"/>
    <p:sldLayoutId id="2147483719" r:id="rId68"/>
    <p:sldLayoutId id="2147483726" r:id="rId69"/>
    <p:sldLayoutId id="2147483691" r:id="rId70"/>
    <p:sldLayoutId id="2147483692" r:id="rId71"/>
    <p:sldLayoutId id="2147483681" r:id="rId72"/>
    <p:sldLayoutId id="2147483731" r:id="rId73"/>
    <p:sldLayoutId id="2147483736" r:id="rId74"/>
    <p:sldLayoutId id="2147483737" r:id="rId75"/>
    <p:sldLayoutId id="2147483722" r:id="rId76"/>
    <p:sldLayoutId id="2147483682" r:id="rId77"/>
    <p:sldLayoutId id="2147483720" r:id="rId78"/>
    <p:sldLayoutId id="2147483723" r:id="rId79"/>
    <p:sldLayoutId id="2147483721" r:id="rId80"/>
    <p:sldLayoutId id="2147483683" r:id="rId81"/>
    <p:sldLayoutId id="2147483693" r:id="rId82"/>
    <p:sldLayoutId id="2147483724" r:id="rId83"/>
    <p:sldLayoutId id="2147483725" r:id="rId84"/>
    <p:sldLayoutId id="2147483684" r:id="rId85"/>
    <p:sldLayoutId id="2147483687" r:id="rId86"/>
    <p:sldLayoutId id="2147483688" r:id="rId87"/>
    <p:sldLayoutId id="2147483697" r:id="rId88"/>
    <p:sldLayoutId id="2147483698" r:id="rId89"/>
    <p:sldLayoutId id="2147483699" r:id="rId90"/>
    <p:sldLayoutId id="2147483727" r:id="rId91"/>
    <p:sldLayoutId id="2147483728" r:id="rId92"/>
  </p:sldLayoutIdLst>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7.xml"/><Relationship Id="rId6" Type="http://schemas.openxmlformats.org/officeDocument/2006/relationships/image" Target="../media/image24.jpg"/><Relationship Id="rId5" Type="http://schemas.openxmlformats.org/officeDocument/2006/relationships/image" Target="../media/image6.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7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66.xml"/><Relationship Id="rId5" Type="http://schemas.openxmlformats.org/officeDocument/2006/relationships/image" Target="../media/image35.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66.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descr="Un grupo de personas de pie en la mano&#10;&#10;Descripción generada automáticamente con confianza media">
            <a:extLst>
              <a:ext uri="{FF2B5EF4-FFF2-40B4-BE49-F238E27FC236}">
                <a16:creationId xmlns:a16="http://schemas.microsoft.com/office/drawing/2014/main" id="{93932F4A-67DD-C485-2C12-19382C3CDDE9}"/>
              </a:ext>
            </a:extLst>
          </p:cNvPr>
          <p:cNvPicPr>
            <a:picLocks noGrp="1" noChangeAspect="1"/>
          </p:cNvPicPr>
          <p:nvPr>
            <p:ph type="pic" sz="quarter" idx="10"/>
          </p:nvPr>
        </p:nvPicPr>
        <p:blipFill rotWithShape="1">
          <a:blip r:embed="rId3"/>
          <a:srcRect l="4497" t="12589" r="10673" b="-8"/>
          <a:stretch/>
        </p:blipFill>
        <p:spPr>
          <a:xfrm>
            <a:off x="0" y="449"/>
            <a:ext cx="7486344" cy="5143051"/>
          </a:xfrm>
        </p:spPr>
      </p:pic>
      <p:sp>
        <p:nvSpPr>
          <p:cNvPr id="10" name="Rectangle 9">
            <a:extLst>
              <a:ext uri="{FF2B5EF4-FFF2-40B4-BE49-F238E27FC236}">
                <a16:creationId xmlns:a16="http://schemas.microsoft.com/office/drawing/2014/main" id="{89A41962-B6C2-7A43-B8EF-9DE086575793}"/>
              </a:ext>
            </a:extLst>
          </p:cNvPr>
          <p:cNvSpPr/>
          <p:nvPr/>
        </p:nvSpPr>
        <p:spPr>
          <a:xfrm>
            <a:off x="0" y="0"/>
            <a:ext cx="4449451" cy="5143500"/>
          </a:xfrm>
          <a:prstGeom prst="rect">
            <a:avLst/>
          </a:prstGeom>
          <a:gradFill flip="none" rotWithShape="1">
            <a:gsLst>
              <a:gs pos="0">
                <a:schemeClr val="tx1">
                  <a:alpha val="36000"/>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E1668F7-1791-4398-A3CD-5AAC723A89E8}"/>
              </a:ext>
            </a:extLst>
          </p:cNvPr>
          <p:cNvSpPr/>
          <p:nvPr/>
        </p:nvSpPr>
        <p:spPr>
          <a:xfrm>
            <a:off x="-1" y="449"/>
            <a:ext cx="2796541" cy="5143500"/>
          </a:xfrm>
          <a:prstGeom prst="rect">
            <a:avLst/>
          </a:prstGeom>
          <a:gradFill flip="none" rotWithShape="1">
            <a:gsLst>
              <a:gs pos="53000">
                <a:srgbClr val="000000">
                  <a:alpha val="34000"/>
                </a:srgbClr>
              </a:gs>
              <a:gs pos="0">
                <a:schemeClr val="tx1">
                  <a:alpha val="73289"/>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91FF4E44-5257-3E4B-8CE7-06F91C7B9F14}"/>
              </a:ext>
            </a:extLst>
          </p:cNvPr>
          <p:cNvSpPr txBox="1">
            <a:spLocks/>
          </p:cNvSpPr>
          <p:nvPr/>
        </p:nvSpPr>
        <p:spPr>
          <a:xfrm>
            <a:off x="433169" y="3902697"/>
            <a:ext cx="3813154" cy="862524"/>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lnSpc>
                <a:spcPct val="100000"/>
              </a:lnSpc>
              <a:spcAft>
                <a:spcPts val="600"/>
              </a:spcAft>
            </a:pPr>
            <a:r>
              <a:rPr lang="en-US" sz="3200" spc="-50" dirty="0"/>
              <a:t>New Year, New You!</a:t>
            </a:r>
            <a:br>
              <a:rPr lang="en-US" sz="3200" dirty="0">
                <a:latin typeface="+mn-lt"/>
              </a:rPr>
            </a:br>
            <a:r>
              <a:rPr lang="en-US" sz="1400" b="0" spc="0" dirty="0">
                <a:latin typeface="+mn-lt"/>
              </a:rPr>
              <a:t>Make it What You Want</a:t>
            </a:r>
          </a:p>
        </p:txBody>
      </p:sp>
    </p:spTree>
    <p:extLst>
      <p:ext uri="{BB962C8B-B14F-4D97-AF65-F5344CB8AC3E}">
        <p14:creationId xmlns:p14="http://schemas.microsoft.com/office/powerpoint/2010/main" val="482626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9376FAD-EB01-8286-DC46-B93825272D32}"/>
              </a:ext>
            </a:extLst>
          </p:cNvPr>
          <p:cNvPicPr>
            <a:picLocks noChangeAspect="1"/>
          </p:cNvPicPr>
          <p:nvPr/>
        </p:nvPicPr>
        <p:blipFill rotWithShape="1">
          <a:blip r:embed="rId3"/>
          <a:srcRect l="26264" t="13775" r="36707" b="8745"/>
          <a:stretch/>
        </p:blipFill>
        <p:spPr>
          <a:xfrm>
            <a:off x="-2" y="0"/>
            <a:ext cx="3683001" cy="5143500"/>
          </a:xfrm>
          <a:prstGeom prst="rect">
            <a:avLst/>
          </a:prstGeom>
        </p:spPr>
      </p:pic>
      <p:sp>
        <p:nvSpPr>
          <p:cNvPr id="16" name="Rectangle 6">
            <a:extLst>
              <a:ext uri="{FF2B5EF4-FFF2-40B4-BE49-F238E27FC236}">
                <a16:creationId xmlns:a16="http://schemas.microsoft.com/office/drawing/2014/main" id="{9D7B014E-9C6C-9D4C-B8A2-B4F42F6E8795}"/>
              </a:ext>
            </a:extLst>
          </p:cNvPr>
          <p:cNvSpPr/>
          <p:nvPr/>
        </p:nvSpPr>
        <p:spPr>
          <a:xfrm>
            <a:off x="2480667" y="1602907"/>
            <a:ext cx="2873742" cy="19376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A836AE6A-2722-8ABA-619F-5B5BC6818BDD}"/>
              </a:ext>
            </a:extLst>
          </p:cNvPr>
          <p:cNvSpPr>
            <a:spLocks noGrp="1"/>
          </p:cNvSpPr>
          <p:nvPr>
            <p:ph type="title"/>
          </p:nvPr>
        </p:nvSpPr>
        <p:spPr>
          <a:xfrm>
            <a:off x="2743072" y="1843312"/>
            <a:ext cx="2348933" cy="844550"/>
          </a:xfrm>
          <a:prstGeom prst="rect">
            <a:avLst/>
          </a:prstGeom>
        </p:spPr>
        <p:txBody>
          <a:bodyPr/>
          <a:lstStyle/>
          <a:p>
            <a:pPr algn="ctr"/>
            <a:r>
              <a:rPr lang="en-US" dirty="0">
                <a:solidFill>
                  <a:schemeClr val="bg1"/>
                </a:solidFill>
              </a:rPr>
              <a:t>Can I get </a:t>
            </a:r>
            <a:br>
              <a:rPr lang="en-US" dirty="0">
                <a:solidFill>
                  <a:schemeClr val="bg1"/>
                </a:solidFill>
              </a:rPr>
            </a:br>
            <a:r>
              <a:rPr lang="en-US" dirty="0">
                <a:solidFill>
                  <a:schemeClr val="bg1"/>
                </a:solidFill>
              </a:rPr>
              <a:t>do over?</a:t>
            </a:r>
          </a:p>
        </p:txBody>
      </p:sp>
      <p:sp>
        <p:nvSpPr>
          <p:cNvPr id="9" name="Text Placeholder 2">
            <a:extLst>
              <a:ext uri="{FF2B5EF4-FFF2-40B4-BE49-F238E27FC236}">
                <a16:creationId xmlns:a16="http://schemas.microsoft.com/office/drawing/2014/main" id="{9AC344BC-D2F0-5A64-B1E3-8BB467256A78}"/>
              </a:ext>
            </a:extLst>
          </p:cNvPr>
          <p:cNvSpPr txBox="1">
            <a:spLocks/>
          </p:cNvSpPr>
          <p:nvPr/>
        </p:nvSpPr>
        <p:spPr>
          <a:xfrm>
            <a:off x="5551086" y="1295400"/>
            <a:ext cx="3072214" cy="2552700"/>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spcAft>
                <a:spcPts val="1500"/>
              </a:spcAft>
              <a:buClr>
                <a:schemeClr val="accent3"/>
              </a:buClr>
              <a:buNone/>
            </a:pPr>
            <a:r>
              <a:rPr lang="en-US" sz="1600" b="1" dirty="0">
                <a:solidFill>
                  <a:schemeClr val="accent1"/>
                </a:solidFill>
                <a:ea typeface="Open Sans" panose="020B0606030504020204" pitchFamily="34" charset="0"/>
              </a:rPr>
              <a:t>Trust your instincts</a:t>
            </a:r>
          </a:p>
          <a:p>
            <a:pPr marL="228600" lvl="1" indent="-171450">
              <a:spcBef>
                <a:spcPct val="20000"/>
              </a:spcBef>
              <a:spcAft>
                <a:spcPts val="1500"/>
              </a:spcAft>
              <a:buClr>
                <a:schemeClr val="accent3"/>
              </a:buClr>
            </a:pPr>
            <a:r>
              <a:rPr lang="en-US" sz="1400" dirty="0">
                <a:solidFill>
                  <a:schemeClr val="tx2"/>
                </a:solidFill>
                <a:ea typeface="+mn-ea"/>
              </a:rPr>
              <a:t>What needs to change?</a:t>
            </a:r>
          </a:p>
          <a:p>
            <a:pPr marL="228600" lvl="1" indent="-171450">
              <a:spcBef>
                <a:spcPct val="20000"/>
              </a:spcBef>
              <a:spcAft>
                <a:spcPts val="1500"/>
              </a:spcAft>
              <a:buClr>
                <a:schemeClr val="accent3"/>
              </a:buClr>
            </a:pPr>
            <a:r>
              <a:rPr lang="en-US" sz="1400" dirty="0">
                <a:solidFill>
                  <a:schemeClr val="tx2"/>
                </a:solidFill>
                <a:ea typeface="+mn-ea"/>
              </a:rPr>
              <a:t>Do I belong here?</a:t>
            </a:r>
          </a:p>
          <a:p>
            <a:pPr marL="228600" lvl="1" indent="-171450">
              <a:spcBef>
                <a:spcPct val="20000"/>
              </a:spcBef>
              <a:spcAft>
                <a:spcPts val="1500"/>
              </a:spcAft>
              <a:buClr>
                <a:schemeClr val="accent3"/>
              </a:buClr>
            </a:pPr>
            <a:r>
              <a:rPr lang="en-US" sz="1400" dirty="0">
                <a:solidFill>
                  <a:schemeClr val="tx2"/>
                </a:solidFill>
                <a:ea typeface="+mn-ea"/>
              </a:rPr>
              <a:t>Should I stay still?</a:t>
            </a:r>
          </a:p>
          <a:p>
            <a:pPr marL="228600" lvl="1" indent="-171450">
              <a:spcBef>
                <a:spcPct val="20000"/>
              </a:spcBef>
              <a:spcAft>
                <a:spcPts val="1500"/>
              </a:spcAft>
              <a:buClr>
                <a:schemeClr val="accent3"/>
              </a:buClr>
            </a:pPr>
            <a:r>
              <a:rPr lang="en-US" sz="1400" dirty="0">
                <a:solidFill>
                  <a:schemeClr val="tx2"/>
                </a:solidFill>
                <a:ea typeface="+mn-ea"/>
              </a:rPr>
              <a:t>Should I be still?</a:t>
            </a:r>
          </a:p>
          <a:p>
            <a:pPr marL="228600" lvl="1" indent="-171450">
              <a:spcBef>
                <a:spcPct val="20000"/>
              </a:spcBef>
              <a:spcAft>
                <a:spcPts val="1500"/>
              </a:spcAft>
              <a:buClr>
                <a:schemeClr val="accent3"/>
              </a:buClr>
            </a:pPr>
            <a:r>
              <a:rPr lang="en-US" sz="1400" dirty="0">
                <a:solidFill>
                  <a:schemeClr val="tx2"/>
                </a:solidFill>
                <a:ea typeface="+mn-ea"/>
              </a:rPr>
              <a:t>Turn left or turn right?</a:t>
            </a:r>
          </a:p>
        </p:txBody>
      </p:sp>
      <p:sp>
        <p:nvSpPr>
          <p:cNvPr id="12" name="Text Placeholder 2">
            <a:extLst>
              <a:ext uri="{FF2B5EF4-FFF2-40B4-BE49-F238E27FC236}">
                <a16:creationId xmlns:a16="http://schemas.microsoft.com/office/drawing/2014/main" id="{714FCFDB-88EA-EDE0-953E-4C451033AAAB}"/>
              </a:ext>
            </a:extLst>
          </p:cNvPr>
          <p:cNvSpPr txBox="1">
            <a:spLocks/>
          </p:cNvSpPr>
          <p:nvPr/>
        </p:nvSpPr>
        <p:spPr>
          <a:xfrm>
            <a:off x="2743072" y="2795034"/>
            <a:ext cx="2348933" cy="522275"/>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chemeClr val="bg1"/>
                </a:solidFill>
                <a:latin typeface="+mn-lt"/>
                <a:cs typeface="Arial" panose="020B0604020202020204" pitchFamily="34" charset="0"/>
              </a:rPr>
              <a:t>Listen to the voice within…</a:t>
            </a:r>
          </a:p>
        </p:txBody>
      </p:sp>
    </p:spTree>
    <p:extLst>
      <p:ext uri="{BB962C8B-B14F-4D97-AF65-F5344CB8AC3E}">
        <p14:creationId xmlns:p14="http://schemas.microsoft.com/office/powerpoint/2010/main" val="132104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4D2C34AE-8CF6-E6E5-D2A3-4935592C9B85}"/>
              </a:ext>
            </a:extLst>
          </p:cNvPr>
          <p:cNvPicPr>
            <a:picLocks noChangeAspect="1"/>
          </p:cNvPicPr>
          <p:nvPr/>
        </p:nvPicPr>
        <p:blipFill rotWithShape="1">
          <a:blip r:embed="rId3"/>
          <a:srcRect l="64569" t="8797" b="16980"/>
          <a:stretch/>
        </p:blipFill>
        <p:spPr>
          <a:xfrm>
            <a:off x="-2" y="0"/>
            <a:ext cx="3683001" cy="5143500"/>
          </a:xfrm>
          <a:prstGeom prst="rect">
            <a:avLst/>
          </a:prstGeom>
        </p:spPr>
      </p:pic>
      <p:sp>
        <p:nvSpPr>
          <p:cNvPr id="16" name="Rectangle 6">
            <a:extLst>
              <a:ext uri="{FF2B5EF4-FFF2-40B4-BE49-F238E27FC236}">
                <a16:creationId xmlns:a16="http://schemas.microsoft.com/office/drawing/2014/main" id="{6340EBDB-B07D-C834-B6F2-8529515B91B8}"/>
              </a:ext>
            </a:extLst>
          </p:cNvPr>
          <p:cNvSpPr/>
          <p:nvPr/>
        </p:nvSpPr>
        <p:spPr>
          <a:xfrm>
            <a:off x="2480667" y="1602906"/>
            <a:ext cx="2873742" cy="215629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0653EBA7-D4BC-773F-8FBA-9350923143F6}"/>
              </a:ext>
            </a:extLst>
          </p:cNvPr>
          <p:cNvSpPr>
            <a:spLocks noGrp="1"/>
          </p:cNvSpPr>
          <p:nvPr>
            <p:ph type="title"/>
          </p:nvPr>
        </p:nvSpPr>
        <p:spPr>
          <a:xfrm>
            <a:off x="2743072" y="1843312"/>
            <a:ext cx="2348933" cy="844550"/>
          </a:xfrm>
          <a:prstGeom prst="rect">
            <a:avLst/>
          </a:prstGeom>
        </p:spPr>
        <p:txBody>
          <a:bodyPr/>
          <a:lstStyle/>
          <a:p>
            <a:pPr algn="ctr"/>
            <a:r>
              <a:rPr lang="en-US" dirty="0">
                <a:solidFill>
                  <a:schemeClr val="bg1"/>
                </a:solidFill>
              </a:rPr>
              <a:t>Can I get </a:t>
            </a:r>
            <a:br>
              <a:rPr lang="en-US" dirty="0">
                <a:solidFill>
                  <a:schemeClr val="bg1"/>
                </a:solidFill>
              </a:rPr>
            </a:br>
            <a:r>
              <a:rPr lang="en-US" dirty="0">
                <a:solidFill>
                  <a:schemeClr val="bg1"/>
                </a:solidFill>
              </a:rPr>
              <a:t>do over?</a:t>
            </a:r>
          </a:p>
        </p:txBody>
      </p:sp>
      <p:sp>
        <p:nvSpPr>
          <p:cNvPr id="12" name="Text Placeholder 2">
            <a:extLst>
              <a:ext uri="{FF2B5EF4-FFF2-40B4-BE49-F238E27FC236}">
                <a16:creationId xmlns:a16="http://schemas.microsoft.com/office/drawing/2014/main" id="{43455D28-97CD-E5BB-DC7F-66CF3B5AA147}"/>
              </a:ext>
            </a:extLst>
          </p:cNvPr>
          <p:cNvSpPr txBox="1">
            <a:spLocks/>
          </p:cNvSpPr>
          <p:nvPr/>
        </p:nvSpPr>
        <p:spPr>
          <a:xfrm>
            <a:off x="2743072" y="2687862"/>
            <a:ext cx="2348934" cy="66493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Aft>
                <a:spcPts val="1500"/>
              </a:spcAft>
              <a:buClr>
                <a:schemeClr val="accent3"/>
              </a:buClr>
              <a:buSzPct val="90000"/>
              <a:buNone/>
            </a:pPr>
            <a:r>
              <a:rPr lang="en-US" sz="1400" dirty="0">
                <a:solidFill>
                  <a:schemeClr val="bg1"/>
                </a:solidFill>
                <a:latin typeface="+mn-lt"/>
                <a:cs typeface="Arial" panose="020B0604020202020204" pitchFamily="34" charset="0"/>
              </a:rPr>
              <a:t>There is only so much you can learn in a single place and time.</a:t>
            </a:r>
          </a:p>
          <a:p>
            <a:pPr marL="0" lvl="1" indent="0">
              <a:spcAft>
                <a:spcPts val="1500"/>
              </a:spcAft>
              <a:buClr>
                <a:schemeClr val="accent3"/>
              </a:buClr>
              <a:buSzPct val="90000"/>
              <a:buNone/>
            </a:pPr>
            <a:endParaRPr lang="en-US" sz="1400" b="1" dirty="0">
              <a:solidFill>
                <a:schemeClr val="bg1"/>
              </a:solidFill>
              <a:latin typeface="+mn-lt"/>
              <a:cs typeface="Arial" panose="020B0604020202020204" pitchFamily="34" charset="0"/>
            </a:endParaRPr>
          </a:p>
        </p:txBody>
      </p:sp>
      <p:sp>
        <p:nvSpPr>
          <p:cNvPr id="9" name="Text Placeholder 2">
            <a:extLst>
              <a:ext uri="{FF2B5EF4-FFF2-40B4-BE49-F238E27FC236}">
                <a16:creationId xmlns:a16="http://schemas.microsoft.com/office/drawing/2014/main" id="{017BE792-5239-94E8-2325-0009E043B491}"/>
              </a:ext>
            </a:extLst>
          </p:cNvPr>
          <p:cNvSpPr txBox="1">
            <a:spLocks/>
          </p:cNvSpPr>
          <p:nvPr/>
        </p:nvSpPr>
        <p:spPr>
          <a:xfrm>
            <a:off x="5551085" y="552450"/>
            <a:ext cx="3311211" cy="4012663"/>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spcAft>
                <a:spcPts val="1500"/>
              </a:spcAft>
              <a:buNone/>
            </a:pPr>
            <a:r>
              <a:rPr lang="en-US" sz="1600" b="1" dirty="0">
                <a:solidFill>
                  <a:schemeClr val="accent1"/>
                </a:solidFill>
                <a:ea typeface="Open Sans" panose="020B0606030504020204" pitchFamily="34" charset="0"/>
              </a:rPr>
              <a:t>New Insights</a:t>
            </a:r>
          </a:p>
          <a:p>
            <a:pPr marL="228600" lvl="1" indent="-171450">
              <a:spcBef>
                <a:spcPct val="20000"/>
              </a:spcBef>
              <a:spcAft>
                <a:spcPts val="1500"/>
              </a:spcAft>
              <a:buClr>
                <a:schemeClr val="accent3"/>
              </a:buClr>
            </a:pPr>
            <a:r>
              <a:rPr lang="en-US" sz="1400" dirty="0">
                <a:solidFill>
                  <a:schemeClr val="tx2"/>
                </a:solidFill>
                <a:ea typeface="+mn-ea"/>
              </a:rPr>
              <a:t>Focusing on the past is like eating expired food.</a:t>
            </a:r>
          </a:p>
          <a:p>
            <a:pPr marL="228600" lvl="1" indent="-171450">
              <a:spcBef>
                <a:spcPct val="20000"/>
              </a:spcBef>
              <a:spcAft>
                <a:spcPts val="1500"/>
              </a:spcAft>
              <a:buClr>
                <a:schemeClr val="accent3"/>
              </a:buClr>
            </a:pPr>
            <a:r>
              <a:rPr lang="en-US" sz="1400" dirty="0">
                <a:solidFill>
                  <a:schemeClr val="tx2"/>
                </a:solidFill>
                <a:ea typeface="+mn-ea"/>
              </a:rPr>
              <a:t>Learning evolves the mindset.</a:t>
            </a:r>
          </a:p>
          <a:p>
            <a:pPr marL="228600" lvl="1" indent="-171450">
              <a:spcBef>
                <a:spcPct val="20000"/>
              </a:spcBef>
              <a:spcAft>
                <a:spcPts val="1500"/>
              </a:spcAft>
              <a:buClr>
                <a:schemeClr val="accent3"/>
              </a:buClr>
            </a:pPr>
            <a:r>
              <a:rPr lang="en-US" sz="1400" dirty="0">
                <a:solidFill>
                  <a:schemeClr val="tx2"/>
                </a:solidFill>
                <a:ea typeface="+mn-ea"/>
              </a:rPr>
              <a:t>Seeing more provides new perspectives.</a:t>
            </a:r>
          </a:p>
          <a:p>
            <a:pPr marL="228600" lvl="1" indent="-171450">
              <a:spcBef>
                <a:spcPct val="20000"/>
              </a:spcBef>
              <a:spcAft>
                <a:spcPts val="1500"/>
              </a:spcAft>
              <a:buClr>
                <a:schemeClr val="accent3"/>
              </a:buClr>
            </a:pPr>
            <a:r>
              <a:rPr lang="en-US" sz="1400" dirty="0">
                <a:solidFill>
                  <a:schemeClr val="tx2"/>
                </a:solidFill>
                <a:ea typeface="+mn-ea"/>
              </a:rPr>
              <a:t>Experiencing strengthens your decisions.</a:t>
            </a:r>
          </a:p>
          <a:p>
            <a:pPr marL="228600" lvl="1" indent="-171450">
              <a:spcBef>
                <a:spcPct val="20000"/>
              </a:spcBef>
              <a:spcAft>
                <a:spcPts val="1500"/>
              </a:spcAft>
              <a:buClr>
                <a:schemeClr val="accent3"/>
              </a:buClr>
            </a:pPr>
            <a:r>
              <a:rPr lang="en-US" sz="1400" dirty="0">
                <a:solidFill>
                  <a:schemeClr val="tx2"/>
                </a:solidFill>
                <a:ea typeface="+mn-ea"/>
              </a:rPr>
              <a:t>New insights influence goals, social circles, career choices and more.</a:t>
            </a:r>
          </a:p>
          <a:p>
            <a:pPr marL="228600" lvl="1" indent="-171450">
              <a:spcBef>
                <a:spcPct val="20000"/>
              </a:spcBef>
              <a:spcAft>
                <a:spcPts val="1500"/>
              </a:spcAft>
              <a:buClr>
                <a:schemeClr val="accent3"/>
              </a:buClr>
            </a:pPr>
            <a:r>
              <a:rPr lang="en-US" sz="1400" dirty="0">
                <a:solidFill>
                  <a:schemeClr val="tx2"/>
                </a:solidFill>
                <a:ea typeface="+mn-ea"/>
              </a:rPr>
              <a:t>Get a second opinion!</a:t>
            </a:r>
          </a:p>
        </p:txBody>
      </p:sp>
    </p:spTree>
    <p:extLst>
      <p:ext uri="{BB962C8B-B14F-4D97-AF65-F5344CB8AC3E}">
        <p14:creationId xmlns:p14="http://schemas.microsoft.com/office/powerpoint/2010/main" val="1995800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p:spPr>
      </p:pic>
      <p:sp>
        <p:nvSpPr>
          <p:cNvPr id="8" name="Rectangle 7"/>
          <p:cNvSpPr/>
          <p:nvPr/>
        </p:nvSpPr>
        <p:spPr>
          <a:xfrm>
            <a:off x="-1" y="0"/>
            <a:ext cx="7835409" cy="514350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xfrm>
            <a:off x="376814" y="287521"/>
            <a:ext cx="2896473" cy="946877"/>
          </a:xfrm>
          <a:prstGeom prst="rect">
            <a:avLst/>
          </a:prstGeom>
        </p:spPr>
        <p:txBody>
          <a:bodyPr/>
          <a:lstStyle/>
          <a:p>
            <a:r>
              <a:rPr lang="en-US" dirty="0"/>
              <a:t>The Value of Starting Fresh</a:t>
            </a:r>
          </a:p>
        </p:txBody>
      </p:sp>
      <p:sp>
        <p:nvSpPr>
          <p:cNvPr id="3" name="Text Placeholder 2">
            <a:extLst>
              <a:ext uri="{FF2B5EF4-FFF2-40B4-BE49-F238E27FC236}">
                <a16:creationId xmlns:a16="http://schemas.microsoft.com/office/drawing/2014/main" id="{3926E4A2-6EC8-4747-ABF4-02EEB952A746}"/>
              </a:ext>
            </a:extLst>
          </p:cNvPr>
          <p:cNvSpPr>
            <a:spLocks noGrp="1"/>
          </p:cNvSpPr>
          <p:nvPr>
            <p:ph type="body" sz="quarter" idx="13"/>
          </p:nvPr>
        </p:nvSpPr>
        <p:spPr>
          <a:xfrm>
            <a:off x="376814" y="1551901"/>
            <a:ext cx="2777203" cy="3274097"/>
          </a:xfrm>
        </p:spPr>
        <p:txBody>
          <a:bodyPr/>
          <a:lstStyle/>
          <a:p>
            <a:pPr marL="285750" lvl="1" indent="-285750">
              <a:spcAft>
                <a:spcPts val="1500"/>
              </a:spcAft>
            </a:pPr>
            <a:r>
              <a:rPr lang="en-US" dirty="0">
                <a:solidFill>
                  <a:srgbClr val="FFFFFF"/>
                </a:solidFill>
                <a:ea typeface="Open Sans" panose="020B0606030504020204" pitchFamily="34" charset="0"/>
              </a:rPr>
              <a:t>Movement</a:t>
            </a:r>
          </a:p>
          <a:p>
            <a:pPr marL="285750" lvl="1" indent="-285750">
              <a:spcAft>
                <a:spcPts val="1500"/>
              </a:spcAft>
            </a:pPr>
            <a:r>
              <a:rPr lang="en-US" dirty="0">
                <a:solidFill>
                  <a:srgbClr val="FFFFFF"/>
                </a:solidFill>
                <a:ea typeface="Open Sans" panose="020B0606030504020204" pitchFamily="34" charset="0"/>
              </a:rPr>
              <a:t>Varied results</a:t>
            </a:r>
          </a:p>
          <a:p>
            <a:pPr marL="285750" lvl="1" indent="-285750">
              <a:spcAft>
                <a:spcPts val="1500"/>
              </a:spcAft>
            </a:pPr>
            <a:r>
              <a:rPr lang="en-US" dirty="0">
                <a:solidFill>
                  <a:srgbClr val="FFFFFF"/>
                </a:solidFill>
                <a:ea typeface="Open Sans" panose="020B0606030504020204" pitchFamily="34" charset="0"/>
              </a:rPr>
              <a:t>Resilience</a:t>
            </a:r>
          </a:p>
          <a:p>
            <a:pPr marL="285750" lvl="1" indent="-285750">
              <a:spcAft>
                <a:spcPts val="1500"/>
              </a:spcAft>
            </a:pPr>
            <a:r>
              <a:rPr lang="en-US" dirty="0">
                <a:solidFill>
                  <a:srgbClr val="FFFFFF"/>
                </a:solidFill>
                <a:ea typeface="Open Sans" panose="020B0606030504020204" pitchFamily="34" charset="0"/>
              </a:rPr>
              <a:t>Broader circles</a:t>
            </a:r>
          </a:p>
          <a:p>
            <a:pPr marL="285750" lvl="1" indent="-285750">
              <a:spcAft>
                <a:spcPts val="1500"/>
              </a:spcAft>
            </a:pPr>
            <a:r>
              <a:rPr lang="en-US" dirty="0">
                <a:solidFill>
                  <a:srgbClr val="FFFFFF"/>
                </a:solidFill>
                <a:ea typeface="Open Sans" panose="020B0606030504020204" pitchFamily="34" charset="0"/>
              </a:rPr>
              <a:t>New insights</a:t>
            </a:r>
          </a:p>
          <a:p>
            <a:pPr marL="285750" lvl="1" indent="-285750">
              <a:spcAft>
                <a:spcPts val="1500"/>
              </a:spcAft>
            </a:pPr>
            <a:r>
              <a:rPr lang="en-US" dirty="0">
                <a:solidFill>
                  <a:srgbClr val="FFFFFF"/>
                </a:solidFill>
                <a:ea typeface="Open Sans" panose="020B0606030504020204" pitchFamily="34" charset="0"/>
              </a:rPr>
              <a:t>Informed decisions</a:t>
            </a:r>
          </a:p>
          <a:p>
            <a:pPr marL="285750" lvl="1" indent="-285750">
              <a:spcAft>
                <a:spcPts val="1500"/>
              </a:spcAft>
            </a:pPr>
            <a:r>
              <a:rPr lang="en-US" dirty="0">
                <a:solidFill>
                  <a:srgbClr val="FFFFFF"/>
                </a:solidFill>
                <a:ea typeface="Open Sans" panose="020B0606030504020204" pitchFamily="34" charset="0"/>
              </a:rPr>
              <a:t>Rounding out</a:t>
            </a:r>
          </a:p>
        </p:txBody>
      </p:sp>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43983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D08B6-41D8-6E7B-FFA9-FCD27B4E959D}"/>
              </a:ext>
            </a:extLst>
          </p:cNvPr>
          <p:cNvSpPr txBox="1"/>
          <p:nvPr/>
        </p:nvSpPr>
        <p:spPr>
          <a:xfrm>
            <a:off x="1423283" y="2156251"/>
            <a:ext cx="6297433" cy="830997"/>
          </a:xfrm>
          <a:prstGeom prst="rect">
            <a:avLst/>
          </a:prstGeom>
          <a:noFill/>
        </p:spPr>
        <p:txBody>
          <a:bodyPr wrap="square" rtlCol="0">
            <a:spAutoFit/>
          </a:bodyPr>
          <a:lstStyle/>
          <a:p>
            <a:r>
              <a:rPr lang="en-US" sz="4800" dirty="0">
                <a:solidFill>
                  <a:schemeClr val="bg1"/>
                </a:solidFill>
              </a:rPr>
              <a:t>Reimagine &amp; Reinvent</a:t>
            </a:r>
          </a:p>
        </p:txBody>
      </p:sp>
      <p:pic>
        <p:nvPicPr>
          <p:cNvPr id="3" name="Graphic 2" descr="Lightbulb and gear outline">
            <a:extLst>
              <a:ext uri="{FF2B5EF4-FFF2-40B4-BE49-F238E27FC236}">
                <a16:creationId xmlns:a16="http://schemas.microsoft.com/office/drawing/2014/main" id="{5805FD17-8239-6536-39DF-77750D3E04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5757" y="1179060"/>
            <a:ext cx="914400" cy="914400"/>
          </a:xfrm>
          <a:prstGeom prst="rect">
            <a:avLst/>
          </a:prstGeom>
        </p:spPr>
      </p:pic>
    </p:spTree>
    <p:extLst>
      <p:ext uri="{BB962C8B-B14F-4D97-AF65-F5344CB8AC3E}">
        <p14:creationId xmlns:p14="http://schemas.microsoft.com/office/powerpoint/2010/main" val="4068414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3411020"/>
            <a:ext cx="9144000" cy="17324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4" name="Text Placeholder 3">
            <a:extLst>
              <a:ext uri="{FF2B5EF4-FFF2-40B4-BE49-F238E27FC236}">
                <a16:creationId xmlns:a16="http://schemas.microsoft.com/office/drawing/2014/main" id="{0E9476A3-7FA8-2C45-8277-C2922FC93BE3}"/>
              </a:ext>
            </a:extLst>
          </p:cNvPr>
          <p:cNvSpPr>
            <a:spLocks noGrp="1"/>
          </p:cNvSpPr>
          <p:nvPr>
            <p:ph type="body" sz="quarter" idx="14"/>
          </p:nvPr>
        </p:nvSpPr>
        <p:spPr>
          <a:xfrm>
            <a:off x="1540501" y="3752873"/>
            <a:ext cx="7247749" cy="1046440"/>
          </a:xfrm>
        </p:spPr>
        <p:txBody>
          <a:bodyPr>
            <a:spAutoFit/>
          </a:bodyPr>
          <a:lstStyle/>
          <a:p>
            <a:pPr>
              <a:spcAft>
                <a:spcPts val="1200"/>
              </a:spcAft>
            </a:pPr>
            <a:r>
              <a:rPr lang="en-US" sz="1800" b="1" dirty="0">
                <a:solidFill>
                  <a:schemeClr val="bg1"/>
                </a:solidFill>
                <a:ea typeface="Open Sans" panose="020B0606030504020204" pitchFamily="34" charset="0"/>
              </a:rPr>
              <a:t>The Power of Reimagination</a:t>
            </a:r>
          </a:p>
          <a:p>
            <a:pPr>
              <a:spcAft>
                <a:spcPts val="1200"/>
              </a:spcAft>
            </a:pPr>
            <a:r>
              <a:rPr lang="en-US" dirty="0">
                <a:solidFill>
                  <a:schemeClr val="bg1"/>
                </a:solidFill>
                <a:ea typeface="Open Sans" panose="020B0606030504020204" pitchFamily="34" charset="0"/>
              </a:rPr>
              <a:t>There are many studies that speak to reimagining your life, purpose, and how you spend your time.</a:t>
            </a:r>
          </a:p>
          <a:p>
            <a:pPr>
              <a:spcAft>
                <a:spcPts val="1200"/>
              </a:spcAft>
            </a:pPr>
            <a:r>
              <a:rPr lang="en-US" dirty="0">
                <a:solidFill>
                  <a:schemeClr val="bg1"/>
                </a:solidFill>
                <a:ea typeface="Open Sans" panose="020B0606030504020204" pitchFamily="34" charset="0"/>
              </a:rPr>
              <a:t>We each go through different cycles in life where different energy is needed and focus. </a:t>
            </a:r>
          </a:p>
        </p:txBody>
      </p:sp>
      <p:pic>
        <p:nvPicPr>
          <p:cNvPr id="3" name="Graphic 2" descr="Lightbulb and gear outline">
            <a:extLst>
              <a:ext uri="{FF2B5EF4-FFF2-40B4-BE49-F238E27FC236}">
                <a16:creationId xmlns:a16="http://schemas.microsoft.com/office/drawing/2014/main" id="{B741F830-17EF-4F06-9CEF-5C60947A94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254" y="3818893"/>
            <a:ext cx="914400" cy="914400"/>
          </a:xfrm>
          <a:prstGeom prst="rect">
            <a:avLst/>
          </a:prstGeom>
        </p:spPr>
      </p:pic>
      <p:pic>
        <p:nvPicPr>
          <p:cNvPr id="13" name="Picture 12">
            <a:extLst>
              <a:ext uri="{FF2B5EF4-FFF2-40B4-BE49-F238E27FC236}">
                <a16:creationId xmlns:a16="http://schemas.microsoft.com/office/drawing/2014/main" id="{08A67EE4-001C-4479-8AC8-3D1D02DE26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pic>
        <p:nvPicPr>
          <p:cNvPr id="15" name="Picture Placeholder 14" descr="Sketch of outdoor things">
            <a:extLst>
              <a:ext uri="{FF2B5EF4-FFF2-40B4-BE49-F238E27FC236}">
                <a16:creationId xmlns:a16="http://schemas.microsoft.com/office/drawing/2014/main" id="{52E28314-68CA-0427-708F-C5C00B6C3AC0}"/>
              </a:ext>
            </a:extLst>
          </p:cNvPr>
          <p:cNvPicPr>
            <a:picLocks noGrp="1" noChangeAspect="1"/>
          </p:cNvPicPr>
          <p:nvPr>
            <p:ph type="pic" sz="quarter" idx="10"/>
          </p:nvPr>
        </p:nvPicPr>
        <p:blipFill>
          <a:blip r:embed="rId6"/>
          <a:srcRect t="21200" b="21200"/>
          <a:stretch>
            <a:fillRect/>
          </a:stretch>
        </p:blipFill>
        <p:spPr>
          <a:xfrm>
            <a:off x="0" y="0"/>
            <a:ext cx="9144000" cy="3411538"/>
          </a:xfrm>
        </p:spPr>
      </p:pic>
    </p:spTree>
    <p:extLst>
      <p:ext uri="{BB962C8B-B14F-4D97-AF65-F5344CB8AC3E}">
        <p14:creationId xmlns:p14="http://schemas.microsoft.com/office/powerpoint/2010/main" val="3796793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Smiling young man showing phone to laughing friend while sitting on floor of university corridor">
            <a:extLst>
              <a:ext uri="{FF2B5EF4-FFF2-40B4-BE49-F238E27FC236}">
                <a16:creationId xmlns:a16="http://schemas.microsoft.com/office/drawing/2014/main" id="{E537F68D-917B-29D8-DD01-4A64378279FF}"/>
              </a:ext>
            </a:extLst>
          </p:cNvPr>
          <p:cNvPicPr>
            <a:picLocks noGrp="1" noChangeAspect="1"/>
          </p:cNvPicPr>
          <p:nvPr>
            <p:ph type="pic" sz="quarter" idx="10"/>
          </p:nvPr>
        </p:nvPicPr>
        <p:blipFill rotWithShape="1">
          <a:blip r:embed="rId3"/>
          <a:srcRect l="-8771" t="30904" r="31046" b="38007"/>
          <a:stretch/>
        </p:blipFill>
        <p:spPr>
          <a:xfrm>
            <a:off x="0" y="0"/>
            <a:ext cx="9144000" cy="2438508"/>
          </a:xfrm>
        </p:spPr>
      </p:pic>
      <p:sp>
        <p:nvSpPr>
          <p:cNvPr id="32" name="Rectangle 31"/>
          <p:cNvSpPr/>
          <p:nvPr/>
        </p:nvSpPr>
        <p:spPr>
          <a:xfrm>
            <a:off x="-1" y="0"/>
            <a:ext cx="5410201" cy="2438508"/>
          </a:xfrm>
          <a:prstGeom prst="rect">
            <a:avLst/>
          </a:prstGeom>
          <a:gradFill flip="none" rotWithShape="1">
            <a:gsLst>
              <a:gs pos="15000">
                <a:schemeClr val="accent4"/>
              </a:gs>
              <a:gs pos="100000">
                <a:schemeClr val="accent4">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DEEAF54D-4DF0-3B4E-8DA7-A0950B0E11DD}"/>
              </a:ext>
            </a:extLst>
          </p:cNvPr>
          <p:cNvSpPr>
            <a:spLocks noGrp="1"/>
          </p:cNvSpPr>
          <p:nvPr>
            <p:ph type="title"/>
          </p:nvPr>
        </p:nvSpPr>
        <p:spPr>
          <a:xfrm>
            <a:off x="448730" y="628650"/>
            <a:ext cx="2731792" cy="1123513"/>
          </a:xfrm>
        </p:spPr>
        <p:txBody>
          <a:bodyPr/>
          <a:lstStyle/>
          <a:p>
            <a:r>
              <a:rPr lang="en-US" dirty="0"/>
              <a:t>Factors That Influence Decisions</a:t>
            </a:r>
          </a:p>
        </p:txBody>
      </p:sp>
      <p:cxnSp>
        <p:nvCxnSpPr>
          <p:cNvPr id="10" name="Straight Connector 9"/>
          <p:cNvCxnSpPr/>
          <p:nvPr/>
        </p:nvCxnSpPr>
        <p:spPr>
          <a:xfrm>
            <a:off x="6688311" y="339957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B23EF68-BDD3-A441-8C7B-5BF0F7292D9C}"/>
              </a:ext>
            </a:extLst>
          </p:cNvPr>
          <p:cNvGrpSpPr/>
          <p:nvPr/>
        </p:nvGrpSpPr>
        <p:grpSpPr>
          <a:xfrm>
            <a:off x="5536931" y="3604716"/>
            <a:ext cx="2774730" cy="1225865"/>
            <a:chOff x="3179015" y="3776992"/>
            <a:chExt cx="2774730" cy="1225865"/>
          </a:xfrm>
        </p:grpSpPr>
        <p:sp>
          <p:nvSpPr>
            <p:cNvPr id="15" name="TextBox 14"/>
            <p:cNvSpPr txBox="1"/>
            <p:nvPr/>
          </p:nvSpPr>
          <p:spPr>
            <a:xfrm>
              <a:off x="4053762" y="3776992"/>
              <a:ext cx="1037465" cy="250068"/>
            </a:xfrm>
            <a:prstGeom prst="rect">
              <a:avLst/>
            </a:prstGeom>
            <a:noFill/>
          </p:spPr>
          <p:txBody>
            <a:bodyPr wrap="none" lIns="34290" tIns="17145" rIns="34290" bIns="17145" rtlCol="0">
              <a:spAutoFit/>
            </a:bodyPr>
            <a:lstStyle>
              <a:defPPr>
                <a:defRPr lang="en-US"/>
              </a:defPPr>
              <a:lvl1pPr algn="ctr">
                <a:defRPr sz="1200" b="1">
                  <a:solidFill>
                    <a:schemeClr val="accent1"/>
                  </a:solidFill>
                  <a:ea typeface="Montserrat Semi" charset="0"/>
                  <a:cs typeface="Arial" panose="020B0604020202020204" pitchFamily="34" charset="0"/>
                </a:defRPr>
              </a:lvl1pPr>
            </a:lstStyle>
            <a:p>
              <a:r>
                <a:rPr lang="en-US" sz="1400" dirty="0"/>
                <a:t>EXTERNAL</a:t>
              </a:r>
            </a:p>
          </p:txBody>
        </p:sp>
        <p:sp>
          <p:nvSpPr>
            <p:cNvPr id="16" name="TextBox 15"/>
            <p:cNvSpPr txBox="1"/>
            <p:nvPr/>
          </p:nvSpPr>
          <p:spPr>
            <a:xfrm>
              <a:off x="3179015" y="4028680"/>
              <a:ext cx="2774730" cy="974177"/>
            </a:xfrm>
            <a:prstGeom prst="rect">
              <a:avLst/>
            </a:prstGeom>
            <a:noFill/>
          </p:spPr>
          <p:txBody>
            <a:bodyPr wrap="square" lIns="34290" tIns="17145" rIns="34290" bIns="17145" rtlCol="0">
              <a:spAutoFit/>
            </a:bodyPr>
            <a:lstStyle/>
            <a:p>
              <a:pPr algn="ctr">
                <a:lnSpc>
                  <a:spcPct val="150000"/>
                </a:lnSpc>
              </a:pPr>
              <a:r>
                <a:rPr lang="en-US" sz="1050" dirty="0">
                  <a:solidFill>
                    <a:schemeClr val="tx2"/>
                  </a:solidFill>
                  <a:ea typeface="Open Sans Light" panose="020B0306030504020204" pitchFamily="34" charset="0"/>
                  <a:cs typeface="Arial" panose="020B0604020202020204" pitchFamily="34" charset="0"/>
                </a:rPr>
                <a:t>Community</a:t>
              </a:r>
            </a:p>
            <a:p>
              <a:pPr algn="ctr">
                <a:lnSpc>
                  <a:spcPct val="150000"/>
                </a:lnSpc>
              </a:pPr>
              <a:r>
                <a:rPr lang="en-US" sz="1050" dirty="0">
                  <a:solidFill>
                    <a:schemeClr val="tx2"/>
                  </a:solidFill>
                  <a:ea typeface="Open Sans Light" panose="020B0306030504020204" pitchFamily="34" charset="0"/>
                  <a:cs typeface="Arial" panose="020B0604020202020204" pitchFamily="34" charset="0"/>
                </a:rPr>
                <a:t>Jobs</a:t>
              </a:r>
            </a:p>
            <a:p>
              <a:pPr algn="ctr">
                <a:lnSpc>
                  <a:spcPct val="150000"/>
                </a:lnSpc>
              </a:pPr>
              <a:r>
                <a:rPr lang="en-US" sz="1050" dirty="0">
                  <a:solidFill>
                    <a:schemeClr val="tx2"/>
                  </a:solidFill>
                  <a:ea typeface="Open Sans Light" panose="020B0306030504020204" pitchFamily="34" charset="0"/>
                  <a:cs typeface="Arial" panose="020B0604020202020204" pitchFamily="34" charset="0"/>
                </a:rPr>
                <a:t>Friends</a:t>
              </a:r>
            </a:p>
            <a:p>
              <a:pPr algn="ctr">
                <a:lnSpc>
                  <a:spcPct val="150000"/>
                </a:lnSpc>
              </a:pPr>
              <a:r>
                <a:rPr lang="en-US" sz="1050" dirty="0">
                  <a:solidFill>
                    <a:schemeClr val="tx2"/>
                  </a:solidFill>
                  <a:ea typeface="Open Sans Light" panose="020B0306030504020204" pitchFamily="34" charset="0"/>
                  <a:cs typeface="Arial" panose="020B0604020202020204" pitchFamily="34" charset="0"/>
                </a:rPr>
                <a:t>Family</a:t>
              </a:r>
            </a:p>
          </p:txBody>
        </p:sp>
      </p:grpSp>
      <p:sp>
        <p:nvSpPr>
          <p:cNvPr id="27" name="Rectangle 26"/>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cxnSp>
        <p:nvCxnSpPr>
          <p:cNvPr id="29" name="Straight Connector 28"/>
          <p:cNvCxnSpPr/>
          <p:nvPr/>
        </p:nvCxnSpPr>
        <p:spPr>
          <a:xfrm>
            <a:off x="2000903" y="339957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66812BA-283F-3940-99A0-A3A373093C42}"/>
              </a:ext>
            </a:extLst>
          </p:cNvPr>
          <p:cNvGrpSpPr/>
          <p:nvPr/>
        </p:nvGrpSpPr>
        <p:grpSpPr>
          <a:xfrm>
            <a:off x="832339" y="3604716"/>
            <a:ext cx="2770676" cy="983491"/>
            <a:chOff x="135069" y="3776992"/>
            <a:chExt cx="2770676" cy="983491"/>
          </a:xfrm>
        </p:grpSpPr>
        <p:sp>
          <p:nvSpPr>
            <p:cNvPr id="30" name="TextBox 29"/>
            <p:cNvSpPr txBox="1"/>
            <p:nvPr/>
          </p:nvSpPr>
          <p:spPr>
            <a:xfrm>
              <a:off x="1038245" y="3776992"/>
              <a:ext cx="976549" cy="250068"/>
            </a:xfrm>
            <a:prstGeom prst="rect">
              <a:avLst/>
            </a:prstGeom>
            <a:noFill/>
          </p:spPr>
          <p:txBody>
            <a:bodyPr wrap="none" lIns="34290" tIns="17145" rIns="34290" bIns="17145" rtlCol="0">
              <a:spAutoFit/>
            </a:bodyPr>
            <a:lstStyle/>
            <a:p>
              <a:pPr algn="ctr"/>
              <a:r>
                <a:rPr lang="en-US" sz="1400" b="1" dirty="0">
                  <a:solidFill>
                    <a:schemeClr val="accent1"/>
                  </a:solidFill>
                  <a:ea typeface="Montserrat Semi" charset="0"/>
                  <a:cs typeface="Arial" panose="020B0604020202020204" pitchFamily="34" charset="0"/>
                </a:rPr>
                <a:t>INTERNAL</a:t>
              </a:r>
            </a:p>
          </p:txBody>
        </p:sp>
        <p:sp>
          <p:nvSpPr>
            <p:cNvPr id="31" name="TextBox 30"/>
            <p:cNvSpPr txBox="1"/>
            <p:nvPr/>
          </p:nvSpPr>
          <p:spPr>
            <a:xfrm>
              <a:off x="135069" y="4028680"/>
              <a:ext cx="2770676" cy="731803"/>
            </a:xfrm>
            <a:prstGeom prst="rect">
              <a:avLst/>
            </a:prstGeom>
            <a:noFill/>
          </p:spPr>
          <p:txBody>
            <a:bodyPr wrap="square" lIns="34290" tIns="17145" rIns="34290" bIns="17145" rtlCol="0">
              <a:spAutoFit/>
            </a:bodyPr>
            <a:lstStyle/>
            <a:p>
              <a:pPr algn="ctr">
                <a:lnSpc>
                  <a:spcPct val="150000"/>
                </a:lnSpc>
              </a:pPr>
              <a:r>
                <a:rPr lang="en-US" sz="1050" dirty="0">
                  <a:solidFill>
                    <a:schemeClr val="tx2"/>
                  </a:solidFill>
                  <a:ea typeface="Open Sans Light" panose="020B0306030504020204" pitchFamily="34" charset="0"/>
                  <a:cs typeface="Arial" panose="020B0604020202020204" pitchFamily="34" charset="0"/>
                </a:rPr>
                <a:t>Culture</a:t>
              </a:r>
            </a:p>
            <a:p>
              <a:pPr algn="ctr">
                <a:lnSpc>
                  <a:spcPct val="150000"/>
                </a:lnSpc>
              </a:pPr>
              <a:r>
                <a:rPr lang="en-US" sz="1050" dirty="0">
                  <a:solidFill>
                    <a:schemeClr val="tx2"/>
                  </a:solidFill>
                  <a:ea typeface="Open Sans Light" panose="020B0306030504020204" pitchFamily="34" charset="0"/>
                  <a:cs typeface="Arial" panose="020B0604020202020204" pitchFamily="34" charset="0"/>
                </a:rPr>
                <a:t>Belief</a:t>
              </a:r>
            </a:p>
            <a:p>
              <a:pPr algn="ctr">
                <a:lnSpc>
                  <a:spcPct val="150000"/>
                </a:lnSpc>
              </a:pPr>
              <a:r>
                <a:rPr lang="en-US" sz="1050" dirty="0">
                  <a:solidFill>
                    <a:schemeClr val="tx2"/>
                  </a:solidFill>
                  <a:ea typeface="Open Sans Light" panose="020B0306030504020204" pitchFamily="34" charset="0"/>
                  <a:cs typeface="Arial" panose="020B0604020202020204" pitchFamily="34" charset="0"/>
                </a:rPr>
                <a:t>Efficacy</a:t>
              </a:r>
            </a:p>
          </p:txBody>
        </p:sp>
      </p:grpSp>
      <p:pic>
        <p:nvPicPr>
          <p:cNvPr id="5" name="Graphic 4" descr="Thought bubble outline">
            <a:extLst>
              <a:ext uri="{FF2B5EF4-FFF2-40B4-BE49-F238E27FC236}">
                <a16:creationId xmlns:a16="http://schemas.microsoft.com/office/drawing/2014/main" id="{19FC0590-9663-4934-A7C8-2E8DCEF9A6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7850" y="2733648"/>
            <a:ext cx="517704" cy="517704"/>
          </a:xfrm>
          <a:prstGeom prst="rect">
            <a:avLst/>
          </a:prstGeom>
        </p:spPr>
      </p:pic>
      <p:pic>
        <p:nvPicPr>
          <p:cNvPr id="9" name="Graphic 8" descr="Group of men outline">
            <a:extLst>
              <a:ext uri="{FF2B5EF4-FFF2-40B4-BE49-F238E27FC236}">
                <a16:creationId xmlns:a16="http://schemas.microsoft.com/office/drawing/2014/main" id="{5557FA75-8350-47CC-9F83-E478279672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6301" y="2730690"/>
            <a:ext cx="517704" cy="517704"/>
          </a:xfrm>
          <a:prstGeom prst="rect">
            <a:avLst/>
          </a:prstGeom>
        </p:spPr>
      </p:pic>
    </p:spTree>
    <p:extLst>
      <p:ext uri="{BB962C8B-B14F-4D97-AF65-F5344CB8AC3E}">
        <p14:creationId xmlns:p14="http://schemas.microsoft.com/office/powerpoint/2010/main" val="54235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450" decel="100000" fill="hold"/>
                                        <p:tgtEl>
                                          <p:spTgt spid="4"/>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0A806-E1B5-7F4E-BFC5-413A5AFA8012}"/>
              </a:ext>
            </a:extLst>
          </p:cNvPr>
          <p:cNvSpPr>
            <a:spLocks noGrp="1"/>
          </p:cNvSpPr>
          <p:nvPr>
            <p:ph type="title"/>
          </p:nvPr>
        </p:nvSpPr>
        <p:spPr/>
        <p:txBody>
          <a:bodyPr/>
          <a:lstStyle/>
          <a:p>
            <a:r>
              <a:rPr lang="en-US" dirty="0"/>
              <a:t>Reimagining Your Decision</a:t>
            </a:r>
          </a:p>
        </p:txBody>
      </p:sp>
      <p:sp>
        <p:nvSpPr>
          <p:cNvPr id="10" name="Text Placeholder 9">
            <a:extLst>
              <a:ext uri="{FF2B5EF4-FFF2-40B4-BE49-F238E27FC236}">
                <a16:creationId xmlns:a16="http://schemas.microsoft.com/office/drawing/2014/main" id="{A1A123B4-E24C-4F4D-985A-EBF25254E738}"/>
              </a:ext>
            </a:extLst>
          </p:cNvPr>
          <p:cNvSpPr>
            <a:spLocks noGrp="1"/>
          </p:cNvSpPr>
          <p:nvPr>
            <p:ph type="body" sz="quarter" idx="13"/>
          </p:nvPr>
        </p:nvSpPr>
        <p:spPr>
          <a:xfrm>
            <a:off x="691142" y="1657350"/>
            <a:ext cx="3880858" cy="2876551"/>
          </a:xfrm>
          <a:prstGeom prst="rect">
            <a:avLst/>
          </a:prstGeom>
        </p:spPr>
        <p:txBody>
          <a:bodyPr tIns="0" anchor="t"/>
          <a:lstStyle/>
          <a:p>
            <a:pPr marL="274320" lvl="1">
              <a:lnSpc>
                <a:spcPct val="150000"/>
              </a:lnSpc>
              <a:spcAft>
                <a:spcPts val="1200"/>
              </a:spcAft>
              <a:buClr>
                <a:schemeClr val="accent3"/>
              </a:buClr>
            </a:pPr>
            <a:r>
              <a:rPr lang="en-US" sz="1600" spc="20" dirty="0"/>
              <a:t>What we remember is often </a:t>
            </a:r>
            <a:r>
              <a:rPr lang="en-US" sz="1600" i="1" spc="20" dirty="0"/>
              <a:t>not</a:t>
            </a:r>
            <a:r>
              <a:rPr lang="en-US" sz="1600" spc="20" dirty="0"/>
              <a:t> what led to the decision. </a:t>
            </a:r>
          </a:p>
          <a:p>
            <a:pPr marL="274320" lvl="1">
              <a:lnSpc>
                <a:spcPct val="150000"/>
              </a:lnSpc>
              <a:spcAft>
                <a:spcPts val="1200"/>
              </a:spcAft>
              <a:buClr>
                <a:schemeClr val="accent3"/>
              </a:buClr>
            </a:pPr>
            <a:r>
              <a:rPr lang="en-US" sz="1600" spc="20" dirty="0"/>
              <a:t>Decisions Take Time</a:t>
            </a:r>
          </a:p>
          <a:p>
            <a:pPr marL="274320" lvl="1">
              <a:lnSpc>
                <a:spcPct val="150000"/>
              </a:lnSpc>
              <a:spcAft>
                <a:spcPts val="1200"/>
              </a:spcAft>
              <a:buClr>
                <a:schemeClr val="accent3"/>
              </a:buClr>
            </a:pPr>
            <a:r>
              <a:rPr lang="en-US" sz="1600" spc="20" dirty="0"/>
              <a:t>Valid Influences</a:t>
            </a:r>
          </a:p>
          <a:p>
            <a:pPr marL="274320" lvl="1">
              <a:lnSpc>
                <a:spcPct val="150000"/>
              </a:lnSpc>
              <a:spcAft>
                <a:spcPts val="1200"/>
              </a:spcAft>
              <a:buClr>
                <a:schemeClr val="accent3"/>
              </a:buClr>
            </a:pPr>
            <a:r>
              <a:rPr lang="en-US" sz="1600" spc="20" dirty="0"/>
              <a:t>Opportunities to Reimagine</a:t>
            </a:r>
          </a:p>
        </p:txBody>
      </p:sp>
      <p:pic>
        <p:nvPicPr>
          <p:cNvPr id="4" name="Picture 3" descr="A person with the hands on the chin&#10;&#10;Description automatically generated with low confidence">
            <a:extLst>
              <a:ext uri="{FF2B5EF4-FFF2-40B4-BE49-F238E27FC236}">
                <a16:creationId xmlns:a16="http://schemas.microsoft.com/office/drawing/2014/main" id="{3ECEE774-DBB0-4458-AB0A-863C1388C7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88836" y="287521"/>
            <a:ext cx="3364022" cy="4855979"/>
          </a:xfrm>
          <a:prstGeom prst="rect">
            <a:avLst/>
          </a:prstGeom>
        </p:spPr>
      </p:pic>
    </p:spTree>
    <p:extLst>
      <p:ext uri="{BB962C8B-B14F-4D97-AF65-F5344CB8AC3E}">
        <p14:creationId xmlns:p14="http://schemas.microsoft.com/office/powerpoint/2010/main" val="146835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Reimagining and Giving Permission</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prstGeom prst="rect">
            <a:avLst/>
          </a:prstGeom>
        </p:spPr>
        <p:txBody>
          <a:bodyPr/>
          <a:lstStyle/>
          <a:p>
            <a:pPr>
              <a:spcAft>
                <a:spcPts val="2400"/>
              </a:spcAft>
              <a:buSzPct val="120000"/>
            </a:pPr>
            <a:r>
              <a:rPr lang="en-US" sz="1600" dirty="0">
                <a:ea typeface="Open Sans" panose="020B0606030504020204" pitchFamily="34" charset="0"/>
              </a:rPr>
              <a:t>Reimaging yourself is not as easy as just snapping your fingers and Imposture syndrome is a real thing. And navigating through this does take work. </a:t>
            </a:r>
          </a:p>
          <a:p>
            <a:pPr>
              <a:buSzPct val="120000"/>
            </a:pPr>
            <a:r>
              <a:rPr lang="en-US" sz="1600" b="1" dirty="0">
                <a:solidFill>
                  <a:schemeClr val="accent3"/>
                </a:solidFill>
                <a:ea typeface="Open Sans" panose="020B0606030504020204" pitchFamily="34" charset="0"/>
              </a:rPr>
              <a:t>Give Yourself Permission To:</a:t>
            </a:r>
          </a:p>
          <a:p>
            <a:pPr marL="342900" lvl="1" indent="-228600">
              <a:buClr>
                <a:schemeClr val="accent3"/>
              </a:buClr>
            </a:pPr>
            <a:r>
              <a:rPr lang="en-US" sz="1600" dirty="0"/>
              <a:t>Be Fully You</a:t>
            </a:r>
          </a:p>
          <a:p>
            <a:pPr marL="342900" lvl="1" indent="-228600">
              <a:buClr>
                <a:schemeClr val="accent3"/>
              </a:buClr>
            </a:pPr>
            <a:r>
              <a:rPr lang="en-US" sz="1600" dirty="0"/>
              <a:t>Laugh at Yourself or Just Laugh</a:t>
            </a:r>
          </a:p>
          <a:p>
            <a:pPr marL="342900" lvl="1" indent="-228600">
              <a:buClr>
                <a:schemeClr val="accent3"/>
              </a:buClr>
            </a:pPr>
            <a:r>
              <a:rPr lang="en-US" sz="1600" dirty="0"/>
              <a:t>Be Perfectly Imperfect and Love All Your Flaws</a:t>
            </a:r>
          </a:p>
          <a:p>
            <a:pPr marL="342900" lvl="1" indent="-228600">
              <a:buClr>
                <a:schemeClr val="accent3"/>
              </a:buClr>
            </a:pPr>
            <a:r>
              <a:rPr lang="en-US" sz="1600" dirty="0"/>
              <a:t>Allow New Thoughts and Ideologies to Expand Your Belief System</a:t>
            </a:r>
          </a:p>
          <a:p>
            <a:pPr marL="342900" lvl="1" indent="-228600">
              <a:buClr>
                <a:schemeClr val="accent3"/>
              </a:buClr>
            </a:pPr>
            <a:r>
              <a:rPr lang="en-US" sz="1600" dirty="0"/>
              <a:t>Start Over</a:t>
            </a:r>
          </a:p>
        </p:txBody>
      </p:sp>
    </p:spTree>
    <p:extLst>
      <p:ext uri="{BB962C8B-B14F-4D97-AF65-F5344CB8AC3E}">
        <p14:creationId xmlns:p14="http://schemas.microsoft.com/office/powerpoint/2010/main" val="1435149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Young girl with braid leaning against playground chain-link fence holding basketball">
            <a:extLst>
              <a:ext uri="{FF2B5EF4-FFF2-40B4-BE49-F238E27FC236}">
                <a16:creationId xmlns:a16="http://schemas.microsoft.com/office/drawing/2014/main" id="{5566FB0A-5110-61CB-9140-8247E85208D5}"/>
              </a:ext>
            </a:extLst>
          </p:cNvPr>
          <p:cNvPicPr>
            <a:picLocks noGrp="1" noChangeAspect="1"/>
          </p:cNvPicPr>
          <p:nvPr>
            <p:ph type="pic" sz="quarter" idx="4294967295"/>
          </p:nvPr>
        </p:nvPicPr>
        <p:blipFill>
          <a:blip r:embed="rId3"/>
          <a:srcRect l="14444" r="14444"/>
          <a:stretch>
            <a:fillRect/>
          </a:stretch>
        </p:blipFill>
        <p:spPr>
          <a:xfrm>
            <a:off x="3657600" y="0"/>
            <a:ext cx="5486400" cy="5143500"/>
          </a:xfrm>
          <a:prstGeom prst="rect">
            <a:avLst/>
          </a:prstGeom>
        </p:spPr>
      </p:pic>
      <p:sp>
        <p:nvSpPr>
          <p:cNvPr id="5" name="Text Placeholder 3">
            <a:extLst>
              <a:ext uri="{FF2B5EF4-FFF2-40B4-BE49-F238E27FC236}">
                <a16:creationId xmlns:a16="http://schemas.microsoft.com/office/drawing/2014/main" id="{42A7EDC9-DB15-6BDD-6105-4A8756621F29}"/>
              </a:ext>
            </a:extLst>
          </p:cNvPr>
          <p:cNvSpPr txBox="1">
            <a:spLocks/>
          </p:cNvSpPr>
          <p:nvPr/>
        </p:nvSpPr>
        <p:spPr>
          <a:xfrm>
            <a:off x="420913" y="696686"/>
            <a:ext cx="2902858" cy="3707894"/>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200"/>
              </a:spcAft>
              <a:buClr>
                <a:schemeClr val="accent3"/>
              </a:buClr>
              <a:buSzPct val="90000"/>
              <a:buNone/>
            </a:pPr>
            <a:r>
              <a:rPr lang="en-US" sz="1800" b="1" spc="20" dirty="0">
                <a:solidFill>
                  <a:schemeClr val="bg1"/>
                </a:solidFill>
                <a:latin typeface="+mn-lt"/>
                <a:ea typeface="Open Sans Light" panose="020B0306030504020204" pitchFamily="34" charset="0"/>
                <a:cs typeface="Arial" panose="020B0604020202020204" pitchFamily="34" charset="0"/>
              </a:rPr>
              <a:t>Its ok to give yourself some grace and the permission to fix your mistakes.</a:t>
            </a:r>
          </a:p>
          <a:p>
            <a:pPr marL="0" lvl="1" indent="0" algn="ctr">
              <a:spcBef>
                <a:spcPts val="0"/>
              </a:spcBef>
              <a:spcAft>
                <a:spcPts val="1200"/>
              </a:spcAft>
              <a:buClr>
                <a:schemeClr val="accent3"/>
              </a:buClr>
              <a:buSzPct val="90000"/>
              <a:buNone/>
            </a:pPr>
            <a:endParaRPr lang="en-US" sz="1800" b="1" spc="20" dirty="0">
              <a:solidFill>
                <a:schemeClr val="bg1"/>
              </a:solidFill>
              <a:latin typeface="+mn-lt"/>
              <a:ea typeface="Open Sans Light" panose="020B0306030504020204" pitchFamily="34" charset="0"/>
              <a:cs typeface="Arial" panose="020B0604020202020204" pitchFamily="34" charset="0"/>
            </a:endParaRPr>
          </a:p>
          <a:p>
            <a:pPr marL="0" lvl="1" indent="0" algn="ctr">
              <a:spcBef>
                <a:spcPts val="0"/>
              </a:spcBef>
              <a:spcAft>
                <a:spcPts val="1200"/>
              </a:spcAft>
              <a:buClr>
                <a:schemeClr val="accent3"/>
              </a:buClr>
              <a:buSzPct val="90000"/>
              <a:buNone/>
            </a:pPr>
            <a:r>
              <a:rPr lang="en-US" sz="1800" b="1" spc="20" dirty="0">
                <a:solidFill>
                  <a:schemeClr val="bg1"/>
                </a:solidFill>
                <a:latin typeface="+mn-lt"/>
                <a:ea typeface="Open Sans Light" panose="020B0306030504020204" pitchFamily="34" charset="0"/>
                <a:cs typeface="Arial" panose="020B0604020202020204" pitchFamily="34" charset="0"/>
              </a:rPr>
              <a:t>The permission </a:t>
            </a:r>
            <a:br>
              <a:rPr lang="en-US" sz="1800" b="1" spc="20" dirty="0">
                <a:solidFill>
                  <a:schemeClr val="bg1"/>
                </a:solidFill>
                <a:latin typeface="+mn-lt"/>
                <a:ea typeface="Open Sans Light" panose="020B0306030504020204" pitchFamily="34" charset="0"/>
                <a:cs typeface="Arial" panose="020B0604020202020204" pitchFamily="34" charset="0"/>
              </a:rPr>
            </a:br>
            <a:r>
              <a:rPr lang="en-US" sz="1800" b="1" spc="20" dirty="0">
                <a:solidFill>
                  <a:schemeClr val="bg1"/>
                </a:solidFill>
                <a:latin typeface="+mn-lt"/>
                <a:ea typeface="Open Sans Light" panose="020B0306030504020204" pitchFamily="34" charset="0"/>
                <a:cs typeface="Arial" panose="020B0604020202020204" pitchFamily="34" charset="0"/>
              </a:rPr>
              <a:t>to be stronger.</a:t>
            </a:r>
          </a:p>
          <a:p>
            <a:pPr marL="0" lvl="1" indent="0" algn="ctr">
              <a:spcBef>
                <a:spcPts val="0"/>
              </a:spcBef>
              <a:spcAft>
                <a:spcPts val="1200"/>
              </a:spcAft>
              <a:buClr>
                <a:schemeClr val="accent3"/>
              </a:buClr>
              <a:buSzPct val="90000"/>
              <a:buNone/>
            </a:pPr>
            <a:endParaRPr lang="en-US" sz="1800" b="1" spc="20" dirty="0">
              <a:solidFill>
                <a:schemeClr val="bg1"/>
              </a:solidFill>
              <a:latin typeface="+mn-lt"/>
              <a:ea typeface="Open Sans Light" panose="020B0306030504020204" pitchFamily="34" charset="0"/>
              <a:cs typeface="Arial" panose="020B0604020202020204" pitchFamily="34" charset="0"/>
            </a:endParaRPr>
          </a:p>
          <a:p>
            <a:pPr marL="0" lvl="1" indent="0" algn="ctr">
              <a:spcBef>
                <a:spcPts val="0"/>
              </a:spcBef>
              <a:spcAft>
                <a:spcPts val="1200"/>
              </a:spcAft>
              <a:buClr>
                <a:schemeClr val="accent3"/>
              </a:buClr>
              <a:buSzPct val="90000"/>
              <a:buNone/>
            </a:pPr>
            <a:r>
              <a:rPr lang="en-US" sz="1800" b="1" spc="20" dirty="0">
                <a:solidFill>
                  <a:schemeClr val="bg1"/>
                </a:solidFill>
                <a:latin typeface="+mn-lt"/>
                <a:ea typeface="Open Sans Light" panose="020B0306030504020204" pitchFamily="34" charset="0"/>
                <a:cs typeface="Arial" panose="020B0604020202020204" pitchFamily="34" charset="0"/>
              </a:rPr>
              <a:t>The permission to be…</a:t>
            </a:r>
          </a:p>
          <a:p>
            <a:pPr marL="0" lvl="1" indent="0" algn="ctr">
              <a:spcBef>
                <a:spcPts val="0"/>
              </a:spcBef>
              <a:spcAft>
                <a:spcPts val="1200"/>
              </a:spcAft>
              <a:buClr>
                <a:schemeClr val="accent3"/>
              </a:buClr>
              <a:buSzPct val="90000"/>
              <a:buNone/>
            </a:pPr>
            <a:r>
              <a:rPr lang="en-US" sz="1800" b="1" spc="20" dirty="0">
                <a:solidFill>
                  <a:schemeClr val="bg1"/>
                </a:solidFill>
                <a:latin typeface="+mn-lt"/>
                <a:ea typeface="Open Sans Light" panose="020B0306030504020204" pitchFamily="34" charset="0"/>
                <a:cs typeface="Arial" panose="020B0604020202020204" pitchFamily="34" charset="0"/>
              </a:rPr>
              <a:t>			amazing!</a:t>
            </a:r>
          </a:p>
        </p:txBody>
      </p:sp>
    </p:spTree>
    <p:extLst>
      <p:ext uri="{BB962C8B-B14F-4D97-AF65-F5344CB8AC3E}">
        <p14:creationId xmlns:p14="http://schemas.microsoft.com/office/powerpoint/2010/main" val="3668617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DD8F218-FA63-D04A-A2F8-BA0502DABDA4}"/>
              </a:ext>
            </a:extLst>
          </p:cNvPr>
          <p:cNvGrpSpPr/>
          <p:nvPr/>
        </p:nvGrpSpPr>
        <p:grpSpPr>
          <a:xfrm>
            <a:off x="0" y="0"/>
            <a:ext cx="9144000" cy="5143501"/>
            <a:chOff x="0" y="0"/>
            <a:chExt cx="6178924" cy="5143501"/>
          </a:xfrm>
        </p:grpSpPr>
        <p:sp>
          <p:nvSpPr>
            <p:cNvPr id="12" name="Rectangle 11">
              <a:extLst>
                <a:ext uri="{FF2B5EF4-FFF2-40B4-BE49-F238E27FC236}">
                  <a16:creationId xmlns:a16="http://schemas.microsoft.com/office/drawing/2014/main" id="{7F3BC74D-DDEE-5444-BD1A-E2DFAE8E2C9B}"/>
                </a:ext>
              </a:extLst>
            </p:cNvPr>
            <p:cNvSpPr/>
            <p:nvPr/>
          </p:nvSpPr>
          <p:spPr>
            <a:xfrm>
              <a:off x="0"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4A18194-A01B-3F40-AF82-24A7B335BCB3}"/>
                </a:ext>
              </a:extLst>
            </p:cNvPr>
            <p:cNvSpPr/>
            <p:nvPr/>
          </p:nvSpPr>
          <p:spPr>
            <a:xfrm>
              <a:off x="3092824"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Picture 25">
            <a:extLst>
              <a:ext uri="{FF2B5EF4-FFF2-40B4-BE49-F238E27FC236}">
                <a16:creationId xmlns:a16="http://schemas.microsoft.com/office/drawing/2014/main" id="{F8FD3F9C-45B3-BB46-8D85-B0B73D3E94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 name="Title 1">
            <a:extLst>
              <a:ext uri="{FF2B5EF4-FFF2-40B4-BE49-F238E27FC236}">
                <a16:creationId xmlns:a16="http://schemas.microsoft.com/office/drawing/2014/main" id="{4563EF52-C195-4618-8DC0-23AE53CD3EA9}"/>
              </a:ext>
            </a:extLst>
          </p:cNvPr>
          <p:cNvSpPr>
            <a:spLocks noGrp="1"/>
          </p:cNvSpPr>
          <p:nvPr>
            <p:ph type="title"/>
          </p:nvPr>
        </p:nvSpPr>
        <p:spPr/>
        <p:txBody>
          <a:bodyPr/>
          <a:lstStyle/>
          <a:p>
            <a:r>
              <a:rPr lang="en-US" dirty="0"/>
              <a:t>Reimagination and Reinvention</a:t>
            </a:r>
          </a:p>
        </p:txBody>
      </p:sp>
      <p:sp>
        <p:nvSpPr>
          <p:cNvPr id="4" name="Text Placeholder 3">
            <a:extLst>
              <a:ext uri="{FF2B5EF4-FFF2-40B4-BE49-F238E27FC236}">
                <a16:creationId xmlns:a16="http://schemas.microsoft.com/office/drawing/2014/main" id="{7639AB6F-AFB7-4CD9-9F3F-8B7307BC1756}"/>
              </a:ext>
            </a:extLst>
          </p:cNvPr>
          <p:cNvSpPr>
            <a:spLocks noGrp="1"/>
          </p:cNvSpPr>
          <p:nvPr>
            <p:ph type="body" sz="quarter" idx="13"/>
          </p:nvPr>
        </p:nvSpPr>
        <p:spPr>
          <a:xfrm>
            <a:off x="376814" y="1729294"/>
            <a:ext cx="3750198" cy="3514033"/>
          </a:xfrm>
        </p:spPr>
        <p:txBody>
          <a:bodyPr anchor="ctr"/>
          <a:lstStyle/>
          <a:p>
            <a:pPr algn="ctr">
              <a:lnSpc>
                <a:spcPct val="150000"/>
              </a:lnSpc>
              <a:spcAft>
                <a:spcPts val="1200"/>
              </a:spcAft>
            </a:pPr>
            <a:r>
              <a:rPr lang="en-US" sz="3200" b="1" dirty="0">
                <a:solidFill>
                  <a:schemeClr val="accent3"/>
                </a:solidFill>
              </a:rPr>
              <a:t>Re-Imagine</a:t>
            </a:r>
          </a:p>
          <a:p>
            <a:pPr algn="ctr">
              <a:lnSpc>
                <a:spcPct val="150000"/>
              </a:lnSpc>
              <a:spcAft>
                <a:spcPts val="1200"/>
              </a:spcAft>
            </a:pPr>
            <a:r>
              <a:rPr lang="en-US" sz="1600" dirty="0"/>
              <a:t>To Re-Imagine is to think about or consider in a new and creative way. </a:t>
            </a:r>
          </a:p>
          <a:p>
            <a:pPr algn="ctr">
              <a:lnSpc>
                <a:spcPct val="150000"/>
              </a:lnSpc>
              <a:spcAft>
                <a:spcPts val="1200"/>
              </a:spcAft>
            </a:pPr>
            <a:r>
              <a:rPr lang="en-US" dirty="0"/>
              <a:t>Source: Dictionary.com</a:t>
            </a:r>
          </a:p>
          <a:p>
            <a:pPr algn="ctr">
              <a:lnSpc>
                <a:spcPct val="150000"/>
              </a:lnSpc>
              <a:spcAft>
                <a:spcPts val="1200"/>
              </a:spcAft>
            </a:pPr>
            <a:endParaRPr lang="en-US" dirty="0"/>
          </a:p>
        </p:txBody>
      </p:sp>
      <p:sp>
        <p:nvSpPr>
          <p:cNvPr id="5" name="Text Placeholder 4">
            <a:extLst>
              <a:ext uri="{FF2B5EF4-FFF2-40B4-BE49-F238E27FC236}">
                <a16:creationId xmlns:a16="http://schemas.microsoft.com/office/drawing/2014/main" id="{290EDB3B-B072-4B9F-8DE0-A9FA586622DD}"/>
              </a:ext>
            </a:extLst>
          </p:cNvPr>
          <p:cNvSpPr>
            <a:spLocks noGrp="1"/>
          </p:cNvSpPr>
          <p:nvPr>
            <p:ph type="body" sz="quarter" idx="16"/>
          </p:nvPr>
        </p:nvSpPr>
        <p:spPr>
          <a:xfrm>
            <a:off x="4867971" y="1729294"/>
            <a:ext cx="3899215" cy="3514033"/>
          </a:xfrm>
        </p:spPr>
        <p:txBody>
          <a:bodyPr anchor="ctr"/>
          <a:lstStyle/>
          <a:p>
            <a:pPr algn="ctr">
              <a:lnSpc>
                <a:spcPct val="150000"/>
              </a:lnSpc>
              <a:spcAft>
                <a:spcPts val="1200"/>
              </a:spcAft>
            </a:pPr>
            <a:r>
              <a:rPr lang="en-US" sz="3200" b="1" dirty="0">
                <a:solidFill>
                  <a:schemeClr val="accent4"/>
                </a:solidFill>
              </a:rPr>
              <a:t>Re-Invent</a:t>
            </a:r>
          </a:p>
          <a:p>
            <a:pPr algn="ctr">
              <a:lnSpc>
                <a:spcPct val="150000"/>
              </a:lnSpc>
              <a:spcAft>
                <a:spcPts val="1200"/>
              </a:spcAft>
            </a:pPr>
            <a:r>
              <a:rPr lang="en-US" sz="1600" dirty="0"/>
              <a:t>To Re-Invent is to change (something) so much that it appears to be entirely new. </a:t>
            </a:r>
          </a:p>
          <a:p>
            <a:pPr algn="ctr">
              <a:lnSpc>
                <a:spcPct val="150000"/>
              </a:lnSpc>
              <a:spcAft>
                <a:spcPts val="1200"/>
              </a:spcAft>
            </a:pPr>
            <a:r>
              <a:rPr lang="en-US" dirty="0"/>
              <a:t>Source: Bing.com</a:t>
            </a:r>
          </a:p>
          <a:p>
            <a:pPr algn="ctr">
              <a:lnSpc>
                <a:spcPct val="150000"/>
              </a:lnSpc>
              <a:spcAft>
                <a:spcPts val="1200"/>
              </a:spcAft>
            </a:pPr>
            <a:endParaRPr lang="en-US" dirty="0"/>
          </a:p>
        </p:txBody>
      </p:sp>
      <p:pic>
        <p:nvPicPr>
          <p:cNvPr id="6" name="Gráfico 5">
            <a:extLst>
              <a:ext uri="{FF2B5EF4-FFF2-40B4-BE49-F238E27FC236}">
                <a16:creationId xmlns:a16="http://schemas.microsoft.com/office/drawing/2014/main" id="{4736B760-DCD7-DDDC-F8D9-30DD86127D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4023" y="1132986"/>
            <a:ext cx="1158979" cy="1154380"/>
          </a:xfrm>
          <a:prstGeom prst="rect">
            <a:avLst/>
          </a:prstGeom>
        </p:spPr>
      </p:pic>
      <p:grpSp>
        <p:nvGrpSpPr>
          <p:cNvPr id="3" name="Grupo 2">
            <a:extLst>
              <a:ext uri="{FF2B5EF4-FFF2-40B4-BE49-F238E27FC236}">
                <a16:creationId xmlns:a16="http://schemas.microsoft.com/office/drawing/2014/main" id="{642ED038-2D57-4D87-8BB6-8BD8A56BC34E}"/>
              </a:ext>
            </a:extLst>
          </p:cNvPr>
          <p:cNvGrpSpPr/>
          <p:nvPr/>
        </p:nvGrpSpPr>
        <p:grpSpPr>
          <a:xfrm>
            <a:off x="6211462" y="1287734"/>
            <a:ext cx="1264266" cy="875790"/>
            <a:chOff x="6141122" y="1427070"/>
            <a:chExt cx="1264266" cy="875790"/>
          </a:xfrm>
        </p:grpSpPr>
        <p:sp>
          <p:nvSpPr>
            <p:cNvPr id="7" name="Shape 2771">
              <a:extLst>
                <a:ext uri="{FF2B5EF4-FFF2-40B4-BE49-F238E27FC236}">
                  <a16:creationId xmlns:a16="http://schemas.microsoft.com/office/drawing/2014/main" id="{831C4097-6E42-7BFF-6834-6BF8DF8DC727}"/>
                </a:ext>
              </a:extLst>
            </p:cNvPr>
            <p:cNvSpPr/>
            <p:nvPr/>
          </p:nvSpPr>
          <p:spPr>
            <a:xfrm>
              <a:off x="6141122" y="1427070"/>
              <a:ext cx="857670" cy="857670"/>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accent4"/>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8" name="Shape 2551">
              <a:extLst>
                <a:ext uri="{FF2B5EF4-FFF2-40B4-BE49-F238E27FC236}">
                  <a16:creationId xmlns:a16="http://schemas.microsoft.com/office/drawing/2014/main" id="{1F443076-11A3-FA59-7351-FC9B460EF867}"/>
                </a:ext>
              </a:extLst>
            </p:cNvPr>
            <p:cNvSpPr/>
            <p:nvPr/>
          </p:nvSpPr>
          <p:spPr>
            <a:xfrm>
              <a:off x="6910095" y="1807567"/>
              <a:ext cx="495293" cy="495293"/>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accent4"/>
            </a:solidFill>
            <a:ln w="6350">
              <a:solidFill>
                <a:schemeClr val="accent4"/>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extLst>
      <p:ext uri="{BB962C8B-B14F-4D97-AF65-F5344CB8AC3E}">
        <p14:creationId xmlns:p14="http://schemas.microsoft.com/office/powerpoint/2010/main" val="337163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3"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5086067" y="0"/>
            <a:ext cx="4057933" cy="5143500"/>
          </a:xfrm>
        </p:spPr>
      </p:pic>
      <p:sp>
        <p:nvSpPr>
          <p:cNvPr id="3" name="Title 2">
            <a:extLst>
              <a:ext uri="{FF2B5EF4-FFF2-40B4-BE49-F238E27FC236}">
                <a16:creationId xmlns:a16="http://schemas.microsoft.com/office/drawing/2014/main" id="{D705BEC8-C78E-A941-9072-A51FF77D09B4}"/>
              </a:ext>
            </a:extLst>
          </p:cNvPr>
          <p:cNvSpPr>
            <a:spLocks noGrp="1"/>
          </p:cNvSpPr>
          <p:nvPr>
            <p:ph type="title"/>
          </p:nvPr>
        </p:nvSpPr>
        <p:spPr>
          <a:xfrm>
            <a:off x="696854" y="317502"/>
            <a:ext cx="4753988" cy="369054"/>
          </a:xfrm>
          <a:prstGeom prst="rect">
            <a:avLst/>
          </a:prstGeom>
        </p:spPr>
        <p:txBody>
          <a:bodyPr/>
          <a:lstStyle/>
          <a:p>
            <a:r>
              <a:rPr lang="en-US" dirty="0"/>
              <a:t>Today’s Agenda</a:t>
            </a:r>
          </a:p>
        </p:txBody>
      </p:sp>
      <p:sp>
        <p:nvSpPr>
          <p:cNvPr id="4" name="Text Placeholder 3">
            <a:extLst>
              <a:ext uri="{FF2B5EF4-FFF2-40B4-BE49-F238E27FC236}">
                <a16:creationId xmlns:a16="http://schemas.microsoft.com/office/drawing/2014/main" id="{3260ACCA-63DF-A54E-9018-F104C6BB6699}"/>
              </a:ext>
            </a:extLst>
          </p:cNvPr>
          <p:cNvSpPr>
            <a:spLocks noGrp="1"/>
          </p:cNvSpPr>
          <p:nvPr>
            <p:ph type="body" sz="quarter" idx="14"/>
          </p:nvPr>
        </p:nvSpPr>
        <p:spPr>
          <a:xfrm>
            <a:off x="696854" y="1102659"/>
            <a:ext cx="3955343" cy="3423673"/>
          </a:xfrm>
        </p:spPr>
        <p:txBody>
          <a:bodyPr/>
          <a:lstStyle/>
          <a:p>
            <a:pPr>
              <a:lnSpc>
                <a:spcPct val="150000"/>
              </a:lnSpc>
              <a:spcAft>
                <a:spcPts val="1200"/>
              </a:spcAft>
            </a:pPr>
            <a:r>
              <a:rPr lang="en-US" b="1" dirty="0">
                <a:solidFill>
                  <a:schemeClr val="accent1"/>
                </a:solidFill>
              </a:rPr>
              <a:t>01.</a:t>
            </a:r>
            <a:r>
              <a:rPr lang="en-US" dirty="0"/>
              <a:t> Rearview Mirror Perspective</a:t>
            </a:r>
          </a:p>
          <a:p>
            <a:pPr>
              <a:lnSpc>
                <a:spcPct val="150000"/>
              </a:lnSpc>
              <a:spcAft>
                <a:spcPts val="1200"/>
              </a:spcAft>
            </a:pPr>
            <a:r>
              <a:rPr lang="en-US" b="1" dirty="0">
                <a:solidFill>
                  <a:schemeClr val="accent1"/>
                </a:solidFill>
              </a:rPr>
              <a:t>02.</a:t>
            </a:r>
            <a:r>
              <a:rPr lang="en-US" dirty="0"/>
              <a:t> Reinvent and Reimagine</a:t>
            </a:r>
          </a:p>
          <a:p>
            <a:pPr>
              <a:lnSpc>
                <a:spcPct val="150000"/>
              </a:lnSpc>
              <a:spcAft>
                <a:spcPts val="1200"/>
              </a:spcAft>
            </a:pPr>
            <a:r>
              <a:rPr lang="en-US" b="1" dirty="0">
                <a:solidFill>
                  <a:schemeClr val="accent1"/>
                </a:solidFill>
              </a:rPr>
              <a:t>03.</a:t>
            </a:r>
            <a:r>
              <a:rPr lang="en-US" dirty="0"/>
              <a:t> Networking</a:t>
            </a:r>
          </a:p>
          <a:p>
            <a:pPr>
              <a:lnSpc>
                <a:spcPct val="150000"/>
              </a:lnSpc>
              <a:spcAft>
                <a:spcPts val="1200"/>
              </a:spcAft>
            </a:pPr>
            <a:r>
              <a:rPr lang="en-US" b="1" dirty="0">
                <a:solidFill>
                  <a:schemeClr val="accent1"/>
                </a:solidFill>
              </a:rPr>
              <a:t>04.</a:t>
            </a:r>
            <a:r>
              <a:rPr lang="en-US" dirty="0"/>
              <a:t>  Development Plan</a:t>
            </a:r>
          </a:p>
          <a:p>
            <a:pPr>
              <a:lnSpc>
                <a:spcPct val="150000"/>
              </a:lnSpc>
              <a:spcAft>
                <a:spcPts val="1200"/>
              </a:spcAft>
            </a:pPr>
            <a:r>
              <a:rPr lang="en-US" b="1" dirty="0">
                <a:solidFill>
                  <a:schemeClr val="accent1"/>
                </a:solidFill>
              </a:rPr>
              <a:t>05.</a:t>
            </a:r>
            <a:r>
              <a:rPr lang="en-US" dirty="0"/>
              <a:t>  Manager Perspective</a:t>
            </a:r>
          </a:p>
          <a:p>
            <a:pPr>
              <a:lnSpc>
                <a:spcPct val="150000"/>
              </a:lnSpc>
              <a:spcAft>
                <a:spcPts val="1200"/>
              </a:spcAft>
            </a:pPr>
            <a:endParaRPr lang="en-US" dirty="0"/>
          </a:p>
        </p:txBody>
      </p:sp>
      <p:sp>
        <p:nvSpPr>
          <p:cNvPr id="16" name="Rectangle 15">
            <a:extLst>
              <a:ext uri="{FF2B5EF4-FFF2-40B4-BE49-F238E27FC236}">
                <a16:creationId xmlns:a16="http://schemas.microsoft.com/office/drawing/2014/main" id="{27DFD3B6-A42C-A64A-A172-AB5C77A56046}"/>
              </a:ext>
            </a:extLst>
          </p:cNvPr>
          <p:cNvSpPr/>
          <p:nvPr/>
        </p:nvSpPr>
        <p:spPr>
          <a:xfrm>
            <a:off x="93350" y="4817805"/>
            <a:ext cx="1659638" cy="236668"/>
          </a:xfrm>
          <a:prstGeom prst="rect">
            <a:avLst/>
          </a:prstGeom>
        </p:spPr>
        <p:txBody>
          <a:bodyPr wrap="square">
            <a:spAutoFit/>
          </a:bodyPr>
          <a:lstStyle/>
          <a:p>
            <a:pPr>
              <a:lnSpc>
                <a:spcPct val="150000"/>
              </a:lnSpc>
            </a:pPr>
            <a:r>
              <a:rPr lang="en-US" sz="700" dirty="0">
                <a:solidFill>
                  <a:srgbClr val="808184"/>
                </a:solidFill>
                <a:latin typeface="Open Sans Light"/>
                <a:cs typeface="Open Sans Light"/>
              </a:rPr>
              <a:t>© 2023 Vensure Employer Services</a:t>
            </a:r>
          </a:p>
        </p:txBody>
      </p:sp>
    </p:spTree>
    <p:extLst>
      <p:ext uri="{BB962C8B-B14F-4D97-AF65-F5344CB8AC3E}">
        <p14:creationId xmlns:p14="http://schemas.microsoft.com/office/powerpoint/2010/main" val="2551208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8B984-B8A3-AFBC-6FFF-660F619FA7AB}"/>
              </a:ext>
            </a:extLst>
          </p:cNvPr>
          <p:cNvSpPr txBox="1"/>
          <p:nvPr/>
        </p:nvSpPr>
        <p:spPr>
          <a:xfrm>
            <a:off x="2939181" y="2156251"/>
            <a:ext cx="3265638" cy="830997"/>
          </a:xfrm>
          <a:prstGeom prst="rect">
            <a:avLst/>
          </a:prstGeom>
          <a:noFill/>
        </p:spPr>
        <p:txBody>
          <a:bodyPr wrap="none" rtlCol="0">
            <a:spAutoFit/>
          </a:bodyPr>
          <a:lstStyle/>
          <a:p>
            <a:r>
              <a:rPr lang="en-US" sz="4800" dirty="0">
                <a:solidFill>
                  <a:schemeClr val="bg1"/>
                </a:solidFill>
              </a:rPr>
              <a:t>Networking</a:t>
            </a:r>
            <a:endParaRPr lang="en-US" sz="3200" dirty="0">
              <a:solidFill>
                <a:schemeClr val="bg1"/>
              </a:solidFill>
            </a:endParaRPr>
          </a:p>
        </p:txBody>
      </p:sp>
      <p:pic>
        <p:nvPicPr>
          <p:cNvPr id="3" name="Graphic 2" descr="Cycle with people outline">
            <a:extLst>
              <a:ext uri="{FF2B5EF4-FFF2-40B4-BE49-F238E27FC236}">
                <a16:creationId xmlns:a16="http://schemas.microsoft.com/office/drawing/2014/main" id="{E12F8EDB-CC63-40AE-D2DA-E4F7101409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60497" y="1133245"/>
            <a:ext cx="1023006" cy="1023006"/>
          </a:xfrm>
          <a:prstGeom prst="rect">
            <a:avLst/>
          </a:prstGeom>
        </p:spPr>
      </p:pic>
    </p:spTree>
    <p:extLst>
      <p:ext uri="{BB962C8B-B14F-4D97-AF65-F5344CB8AC3E}">
        <p14:creationId xmlns:p14="http://schemas.microsoft.com/office/powerpoint/2010/main" val="3745278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thusiastic female runners celebrating finish">
            <a:extLst>
              <a:ext uri="{FF2B5EF4-FFF2-40B4-BE49-F238E27FC236}">
                <a16:creationId xmlns:a16="http://schemas.microsoft.com/office/drawing/2014/main" id="{41ABCC3B-3873-7F67-8016-946E65648A24}"/>
              </a:ext>
            </a:extLst>
          </p:cNvPr>
          <p:cNvPicPr>
            <a:picLocks noChangeAspect="1"/>
          </p:cNvPicPr>
          <p:nvPr/>
        </p:nvPicPr>
        <p:blipFill rotWithShape="1">
          <a:blip r:embed="rId3"/>
          <a:srcRect t="5542" b="7962"/>
          <a:stretch/>
        </p:blipFill>
        <p:spPr>
          <a:xfrm>
            <a:off x="0" y="1"/>
            <a:ext cx="9144001" cy="5143500"/>
          </a:xfrm>
          <a:prstGeom prst="rect">
            <a:avLst/>
          </a:prstGeom>
        </p:spPr>
      </p:pic>
      <p:sp>
        <p:nvSpPr>
          <p:cNvPr id="2" name="Rectangle 7">
            <a:extLst>
              <a:ext uri="{FF2B5EF4-FFF2-40B4-BE49-F238E27FC236}">
                <a16:creationId xmlns:a16="http://schemas.microsoft.com/office/drawing/2014/main" id="{C8C9295C-0891-454D-35F5-3CD6BEEF313F}"/>
              </a:ext>
            </a:extLst>
          </p:cNvPr>
          <p:cNvSpPr/>
          <p:nvPr/>
        </p:nvSpPr>
        <p:spPr>
          <a:xfrm>
            <a:off x="-1" y="0"/>
            <a:ext cx="8374744" cy="514350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2658078-529A-22CC-30C6-207E55E56C6F}"/>
              </a:ext>
            </a:extLst>
          </p:cNvPr>
          <p:cNvSpPr txBox="1"/>
          <p:nvPr/>
        </p:nvSpPr>
        <p:spPr>
          <a:xfrm>
            <a:off x="542346" y="1741714"/>
            <a:ext cx="2549197" cy="1815882"/>
          </a:xfrm>
          <a:prstGeom prst="rect">
            <a:avLst/>
          </a:prstGeom>
          <a:noFill/>
        </p:spPr>
        <p:txBody>
          <a:bodyPr wrap="square">
            <a:spAutoFit/>
          </a:bodyPr>
          <a:lstStyle/>
          <a:p>
            <a:r>
              <a:rPr lang="en-US" sz="1600" b="1" i="0" dirty="0">
                <a:solidFill>
                  <a:schemeClr val="bg1"/>
                </a:solidFill>
                <a:effectLst/>
              </a:rPr>
              <a:t>The relationships you build through networking </a:t>
            </a:r>
            <a:r>
              <a:rPr lang="en-US" sz="1600" b="1" dirty="0">
                <a:solidFill>
                  <a:schemeClr val="bg1"/>
                </a:solidFill>
              </a:rPr>
              <a:t>and social interaction </a:t>
            </a:r>
            <a:r>
              <a:rPr lang="en-US" sz="1600" b="1" i="0" dirty="0">
                <a:solidFill>
                  <a:schemeClr val="bg1"/>
                </a:solidFill>
                <a:effectLst/>
              </a:rPr>
              <a:t>can be an essential piece of your career and personal development. </a:t>
            </a:r>
            <a:endParaRPr lang="en-US" sz="1600" b="1" dirty="0">
              <a:solidFill>
                <a:schemeClr val="bg1"/>
              </a:solidFill>
            </a:endParaRPr>
          </a:p>
        </p:txBody>
      </p:sp>
    </p:spTree>
    <p:extLst>
      <p:ext uri="{BB962C8B-B14F-4D97-AF65-F5344CB8AC3E}">
        <p14:creationId xmlns:p14="http://schemas.microsoft.com/office/powerpoint/2010/main" val="170241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o 30">
            <a:extLst>
              <a:ext uri="{FF2B5EF4-FFF2-40B4-BE49-F238E27FC236}">
                <a16:creationId xmlns:a16="http://schemas.microsoft.com/office/drawing/2014/main" id="{CB85480D-ADF6-E3AA-0CF0-2AF9A90A08B5}"/>
              </a:ext>
            </a:extLst>
          </p:cNvPr>
          <p:cNvGrpSpPr/>
          <p:nvPr/>
        </p:nvGrpSpPr>
        <p:grpSpPr>
          <a:xfrm>
            <a:off x="0" y="0"/>
            <a:ext cx="9144000" cy="5143500"/>
            <a:chOff x="0" y="-3"/>
            <a:chExt cx="9144000" cy="5390241"/>
          </a:xfrm>
        </p:grpSpPr>
        <p:sp>
          <p:nvSpPr>
            <p:cNvPr id="19" name="Rectangle 11">
              <a:extLst>
                <a:ext uri="{FF2B5EF4-FFF2-40B4-BE49-F238E27FC236}">
                  <a16:creationId xmlns:a16="http://schemas.microsoft.com/office/drawing/2014/main" id="{5B2AF6CD-4A64-063F-CD4E-EA669DF34096}"/>
                </a:ext>
              </a:extLst>
            </p:cNvPr>
            <p:cNvSpPr>
              <a:spLocks/>
            </p:cNvSpPr>
            <p:nvPr/>
          </p:nvSpPr>
          <p:spPr>
            <a:xfrm>
              <a:off x="0" y="-1"/>
              <a:ext cx="4648550" cy="5143504"/>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1">
              <a:extLst>
                <a:ext uri="{FF2B5EF4-FFF2-40B4-BE49-F238E27FC236}">
                  <a16:creationId xmlns:a16="http://schemas.microsoft.com/office/drawing/2014/main" id="{BEB3AEFF-D078-A133-16DF-B5A397F2D6A4}"/>
                </a:ext>
              </a:extLst>
            </p:cNvPr>
            <p:cNvSpPr/>
            <p:nvPr/>
          </p:nvSpPr>
          <p:spPr>
            <a:xfrm rot="10800000">
              <a:off x="4648550" y="-3"/>
              <a:ext cx="4495450" cy="5143502"/>
            </a:xfrm>
            <a:prstGeom prst="rect">
              <a:avLst/>
            </a:prstGeom>
            <a:gradFill flip="none" rotWithShape="1">
              <a:gsLst>
                <a:gs pos="100000">
                  <a:schemeClr val="bg2"/>
                </a:gs>
                <a:gs pos="44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ángulo isósceles 29">
              <a:extLst>
                <a:ext uri="{FF2B5EF4-FFF2-40B4-BE49-F238E27FC236}">
                  <a16:creationId xmlns:a16="http://schemas.microsoft.com/office/drawing/2014/main" id="{7539315C-9F77-5EAF-332D-BA08CF99CC01}"/>
                </a:ext>
              </a:extLst>
            </p:cNvPr>
            <p:cNvSpPr/>
            <p:nvPr/>
          </p:nvSpPr>
          <p:spPr>
            <a:xfrm>
              <a:off x="0" y="2149327"/>
              <a:ext cx="9144000" cy="3240911"/>
            </a:xfrm>
            <a:prstGeom prst="triangle">
              <a:avLst/>
            </a:prstGeom>
            <a:gradFill flip="none" rotWithShape="1">
              <a:gsLst>
                <a:gs pos="52000">
                  <a:schemeClr val="bg2"/>
                </a:gs>
                <a:gs pos="8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Oval 11">
            <a:extLst>
              <a:ext uri="{FF2B5EF4-FFF2-40B4-BE49-F238E27FC236}">
                <a16:creationId xmlns:a16="http://schemas.microsoft.com/office/drawing/2014/main" id="{2A12C79F-7A46-043C-8D0D-24BC84909E3A}"/>
              </a:ext>
            </a:extLst>
          </p:cNvPr>
          <p:cNvSpPr/>
          <p:nvPr/>
        </p:nvSpPr>
        <p:spPr>
          <a:xfrm>
            <a:off x="3272382" y="1004907"/>
            <a:ext cx="2488668" cy="2488021"/>
          </a:xfrm>
          <a:prstGeom prst="ellipse">
            <a:avLst/>
          </a:prstGeom>
          <a:solidFill>
            <a:schemeClr val="bg1"/>
          </a:solidFill>
          <a:ln>
            <a:noFill/>
          </a:ln>
          <a:effectLst>
            <a:outerShdw blurRad="254000" sx="105000" sy="105000" algn="ctr"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7" name="TextBox 6">
            <a:extLst>
              <a:ext uri="{FF2B5EF4-FFF2-40B4-BE49-F238E27FC236}">
                <a16:creationId xmlns:a16="http://schemas.microsoft.com/office/drawing/2014/main" id="{641463FD-6294-ACA5-6BD0-EFD054102017}"/>
              </a:ext>
            </a:extLst>
          </p:cNvPr>
          <p:cNvSpPr txBox="1"/>
          <p:nvPr/>
        </p:nvSpPr>
        <p:spPr>
          <a:xfrm>
            <a:off x="917154" y="1886977"/>
            <a:ext cx="1582914" cy="646331"/>
          </a:xfrm>
          <a:prstGeom prst="rect">
            <a:avLst/>
          </a:prstGeom>
          <a:noFill/>
        </p:spPr>
        <p:txBody>
          <a:bodyPr wrap="square" rtlCol="0">
            <a:spAutoFit/>
          </a:bodyPr>
          <a:lstStyle/>
          <a:p>
            <a:pPr algn="ctr"/>
            <a:r>
              <a:rPr lang="en-US" b="1" dirty="0">
                <a:solidFill>
                  <a:schemeClr val="accent3"/>
                </a:solidFill>
              </a:rPr>
              <a:t>What/ who you know</a:t>
            </a:r>
          </a:p>
        </p:txBody>
      </p:sp>
      <p:sp>
        <p:nvSpPr>
          <p:cNvPr id="8" name="TextBox 7">
            <a:extLst>
              <a:ext uri="{FF2B5EF4-FFF2-40B4-BE49-F238E27FC236}">
                <a16:creationId xmlns:a16="http://schemas.microsoft.com/office/drawing/2014/main" id="{BDA8F444-9756-BAA2-4973-A3800A982EDE}"/>
              </a:ext>
            </a:extLst>
          </p:cNvPr>
          <p:cNvSpPr txBox="1"/>
          <p:nvPr/>
        </p:nvSpPr>
        <p:spPr>
          <a:xfrm>
            <a:off x="6524032" y="1937885"/>
            <a:ext cx="1962166" cy="646331"/>
          </a:xfrm>
          <a:prstGeom prst="rect">
            <a:avLst/>
          </a:prstGeom>
          <a:noFill/>
        </p:spPr>
        <p:txBody>
          <a:bodyPr wrap="square" rtlCol="0">
            <a:spAutoFit/>
          </a:bodyPr>
          <a:lstStyle/>
          <a:p>
            <a:pPr algn="ctr"/>
            <a:r>
              <a:rPr lang="en-US" b="1" dirty="0">
                <a:solidFill>
                  <a:schemeClr val="accent4"/>
                </a:solidFill>
              </a:rPr>
              <a:t>What/who you don’t know</a:t>
            </a:r>
          </a:p>
        </p:txBody>
      </p:sp>
      <p:sp>
        <p:nvSpPr>
          <p:cNvPr id="9" name="TextBox 8">
            <a:extLst>
              <a:ext uri="{FF2B5EF4-FFF2-40B4-BE49-F238E27FC236}">
                <a16:creationId xmlns:a16="http://schemas.microsoft.com/office/drawing/2014/main" id="{C538DBA4-8F9C-0C37-EC16-98AF711F513A}"/>
              </a:ext>
            </a:extLst>
          </p:cNvPr>
          <p:cNvSpPr txBox="1"/>
          <p:nvPr/>
        </p:nvSpPr>
        <p:spPr>
          <a:xfrm>
            <a:off x="3934652" y="3861105"/>
            <a:ext cx="1838965" cy="646331"/>
          </a:xfrm>
          <a:prstGeom prst="rect">
            <a:avLst/>
          </a:prstGeom>
          <a:noFill/>
        </p:spPr>
        <p:txBody>
          <a:bodyPr wrap="none" rtlCol="0">
            <a:spAutoFit/>
          </a:bodyPr>
          <a:lstStyle>
            <a:defPPr>
              <a:defRPr lang="en-US"/>
            </a:defPPr>
            <a:lvl1pPr>
              <a:defRPr b="1">
                <a:solidFill>
                  <a:schemeClr val="bg1"/>
                </a:solidFill>
              </a:defRPr>
            </a:lvl1pPr>
          </a:lstStyle>
          <a:p>
            <a:r>
              <a:rPr lang="en-US" dirty="0">
                <a:solidFill>
                  <a:schemeClr val="accent5"/>
                </a:solidFill>
              </a:rPr>
              <a:t>What/ who </a:t>
            </a:r>
            <a:br>
              <a:rPr lang="en-US" dirty="0">
                <a:solidFill>
                  <a:schemeClr val="accent5"/>
                </a:solidFill>
              </a:rPr>
            </a:br>
            <a:r>
              <a:rPr lang="en-US" dirty="0">
                <a:solidFill>
                  <a:schemeClr val="accent5"/>
                </a:solidFill>
              </a:rPr>
              <a:t>you want know</a:t>
            </a:r>
          </a:p>
        </p:txBody>
      </p:sp>
      <p:sp>
        <p:nvSpPr>
          <p:cNvPr id="6" name="Título 5">
            <a:extLst>
              <a:ext uri="{FF2B5EF4-FFF2-40B4-BE49-F238E27FC236}">
                <a16:creationId xmlns:a16="http://schemas.microsoft.com/office/drawing/2014/main" id="{D1349B85-0FD5-5CAC-8AA0-F8E3207B22D6}"/>
              </a:ext>
            </a:extLst>
          </p:cNvPr>
          <p:cNvSpPr>
            <a:spLocks noGrp="1"/>
          </p:cNvSpPr>
          <p:nvPr>
            <p:ph type="title"/>
          </p:nvPr>
        </p:nvSpPr>
        <p:spPr>
          <a:xfrm>
            <a:off x="3507784" y="1809887"/>
            <a:ext cx="2007585" cy="369054"/>
          </a:xfrm>
        </p:spPr>
        <p:txBody>
          <a:bodyPr/>
          <a:lstStyle/>
          <a:p>
            <a:pPr algn="ctr"/>
            <a:r>
              <a:rPr lang="en-US" i="0" dirty="0">
                <a:effectLst/>
              </a:rPr>
              <a:t>Where do you start?</a:t>
            </a:r>
            <a:endParaRPr lang="en-US" dirty="0"/>
          </a:p>
        </p:txBody>
      </p:sp>
      <p:pic>
        <p:nvPicPr>
          <p:cNvPr id="17" name="Picture 4">
            <a:extLst>
              <a:ext uri="{FF2B5EF4-FFF2-40B4-BE49-F238E27FC236}">
                <a16:creationId xmlns:a16="http://schemas.microsoft.com/office/drawing/2014/main" id="{22328DAC-50A0-D5D3-6B0D-34546CDB01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6" name="Shape 2557">
            <a:extLst>
              <a:ext uri="{FF2B5EF4-FFF2-40B4-BE49-F238E27FC236}">
                <a16:creationId xmlns:a16="http://schemas.microsoft.com/office/drawing/2014/main" id="{3FF5EBB3-EA0D-C9C1-4B1B-83BF33DF9214}"/>
              </a:ext>
            </a:extLst>
          </p:cNvPr>
          <p:cNvSpPr/>
          <p:nvPr/>
        </p:nvSpPr>
        <p:spPr>
          <a:xfrm>
            <a:off x="6876110" y="773379"/>
            <a:ext cx="1113598" cy="1113598"/>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accent4"/>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7" name="Shape 2556">
            <a:extLst>
              <a:ext uri="{FF2B5EF4-FFF2-40B4-BE49-F238E27FC236}">
                <a16:creationId xmlns:a16="http://schemas.microsoft.com/office/drawing/2014/main" id="{BD2E73B9-AC94-547B-D111-021504CC6EA5}"/>
              </a:ext>
            </a:extLst>
          </p:cNvPr>
          <p:cNvSpPr/>
          <p:nvPr/>
        </p:nvSpPr>
        <p:spPr>
          <a:xfrm>
            <a:off x="2687248" y="3570360"/>
            <a:ext cx="1170268" cy="117026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accent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9" name="Shape 2540">
            <a:extLst>
              <a:ext uri="{FF2B5EF4-FFF2-40B4-BE49-F238E27FC236}">
                <a16:creationId xmlns:a16="http://schemas.microsoft.com/office/drawing/2014/main" id="{52D63730-00CE-08CC-22D6-C7C534FF8F2E}"/>
              </a:ext>
            </a:extLst>
          </p:cNvPr>
          <p:cNvSpPr/>
          <p:nvPr/>
        </p:nvSpPr>
        <p:spPr>
          <a:xfrm>
            <a:off x="1154292" y="767055"/>
            <a:ext cx="1090668" cy="109066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3"/>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extLst>
      <p:ext uri="{BB962C8B-B14F-4D97-AF65-F5344CB8AC3E}">
        <p14:creationId xmlns:p14="http://schemas.microsoft.com/office/powerpoint/2010/main" val="2854512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eople clapping">
            <a:extLst>
              <a:ext uri="{FF2B5EF4-FFF2-40B4-BE49-F238E27FC236}">
                <a16:creationId xmlns:a16="http://schemas.microsoft.com/office/drawing/2014/main" id="{C192AAAC-1127-58B8-78EA-E238B5F42850}"/>
              </a:ext>
            </a:extLst>
          </p:cNvPr>
          <p:cNvPicPr>
            <a:picLocks noGrp="1" noChangeAspect="1"/>
          </p:cNvPicPr>
          <p:nvPr>
            <p:ph type="pic" sz="quarter" idx="13"/>
          </p:nvPr>
        </p:nvPicPr>
        <p:blipFill>
          <a:blip r:embed="rId3"/>
          <a:srcRect l="10700" r="10700"/>
          <a:stretch>
            <a:fillRect/>
          </a:stretch>
        </p:blipFill>
        <p:spPr>
          <a:xfrm>
            <a:off x="0" y="0"/>
            <a:ext cx="6064250" cy="5143500"/>
          </a:xfrm>
          <a:prstGeom prst="rect">
            <a:avLst/>
          </a:prstGeom>
        </p:spPr>
      </p:pic>
      <p:sp>
        <p:nvSpPr>
          <p:cNvPr id="7" name="Rectangle 6">
            <a:extLst>
              <a:ext uri="{FF2B5EF4-FFF2-40B4-BE49-F238E27FC236}">
                <a16:creationId xmlns:a16="http://schemas.microsoft.com/office/drawing/2014/main" id="{CDE28265-0166-724C-8E55-82CEBA21D270}"/>
              </a:ext>
            </a:extLst>
          </p:cNvPr>
          <p:cNvSpPr/>
          <p:nvPr/>
        </p:nvSpPr>
        <p:spPr>
          <a:xfrm>
            <a:off x="5424877" y="747033"/>
            <a:ext cx="2887577" cy="36494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5524803" y="2094621"/>
            <a:ext cx="2687723" cy="1535811"/>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chemeClr val="bg1"/>
                </a:solidFill>
                <a:latin typeface="+mn-lt"/>
                <a:ea typeface="Open Sans" panose="020B0606030504020204" pitchFamily="34" charset="0"/>
                <a:cs typeface="Arial" panose="020B0604020202020204" pitchFamily="34" charset="0"/>
              </a:rPr>
              <a:t>Networking</a:t>
            </a:r>
          </a:p>
          <a:p>
            <a:pPr marL="0" indent="0" algn="ctr">
              <a:spcAft>
                <a:spcPts val="1000"/>
              </a:spcAft>
              <a:buNone/>
            </a:pPr>
            <a:br>
              <a:rPr lang="en-US" sz="1000" dirty="0">
                <a:solidFill>
                  <a:srgbClr val="FFFFFF"/>
                </a:solidFill>
                <a:latin typeface="+mn-lt"/>
                <a:ea typeface="Open Sans" panose="020B0606030504020204" pitchFamily="34" charset="0"/>
                <a:cs typeface="Arial" panose="020B0604020202020204" pitchFamily="34" charset="0"/>
              </a:rPr>
            </a:br>
            <a:r>
              <a:rPr lang="en-US" sz="1200" dirty="0">
                <a:solidFill>
                  <a:srgbClr val="FFFFFF"/>
                </a:solidFill>
                <a:latin typeface="+mn-lt"/>
                <a:ea typeface="Open Sans" panose="020B0606030504020204" pitchFamily="34" charset="0"/>
                <a:cs typeface="Arial" panose="020B0604020202020204" pitchFamily="34" charset="0"/>
              </a:rPr>
              <a:t>Feed Your Soul</a:t>
            </a:r>
          </a:p>
          <a:p>
            <a:pPr marL="0" indent="0" algn="ctr">
              <a:spcAft>
                <a:spcPts val="1000"/>
              </a:spcAft>
              <a:buNone/>
            </a:pPr>
            <a:r>
              <a:rPr lang="en-US" sz="1200" dirty="0">
                <a:solidFill>
                  <a:srgbClr val="FFFFFF"/>
                </a:solidFill>
                <a:latin typeface="+mn-lt"/>
                <a:ea typeface="Open Sans" panose="020B0606030504020204" pitchFamily="34" charset="0"/>
                <a:cs typeface="Arial" panose="020B0604020202020204" pitchFamily="34" charset="0"/>
              </a:rPr>
              <a:t>Grow Your Business</a:t>
            </a:r>
          </a:p>
          <a:p>
            <a:pPr marL="0" indent="0" algn="ctr">
              <a:spcAft>
                <a:spcPts val="1000"/>
              </a:spcAft>
              <a:buNone/>
            </a:pPr>
            <a:r>
              <a:rPr lang="en-US" sz="1200" dirty="0">
                <a:solidFill>
                  <a:srgbClr val="FFFFFF"/>
                </a:solidFill>
                <a:latin typeface="+mn-lt"/>
                <a:ea typeface="Open Sans" panose="020B0606030504020204" pitchFamily="34" charset="0"/>
                <a:cs typeface="Arial" panose="020B0604020202020204" pitchFamily="34" charset="0"/>
              </a:rPr>
              <a:t>Go Where Your Clients, Prospects, and Referral Partners Are</a:t>
            </a:r>
          </a:p>
          <a:p>
            <a:pPr marL="0" indent="0" algn="ctr">
              <a:spcAft>
                <a:spcPts val="1000"/>
              </a:spcAft>
              <a:buNone/>
            </a:pPr>
            <a:r>
              <a:rPr lang="en-US" sz="1200" dirty="0">
                <a:solidFill>
                  <a:srgbClr val="FFFFFF"/>
                </a:solidFill>
                <a:latin typeface="+mn-lt"/>
                <a:ea typeface="Open Sans" panose="020B0606030504020204" pitchFamily="34" charset="0"/>
                <a:cs typeface="Arial" panose="020B0604020202020204" pitchFamily="34" charset="0"/>
              </a:rPr>
              <a:t>Optimize Virtual Experiences</a:t>
            </a:r>
          </a:p>
        </p:txBody>
      </p:sp>
      <p:pic>
        <p:nvPicPr>
          <p:cNvPr id="4" name="Graphic 3" descr="Cycle with people outline">
            <a:extLst>
              <a:ext uri="{FF2B5EF4-FFF2-40B4-BE49-F238E27FC236}">
                <a16:creationId xmlns:a16="http://schemas.microsoft.com/office/drawing/2014/main" id="{27B42B78-7758-4F6B-9F8B-1B66A6DD54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1618" y="1014620"/>
            <a:ext cx="1023006" cy="1023006"/>
          </a:xfrm>
          <a:prstGeom prst="rect">
            <a:avLst/>
          </a:prstGeom>
        </p:spPr>
      </p:pic>
    </p:spTree>
    <p:extLst>
      <p:ext uri="{BB962C8B-B14F-4D97-AF65-F5344CB8AC3E}">
        <p14:creationId xmlns:p14="http://schemas.microsoft.com/office/powerpoint/2010/main" val="203128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16644BAC-4361-132C-A874-504048795EF8}"/>
              </a:ext>
            </a:extLst>
          </p:cNvPr>
          <p:cNvGrpSpPr/>
          <p:nvPr/>
        </p:nvGrpSpPr>
        <p:grpSpPr>
          <a:xfrm>
            <a:off x="0" y="0"/>
            <a:ext cx="9144000" cy="5143501"/>
            <a:chOff x="0" y="0"/>
            <a:chExt cx="9271748" cy="5143501"/>
          </a:xfrm>
        </p:grpSpPr>
        <p:sp>
          <p:nvSpPr>
            <p:cNvPr id="3" name="Rectangle 11">
              <a:extLst>
                <a:ext uri="{FF2B5EF4-FFF2-40B4-BE49-F238E27FC236}">
                  <a16:creationId xmlns:a16="http://schemas.microsoft.com/office/drawing/2014/main" id="{629FF882-6056-70F0-9ED8-CFDC9B19F3E5}"/>
                </a:ext>
              </a:extLst>
            </p:cNvPr>
            <p:cNvSpPr/>
            <p:nvPr/>
          </p:nvSpPr>
          <p:spPr>
            <a:xfrm>
              <a:off x="0"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4">
              <a:extLst>
                <a:ext uri="{FF2B5EF4-FFF2-40B4-BE49-F238E27FC236}">
                  <a16:creationId xmlns:a16="http://schemas.microsoft.com/office/drawing/2014/main" id="{84E2664D-CA00-3793-9B96-C9B8D8BE10EF}"/>
                </a:ext>
              </a:extLst>
            </p:cNvPr>
            <p:cNvSpPr/>
            <p:nvPr/>
          </p:nvSpPr>
          <p:spPr>
            <a:xfrm>
              <a:off x="3092824"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5">
              <a:extLst>
                <a:ext uri="{FF2B5EF4-FFF2-40B4-BE49-F238E27FC236}">
                  <a16:creationId xmlns:a16="http://schemas.microsoft.com/office/drawing/2014/main" id="{156E52E0-3991-E61A-7B25-5D655411AE51}"/>
                </a:ext>
              </a:extLst>
            </p:cNvPr>
            <p:cNvSpPr/>
            <p:nvPr/>
          </p:nvSpPr>
          <p:spPr>
            <a:xfrm>
              <a:off x="6185648"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401963" y="1905856"/>
            <a:ext cx="2235976" cy="2411098"/>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a:solidFill>
                  <a:schemeClr val="accent1"/>
                </a:solidFill>
                <a:latin typeface="+mn-lt"/>
                <a:ea typeface="Open Sans" panose="020B0606030504020204" pitchFamily="34" charset="0"/>
                <a:cs typeface="Arial" panose="020B0604020202020204" pitchFamily="34" charset="0"/>
              </a:rPr>
              <a:t>Feed Your Soul</a:t>
            </a:r>
          </a:p>
        </p:txBody>
      </p:sp>
      <p:pic>
        <p:nvPicPr>
          <p:cNvPr id="4" name="Graphic 3" descr="Cycle with people outline">
            <a:extLst>
              <a:ext uri="{FF2B5EF4-FFF2-40B4-BE49-F238E27FC236}">
                <a16:creationId xmlns:a16="http://schemas.microsoft.com/office/drawing/2014/main" id="{27B42B78-7758-4F6B-9F8B-1B66A6DD5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298" y="601228"/>
            <a:ext cx="1125307" cy="1125307"/>
          </a:xfrm>
          <a:prstGeom prst="rect">
            <a:avLst/>
          </a:prstGeom>
        </p:spPr>
      </p:pic>
      <p:sp>
        <p:nvSpPr>
          <p:cNvPr id="9" name="Text Placeholder 1">
            <a:extLst>
              <a:ext uri="{FF2B5EF4-FFF2-40B4-BE49-F238E27FC236}">
                <a16:creationId xmlns:a16="http://schemas.microsoft.com/office/drawing/2014/main" id="{4606F305-8AC3-D10E-389A-7948463CD38A}"/>
              </a:ext>
            </a:extLst>
          </p:cNvPr>
          <p:cNvSpPr txBox="1">
            <a:spLocks/>
          </p:cNvSpPr>
          <p:nvPr/>
        </p:nvSpPr>
        <p:spPr>
          <a:xfrm>
            <a:off x="3541448" y="2174134"/>
            <a:ext cx="2687723" cy="477129"/>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chemeClr val="bg1"/>
                </a:solidFill>
                <a:latin typeface="+mn-lt"/>
                <a:ea typeface="Open Sans" panose="020B0606030504020204" pitchFamily="34" charset="0"/>
                <a:cs typeface="Arial" panose="020B0604020202020204" pitchFamily="34" charset="0"/>
              </a:rPr>
              <a:t>Feed Your Soul</a:t>
            </a:r>
          </a:p>
          <a:p>
            <a:pPr marL="0" indent="0" algn="ctr">
              <a:spcAft>
                <a:spcPts val="1000"/>
              </a:spcAft>
              <a:buNone/>
            </a:pPr>
            <a:endParaRPr lang="en-US" sz="1000" dirty="0">
              <a:solidFill>
                <a:srgbClr val="FFFFFF"/>
              </a:solidFill>
              <a:latin typeface="+mn-lt"/>
              <a:ea typeface="Open Sans" panose="020B0606030504020204" pitchFamily="34" charset="0"/>
              <a:cs typeface="Arial" panose="020B0604020202020204" pitchFamily="34" charset="0"/>
            </a:endParaRPr>
          </a:p>
          <a:p>
            <a:pPr marL="0" indent="0" algn="ctr">
              <a:spcAft>
                <a:spcPts val="1000"/>
              </a:spcAft>
              <a:buNone/>
            </a:pPr>
            <a:r>
              <a:rPr lang="en-US" sz="1000" dirty="0">
                <a:solidFill>
                  <a:srgbClr val="FFFFFF"/>
                </a:solidFill>
                <a:latin typeface="+mn-lt"/>
                <a:ea typeface="Open Sans" panose="020B0606030504020204" pitchFamily="34" charset="0"/>
                <a:cs typeface="Arial" panose="020B0604020202020204" pitchFamily="34" charset="0"/>
              </a:rPr>
              <a:t>Whether it is a social media-based group, or in-person, find a networking group focused on improving your business, or your craft, your customer outreach, etc. </a:t>
            </a:r>
          </a:p>
        </p:txBody>
      </p:sp>
      <p:sp>
        <p:nvSpPr>
          <p:cNvPr id="17" name="Text Placeholder 1">
            <a:extLst>
              <a:ext uri="{FF2B5EF4-FFF2-40B4-BE49-F238E27FC236}">
                <a16:creationId xmlns:a16="http://schemas.microsoft.com/office/drawing/2014/main" id="{3F58945A-0059-3175-7DED-C331851CB166}"/>
              </a:ext>
            </a:extLst>
          </p:cNvPr>
          <p:cNvSpPr txBox="1">
            <a:spLocks/>
          </p:cNvSpPr>
          <p:nvPr/>
        </p:nvSpPr>
        <p:spPr>
          <a:xfrm>
            <a:off x="3310116" y="1878574"/>
            <a:ext cx="2547523" cy="242833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a:solidFill>
                  <a:srgbClr val="00A5B5"/>
                </a:solidFill>
                <a:latin typeface="+mn-lt"/>
                <a:ea typeface="Open Sans" panose="020B0606030504020204" pitchFamily="34" charset="0"/>
                <a:cs typeface="Arial" panose="020B0604020202020204" pitchFamily="34" charset="0"/>
              </a:rPr>
              <a:t>Clients, Prospects, Referrals</a:t>
            </a:r>
          </a:p>
        </p:txBody>
      </p:sp>
      <p:pic>
        <p:nvPicPr>
          <p:cNvPr id="18" name="Graphic 17" descr="Cycle with people outline">
            <a:extLst>
              <a:ext uri="{FF2B5EF4-FFF2-40B4-BE49-F238E27FC236}">
                <a16:creationId xmlns:a16="http://schemas.microsoft.com/office/drawing/2014/main" id="{7B7A35A0-62D9-C372-57A1-4CE11C971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21224" y="611271"/>
            <a:ext cx="1125307" cy="1125307"/>
          </a:xfrm>
          <a:prstGeom prst="rect">
            <a:avLst/>
          </a:prstGeom>
        </p:spPr>
      </p:pic>
      <p:sp>
        <p:nvSpPr>
          <p:cNvPr id="20" name="Text Placeholder 1">
            <a:extLst>
              <a:ext uri="{FF2B5EF4-FFF2-40B4-BE49-F238E27FC236}">
                <a16:creationId xmlns:a16="http://schemas.microsoft.com/office/drawing/2014/main" id="{4C37BB19-B452-A1AB-7A3C-BE10A4306DF6}"/>
              </a:ext>
            </a:extLst>
          </p:cNvPr>
          <p:cNvSpPr txBox="1">
            <a:spLocks/>
          </p:cNvSpPr>
          <p:nvPr/>
        </p:nvSpPr>
        <p:spPr>
          <a:xfrm>
            <a:off x="6449279" y="1807121"/>
            <a:ext cx="2308500" cy="2910022"/>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a:solidFill>
                  <a:schemeClr val="accent4"/>
                </a:solidFill>
                <a:latin typeface="+mn-lt"/>
                <a:ea typeface="Open Sans" panose="020B0606030504020204" pitchFamily="34" charset="0"/>
                <a:cs typeface="Arial" panose="020B0604020202020204" pitchFamily="34" charset="0"/>
              </a:rPr>
              <a:t>Virtual Experiences</a:t>
            </a:r>
          </a:p>
        </p:txBody>
      </p:sp>
      <p:pic>
        <p:nvPicPr>
          <p:cNvPr id="21" name="Graphic 20" descr="Cycle with people outline">
            <a:extLst>
              <a:ext uri="{FF2B5EF4-FFF2-40B4-BE49-F238E27FC236}">
                <a16:creationId xmlns:a16="http://schemas.microsoft.com/office/drawing/2014/main" id="{470F28AF-3701-0DE6-41B3-7F307EAA99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0876" y="611271"/>
            <a:ext cx="1125307" cy="1125307"/>
          </a:xfrm>
          <a:prstGeom prst="rect">
            <a:avLst/>
          </a:prstGeom>
        </p:spPr>
      </p:pic>
      <p:pic>
        <p:nvPicPr>
          <p:cNvPr id="11" name="Picture 4">
            <a:extLst>
              <a:ext uri="{FF2B5EF4-FFF2-40B4-BE49-F238E27FC236}">
                <a16:creationId xmlns:a16="http://schemas.microsoft.com/office/drawing/2014/main" id="{6713FB1A-7885-D69F-70CE-B49F43416ED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2" name="Text Placeholder 1">
            <a:extLst>
              <a:ext uri="{FF2B5EF4-FFF2-40B4-BE49-F238E27FC236}">
                <a16:creationId xmlns:a16="http://schemas.microsoft.com/office/drawing/2014/main" id="{46EF0B72-3E37-811C-5CE3-1BA0C9222701}"/>
              </a:ext>
            </a:extLst>
          </p:cNvPr>
          <p:cNvSpPr txBox="1">
            <a:spLocks/>
          </p:cNvSpPr>
          <p:nvPr/>
        </p:nvSpPr>
        <p:spPr>
          <a:xfrm>
            <a:off x="401963" y="2731910"/>
            <a:ext cx="2235976" cy="1585043"/>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1000"/>
              </a:spcAft>
              <a:buNone/>
            </a:pPr>
            <a:r>
              <a:rPr lang="en-US" sz="1050" dirty="0">
                <a:solidFill>
                  <a:srgbClr val="59595B"/>
                </a:solidFill>
                <a:latin typeface="+mn-lt"/>
                <a:ea typeface="Open Sans" panose="020B0606030504020204" pitchFamily="34" charset="0"/>
                <a:cs typeface="Arial" panose="020B0604020202020204" pitchFamily="34" charset="0"/>
              </a:rPr>
              <a:t>Whether it is a social media-based group, or in-person, find a networking group focused on improving your business, or your craft, your customer outreach, etc. </a:t>
            </a:r>
          </a:p>
        </p:txBody>
      </p:sp>
      <p:sp>
        <p:nvSpPr>
          <p:cNvPr id="13" name="Text Placeholder 1">
            <a:extLst>
              <a:ext uri="{FF2B5EF4-FFF2-40B4-BE49-F238E27FC236}">
                <a16:creationId xmlns:a16="http://schemas.microsoft.com/office/drawing/2014/main" id="{F501FC8B-B060-0A6C-453F-202E4E40D7DA}"/>
              </a:ext>
            </a:extLst>
          </p:cNvPr>
          <p:cNvSpPr txBox="1">
            <a:spLocks/>
          </p:cNvSpPr>
          <p:nvPr/>
        </p:nvSpPr>
        <p:spPr>
          <a:xfrm>
            <a:off x="3310116" y="2731911"/>
            <a:ext cx="2547523" cy="1585043"/>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1000"/>
              </a:spcAft>
              <a:buNone/>
            </a:pPr>
            <a:r>
              <a:rPr lang="en-US" sz="1050" dirty="0">
                <a:solidFill>
                  <a:srgbClr val="59595B"/>
                </a:solidFill>
                <a:latin typeface="+mn-lt"/>
                <a:ea typeface="Open Sans" panose="020B0606030504020204" pitchFamily="34" charset="0"/>
                <a:cs typeface="Arial" panose="020B0604020202020204" pitchFamily="34" charset="0"/>
              </a:rPr>
              <a:t>From local chambers of commerce to Rotary clubs or local chapters of larger organizations (be them in person or virtual), go where your target audience is. The more you/your brand/your company is present, the bigger impact you will have. </a:t>
            </a:r>
          </a:p>
        </p:txBody>
      </p:sp>
      <p:sp>
        <p:nvSpPr>
          <p:cNvPr id="14" name="Text Placeholder 1">
            <a:extLst>
              <a:ext uri="{FF2B5EF4-FFF2-40B4-BE49-F238E27FC236}">
                <a16:creationId xmlns:a16="http://schemas.microsoft.com/office/drawing/2014/main" id="{32C634DC-E827-C2D8-37CD-4DC46FFF7DA6}"/>
              </a:ext>
            </a:extLst>
          </p:cNvPr>
          <p:cNvSpPr txBox="1">
            <a:spLocks/>
          </p:cNvSpPr>
          <p:nvPr/>
        </p:nvSpPr>
        <p:spPr>
          <a:xfrm>
            <a:off x="6449279" y="2731911"/>
            <a:ext cx="2308500" cy="1800318"/>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050" dirty="0">
                <a:solidFill>
                  <a:srgbClr val="59595B"/>
                </a:solidFill>
                <a:latin typeface="+mn-lt"/>
                <a:ea typeface="Open Sans" panose="020B0606030504020204" pitchFamily="34" charset="0"/>
                <a:cs typeface="Arial" panose="020B0604020202020204" pitchFamily="34" charset="0"/>
              </a:rPr>
              <a:t>Start with a plan, or a goal, for what you are looking to get from these experiences. Whether the session is recorded or live, set aside time to connect with the hosts and other participants. Screenshot the session slides and the participant list. Then use professional social networking (like LinkedIn) to locate these members and </a:t>
            </a:r>
            <a:r>
              <a:rPr lang="en-US" sz="1050" dirty="0" err="1">
                <a:solidFill>
                  <a:srgbClr val="59595B"/>
                </a:solidFill>
                <a:latin typeface="+mn-lt"/>
                <a:ea typeface="Open Sans" panose="020B0606030504020204" pitchFamily="34" charset="0"/>
                <a:cs typeface="Arial" panose="020B0604020202020204" pitchFamily="34" charset="0"/>
              </a:rPr>
              <a:t>touchbase</a:t>
            </a:r>
            <a:r>
              <a:rPr lang="en-US" sz="1050" dirty="0">
                <a:solidFill>
                  <a:srgbClr val="59595B"/>
                </a:solidFill>
                <a:latin typeface="+mn-lt"/>
                <a:ea typeface="Open Sans" panose="020B0606030504020204" pitchFamily="34" charset="0"/>
                <a:cs typeface="Arial" panose="020B0604020202020204" pitchFamily="34" charset="0"/>
              </a:rPr>
              <a:t>. </a:t>
            </a:r>
          </a:p>
        </p:txBody>
      </p:sp>
    </p:spTree>
    <p:extLst>
      <p:ext uri="{BB962C8B-B14F-4D97-AF65-F5344CB8AC3E}">
        <p14:creationId xmlns:p14="http://schemas.microsoft.com/office/powerpoint/2010/main" val="94490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P spid="9" grpId="0" uiExpand="1"/>
      <p:bldP spid="17" grpId="0" uiExpand="1"/>
      <p:bldP spid="20" grpId="0" uiExpand="1"/>
      <p:bldP spid="12" grpId="0" uiExpand="1"/>
      <p:bldP spid="13" grpId="0" uiExpand="1"/>
      <p:bldP spid="14" grpId="0" uiExpan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Hands held up high during a conference">
            <a:extLst>
              <a:ext uri="{FF2B5EF4-FFF2-40B4-BE49-F238E27FC236}">
                <a16:creationId xmlns:a16="http://schemas.microsoft.com/office/drawing/2014/main" id="{BFA01852-F2DF-5953-05E0-90669E106E6F}"/>
              </a:ext>
            </a:extLst>
          </p:cNvPr>
          <p:cNvPicPr>
            <a:picLocks noGrp="1" noChangeAspect="1"/>
          </p:cNvPicPr>
          <p:nvPr>
            <p:ph type="pic" sz="quarter" idx="10"/>
          </p:nvPr>
        </p:nvPicPr>
        <p:blipFill>
          <a:blip r:embed="rId3"/>
          <a:srcRect t="7813" b="7813"/>
          <a:stretch>
            <a:fillRect/>
          </a:stretch>
        </p:blipFill>
        <p:spPr/>
      </p:pic>
      <p:sp>
        <p:nvSpPr>
          <p:cNvPr id="7" name="Rectangle 6"/>
          <p:cNvSpPr/>
          <p:nvPr/>
        </p:nvSpPr>
        <p:spPr>
          <a:xfrm>
            <a:off x="3173" y="0"/>
            <a:ext cx="6166968" cy="5143500"/>
          </a:xfrm>
          <a:prstGeom prst="rect">
            <a:avLst/>
          </a:prstGeom>
          <a:gradFill flip="none" rotWithShape="1">
            <a:gsLst>
              <a:gs pos="60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Tips for Networking</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493486" y="897681"/>
            <a:ext cx="3537824" cy="3442090"/>
          </a:xfrm>
        </p:spPr>
        <p:txBody>
          <a:bodyPr/>
          <a:lstStyle/>
          <a:p>
            <a:pPr marL="285750" lvl="1" indent="-285750">
              <a:spcAft>
                <a:spcPts val="1200"/>
              </a:spcAft>
              <a:buClr>
                <a:schemeClr val="accent3"/>
              </a:buClr>
            </a:pPr>
            <a:r>
              <a:rPr lang="en-US" dirty="0">
                <a:solidFill>
                  <a:schemeClr val="tx2"/>
                </a:solidFill>
              </a:rPr>
              <a:t>Your Elevator pitch- dial it in</a:t>
            </a:r>
          </a:p>
          <a:p>
            <a:pPr marL="285750" lvl="1" indent="-285750">
              <a:spcAft>
                <a:spcPts val="1200"/>
              </a:spcAft>
              <a:buClr>
                <a:schemeClr val="accent3"/>
              </a:buClr>
            </a:pPr>
            <a:r>
              <a:rPr lang="en-US" dirty="0">
                <a:solidFill>
                  <a:schemeClr val="tx2"/>
                </a:solidFill>
              </a:rPr>
              <a:t>Positive impressions are important</a:t>
            </a:r>
          </a:p>
          <a:p>
            <a:pPr marL="285750" lvl="1" indent="-285750">
              <a:spcAft>
                <a:spcPts val="1200"/>
              </a:spcAft>
              <a:buClr>
                <a:schemeClr val="accent3"/>
              </a:buClr>
            </a:pPr>
            <a:r>
              <a:rPr lang="en-US" dirty="0">
                <a:solidFill>
                  <a:schemeClr val="tx2"/>
                </a:solidFill>
              </a:rPr>
              <a:t>Have some goals but keep it simple</a:t>
            </a:r>
          </a:p>
          <a:p>
            <a:pPr marL="285750" lvl="1" indent="-285750">
              <a:spcAft>
                <a:spcPts val="1200"/>
              </a:spcAft>
              <a:buClr>
                <a:schemeClr val="accent3"/>
              </a:buClr>
            </a:pPr>
            <a:r>
              <a:rPr lang="en-US" dirty="0">
                <a:solidFill>
                  <a:schemeClr val="tx2"/>
                </a:solidFill>
              </a:rPr>
              <a:t>Business card or social media ready</a:t>
            </a:r>
          </a:p>
          <a:p>
            <a:pPr marL="285750" lvl="1" indent="-285750">
              <a:spcAft>
                <a:spcPts val="1200"/>
              </a:spcAft>
              <a:buClr>
                <a:schemeClr val="accent3"/>
              </a:buClr>
            </a:pPr>
            <a:r>
              <a:rPr lang="en-US" dirty="0">
                <a:solidFill>
                  <a:schemeClr val="tx2"/>
                </a:solidFill>
              </a:rPr>
              <a:t>Small talk is big</a:t>
            </a:r>
          </a:p>
          <a:p>
            <a:pPr marL="285750" lvl="1" indent="-285750">
              <a:spcAft>
                <a:spcPts val="1200"/>
              </a:spcAft>
              <a:buClr>
                <a:schemeClr val="accent3"/>
              </a:buClr>
            </a:pPr>
            <a:r>
              <a:rPr lang="en-US" dirty="0">
                <a:solidFill>
                  <a:schemeClr val="tx2"/>
                </a:solidFill>
              </a:rPr>
              <a:t>Job titles may limit you- passion may be more important</a:t>
            </a:r>
          </a:p>
          <a:p>
            <a:pPr marL="285750" lvl="1" indent="-285750">
              <a:spcAft>
                <a:spcPts val="1200"/>
              </a:spcAft>
              <a:buClr>
                <a:schemeClr val="accent3"/>
              </a:buClr>
            </a:pPr>
            <a:r>
              <a:rPr lang="en-US" dirty="0">
                <a:solidFill>
                  <a:schemeClr val="tx2"/>
                </a:solidFill>
              </a:rPr>
              <a:t>Be curious- its not all about you</a:t>
            </a:r>
          </a:p>
          <a:p>
            <a:pPr marL="285750" lvl="1" indent="-285750">
              <a:spcAft>
                <a:spcPts val="1200"/>
              </a:spcAft>
              <a:buClr>
                <a:schemeClr val="accent3"/>
              </a:buClr>
            </a:pPr>
            <a:r>
              <a:rPr lang="en-US" dirty="0">
                <a:solidFill>
                  <a:schemeClr val="tx2"/>
                </a:solidFill>
              </a:rPr>
              <a:t>Be interested in following- up</a:t>
            </a:r>
          </a:p>
          <a:p>
            <a:pPr marL="285750" lvl="1" indent="-285750">
              <a:spcAft>
                <a:spcPts val="1200"/>
              </a:spcAft>
              <a:buClr>
                <a:schemeClr val="accent3"/>
              </a:buClr>
            </a:pPr>
            <a:r>
              <a:rPr lang="en-US" dirty="0">
                <a:solidFill>
                  <a:schemeClr val="tx2"/>
                </a:solidFill>
              </a:rPr>
              <a:t>Just talk. Its just a conversation</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23264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Women distributing shirts">
            <a:extLst>
              <a:ext uri="{FF2B5EF4-FFF2-40B4-BE49-F238E27FC236}">
                <a16:creationId xmlns:a16="http://schemas.microsoft.com/office/drawing/2014/main" id="{571AE925-2FD1-4907-D215-3FF5B1DBCF41}"/>
              </a:ext>
            </a:extLst>
          </p:cNvPr>
          <p:cNvPicPr>
            <a:picLocks noGrp="1" noChangeAspect="1"/>
          </p:cNvPicPr>
          <p:nvPr>
            <p:ph type="pic" sz="quarter" idx="10"/>
          </p:nvPr>
        </p:nvPicPr>
        <p:blipFill>
          <a:blip r:embed="rId3"/>
          <a:srcRect t="7813" b="7813"/>
          <a:stretch>
            <a:fillRect/>
          </a:stretch>
        </p:blipFill>
        <p:spPr>
          <a:xfrm>
            <a:off x="-3173" y="0"/>
            <a:ext cx="9144000" cy="5143500"/>
          </a:xfrm>
        </p:spPr>
      </p:pic>
      <p:sp>
        <p:nvSpPr>
          <p:cNvPr id="7" name="Rectangle 6"/>
          <p:cNvSpPr/>
          <p:nvPr/>
        </p:nvSpPr>
        <p:spPr>
          <a:xfrm>
            <a:off x="3173" y="0"/>
            <a:ext cx="6166968" cy="5143500"/>
          </a:xfrm>
          <a:prstGeom prst="rect">
            <a:avLst/>
          </a:prstGeom>
          <a:gradFill flip="none" rotWithShape="1">
            <a:gsLst>
              <a:gs pos="60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Be mindful</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522514" y="1147639"/>
            <a:ext cx="3309257" cy="3380818"/>
          </a:xfrm>
        </p:spPr>
        <p:txBody>
          <a:bodyPr/>
          <a:lstStyle/>
          <a:p>
            <a:pPr marL="285750" lvl="1" indent="-285750">
              <a:spcAft>
                <a:spcPts val="1200"/>
              </a:spcAft>
              <a:buClr>
                <a:schemeClr val="accent3"/>
              </a:buClr>
            </a:pPr>
            <a:r>
              <a:rPr lang="en-US" dirty="0">
                <a:solidFill>
                  <a:schemeClr val="tx2"/>
                </a:solidFill>
              </a:rPr>
              <a:t>Be ready to invest in the building relationships</a:t>
            </a:r>
          </a:p>
          <a:p>
            <a:pPr marL="285750" lvl="1" indent="-285750">
              <a:spcAft>
                <a:spcPts val="1200"/>
              </a:spcAft>
              <a:buClr>
                <a:schemeClr val="accent3"/>
              </a:buClr>
            </a:pPr>
            <a:r>
              <a:rPr lang="en-US" dirty="0">
                <a:solidFill>
                  <a:schemeClr val="tx2"/>
                </a:solidFill>
              </a:rPr>
              <a:t>Stay in touch</a:t>
            </a:r>
          </a:p>
          <a:p>
            <a:pPr marL="285750" lvl="1" indent="-285750">
              <a:spcAft>
                <a:spcPts val="1200"/>
              </a:spcAft>
              <a:buClr>
                <a:schemeClr val="accent3"/>
              </a:buClr>
            </a:pPr>
            <a:r>
              <a:rPr lang="en-US" dirty="0">
                <a:solidFill>
                  <a:schemeClr val="tx2"/>
                </a:solidFill>
              </a:rPr>
              <a:t>Keep staying up to speed with what is going on- what is trending</a:t>
            </a:r>
          </a:p>
          <a:p>
            <a:pPr marL="285750" lvl="1" indent="-285750">
              <a:spcAft>
                <a:spcPts val="1200"/>
              </a:spcAft>
              <a:buClr>
                <a:schemeClr val="accent3"/>
              </a:buClr>
            </a:pPr>
            <a:r>
              <a:rPr lang="en-US" dirty="0">
                <a:solidFill>
                  <a:schemeClr val="tx2"/>
                </a:solidFill>
              </a:rPr>
              <a:t>Consider multiple age groups- different ideas come from different experience with the world</a:t>
            </a:r>
          </a:p>
          <a:p>
            <a:pPr marL="285750" lvl="1" indent="-285750">
              <a:spcAft>
                <a:spcPts val="1200"/>
              </a:spcAft>
              <a:buClr>
                <a:schemeClr val="accent3"/>
              </a:buClr>
            </a:pPr>
            <a:r>
              <a:rPr lang="en-US" dirty="0">
                <a:solidFill>
                  <a:schemeClr val="tx2"/>
                </a:solidFill>
              </a:rPr>
              <a:t>Leave rank, status, or a “know it all” approach out </a:t>
            </a:r>
          </a:p>
          <a:p>
            <a:pPr marL="285750" lvl="1" indent="-285750">
              <a:spcAft>
                <a:spcPts val="1200"/>
              </a:spcAft>
              <a:buClr>
                <a:schemeClr val="accent1"/>
              </a:buClr>
            </a:pPr>
            <a:endParaRPr lang="en-US" dirty="0">
              <a:solidFill>
                <a:schemeClr val="tx2"/>
              </a:solidFill>
            </a:endParaRP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6390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C91FBB-B676-53D1-98C4-7C730D1FBA84}"/>
              </a:ext>
            </a:extLst>
          </p:cNvPr>
          <p:cNvSpPr txBox="1"/>
          <p:nvPr/>
        </p:nvSpPr>
        <p:spPr>
          <a:xfrm>
            <a:off x="1916265" y="2475233"/>
            <a:ext cx="5527475" cy="830997"/>
          </a:xfrm>
          <a:prstGeom prst="rect">
            <a:avLst/>
          </a:prstGeom>
          <a:noFill/>
        </p:spPr>
        <p:txBody>
          <a:bodyPr wrap="none" rtlCol="0">
            <a:spAutoFit/>
          </a:bodyPr>
          <a:lstStyle/>
          <a:p>
            <a:r>
              <a:rPr lang="en-US" sz="4800" dirty="0">
                <a:solidFill>
                  <a:schemeClr val="bg1"/>
                </a:solidFill>
              </a:rPr>
              <a:t>Development Plans</a:t>
            </a:r>
          </a:p>
        </p:txBody>
      </p:sp>
      <p:sp>
        <p:nvSpPr>
          <p:cNvPr id="3" name="Shape 2772">
            <a:extLst>
              <a:ext uri="{FF2B5EF4-FFF2-40B4-BE49-F238E27FC236}">
                <a16:creationId xmlns:a16="http://schemas.microsoft.com/office/drawing/2014/main" id="{4463D207-56CF-AFB2-0AC1-A622844E6103}"/>
              </a:ext>
            </a:extLst>
          </p:cNvPr>
          <p:cNvSpPr/>
          <p:nvPr/>
        </p:nvSpPr>
        <p:spPr>
          <a:xfrm>
            <a:off x="4162247" y="1723217"/>
            <a:ext cx="819505" cy="81950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extLst>
      <p:ext uri="{BB962C8B-B14F-4D97-AF65-F5344CB8AC3E}">
        <p14:creationId xmlns:p14="http://schemas.microsoft.com/office/powerpoint/2010/main" val="1193192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F040933F-B51E-2848-B632-EE9AE28146F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173" y="0"/>
            <a:ext cx="9140828" cy="5143500"/>
          </a:xfrm>
        </p:spPr>
      </p:pic>
      <p:sp>
        <p:nvSpPr>
          <p:cNvPr id="7" name="Rectangle 6"/>
          <p:cNvSpPr/>
          <p:nvPr/>
        </p:nvSpPr>
        <p:spPr>
          <a:xfrm>
            <a:off x="3173" y="0"/>
            <a:ext cx="6166968" cy="5143500"/>
          </a:xfrm>
          <a:prstGeom prst="rect">
            <a:avLst/>
          </a:prstGeom>
          <a:gradFill flip="none" rotWithShape="1">
            <a:gsLst>
              <a:gs pos="60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Development Plan</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1497496"/>
            <a:ext cx="3527920" cy="2712760"/>
          </a:xfrm>
        </p:spPr>
        <p:txBody>
          <a:bodyPr/>
          <a:lstStyle/>
          <a:p>
            <a:pPr marL="285750" lvl="1" indent="-285750">
              <a:spcAft>
                <a:spcPts val="1200"/>
              </a:spcAft>
              <a:buClr>
                <a:schemeClr val="accent1"/>
              </a:buClr>
            </a:pPr>
            <a:r>
              <a:rPr lang="en-US" dirty="0">
                <a:solidFill>
                  <a:schemeClr val="tx2"/>
                </a:solidFill>
              </a:rPr>
              <a:t>What do you know already</a:t>
            </a:r>
          </a:p>
          <a:p>
            <a:pPr marL="285750" lvl="1" indent="-285750">
              <a:spcAft>
                <a:spcPts val="1200"/>
              </a:spcAft>
              <a:buClr>
                <a:schemeClr val="accent1"/>
              </a:buClr>
            </a:pPr>
            <a:r>
              <a:rPr lang="en-US" dirty="0">
                <a:solidFill>
                  <a:schemeClr val="tx2"/>
                </a:solidFill>
              </a:rPr>
              <a:t>What have you accomplished</a:t>
            </a:r>
          </a:p>
          <a:p>
            <a:pPr marL="285750" lvl="1" indent="-285750">
              <a:spcAft>
                <a:spcPts val="1200"/>
              </a:spcAft>
              <a:buClr>
                <a:schemeClr val="accent1"/>
              </a:buClr>
            </a:pPr>
            <a:r>
              <a:rPr lang="en-US" dirty="0">
                <a:solidFill>
                  <a:schemeClr val="tx2"/>
                </a:solidFill>
              </a:rPr>
              <a:t>What do you want to sunset</a:t>
            </a:r>
          </a:p>
          <a:p>
            <a:pPr marL="285750" lvl="1" indent="-285750">
              <a:spcAft>
                <a:spcPts val="1200"/>
              </a:spcAft>
              <a:buClr>
                <a:schemeClr val="accent1"/>
              </a:buClr>
            </a:pPr>
            <a:r>
              <a:rPr lang="en-US" dirty="0">
                <a:solidFill>
                  <a:schemeClr val="tx2"/>
                </a:solidFill>
              </a:rPr>
              <a:t>Where do you want to focus</a:t>
            </a:r>
          </a:p>
          <a:p>
            <a:pPr marL="285750" lvl="1" indent="-285750">
              <a:spcAft>
                <a:spcPts val="1200"/>
              </a:spcAft>
              <a:buClr>
                <a:schemeClr val="accent1"/>
              </a:buClr>
            </a:pPr>
            <a:r>
              <a:rPr lang="en-US" dirty="0">
                <a:solidFill>
                  <a:schemeClr val="tx2"/>
                </a:solidFill>
              </a:rPr>
              <a:t>What isn’t a strong suit</a:t>
            </a:r>
          </a:p>
          <a:p>
            <a:pPr marL="285750" lvl="1" indent="-285750">
              <a:spcAft>
                <a:spcPts val="1200"/>
              </a:spcAft>
              <a:buClr>
                <a:schemeClr val="accent1"/>
              </a:buClr>
            </a:pPr>
            <a:r>
              <a:rPr lang="en-US" dirty="0">
                <a:solidFill>
                  <a:schemeClr val="tx2"/>
                </a:solidFill>
              </a:rPr>
              <a:t>Personal Brand Awareness</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546416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9BFA3EB5-7AA0-A219-40BA-B9473E990316}"/>
              </a:ext>
            </a:extLst>
          </p:cNvPr>
          <p:cNvSpPr>
            <a:spLocks/>
          </p:cNvSpPr>
          <p:nvPr/>
        </p:nvSpPr>
        <p:spPr>
          <a:xfrm>
            <a:off x="0" y="1499110"/>
            <a:ext cx="9144000" cy="229870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ndParaRPr>
          </a:p>
        </p:txBody>
      </p:sp>
      <p:sp>
        <p:nvSpPr>
          <p:cNvPr id="10" name="Oval 11">
            <a:extLst>
              <a:ext uri="{FF2B5EF4-FFF2-40B4-BE49-F238E27FC236}">
                <a16:creationId xmlns:a16="http://schemas.microsoft.com/office/drawing/2014/main" id="{9B0C4CAB-9DB3-BFE8-B84E-8AA4E85BA7CA}"/>
              </a:ext>
            </a:extLst>
          </p:cNvPr>
          <p:cNvSpPr/>
          <p:nvPr/>
        </p:nvSpPr>
        <p:spPr>
          <a:xfrm>
            <a:off x="2396163" y="435582"/>
            <a:ext cx="4273442" cy="4272331"/>
          </a:xfrm>
          <a:prstGeom prst="ellipse">
            <a:avLst/>
          </a:prstGeom>
          <a:solidFill>
            <a:schemeClr val="bg1"/>
          </a:solidFill>
          <a:ln>
            <a:noFill/>
          </a:ln>
          <a:effectLst>
            <a:outerShdw blurRad="254000" sx="105000" sy="105000" algn="ctr"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6" name="TextBox 5">
            <a:extLst>
              <a:ext uri="{FF2B5EF4-FFF2-40B4-BE49-F238E27FC236}">
                <a16:creationId xmlns:a16="http://schemas.microsoft.com/office/drawing/2014/main" id="{F39DC5AC-31E8-A5DF-B42F-B0F0590C5742}"/>
              </a:ext>
            </a:extLst>
          </p:cNvPr>
          <p:cNvSpPr txBox="1"/>
          <p:nvPr/>
        </p:nvSpPr>
        <p:spPr>
          <a:xfrm>
            <a:off x="7219916" y="1817463"/>
            <a:ext cx="1322798" cy="461665"/>
          </a:xfrm>
          <a:prstGeom prst="rect">
            <a:avLst/>
          </a:prstGeom>
          <a:noFill/>
        </p:spPr>
        <p:txBody>
          <a:bodyPr wrap="square" rtlCol="0">
            <a:spAutoFit/>
          </a:bodyPr>
          <a:lstStyle>
            <a:defPPr>
              <a:defRPr lang="en-US"/>
            </a:defPPr>
            <a:lvl1pPr>
              <a:defRPr sz="3200" b="1">
                <a:solidFill>
                  <a:schemeClr val="accent1"/>
                </a:solidFill>
              </a:defRPr>
            </a:lvl1pPr>
          </a:lstStyle>
          <a:p>
            <a:pPr algn="ctr"/>
            <a:r>
              <a:rPr lang="en-US" sz="2400" dirty="0">
                <a:solidFill>
                  <a:schemeClr val="accent4"/>
                </a:solidFill>
              </a:rPr>
              <a:t>Goals</a:t>
            </a:r>
          </a:p>
        </p:txBody>
      </p:sp>
      <p:sp>
        <p:nvSpPr>
          <p:cNvPr id="8" name="TextBox 7">
            <a:extLst>
              <a:ext uri="{FF2B5EF4-FFF2-40B4-BE49-F238E27FC236}">
                <a16:creationId xmlns:a16="http://schemas.microsoft.com/office/drawing/2014/main" id="{DBC7A85C-4496-F660-C449-D6A670862A93}"/>
              </a:ext>
            </a:extLst>
          </p:cNvPr>
          <p:cNvSpPr txBox="1"/>
          <p:nvPr/>
        </p:nvSpPr>
        <p:spPr>
          <a:xfrm>
            <a:off x="2924516" y="2336218"/>
            <a:ext cx="3216736" cy="461665"/>
          </a:xfrm>
          <a:prstGeom prst="rect">
            <a:avLst/>
          </a:prstGeom>
          <a:noFill/>
        </p:spPr>
        <p:txBody>
          <a:bodyPr wrap="square" rtlCol="0">
            <a:spAutoFit/>
          </a:bodyPr>
          <a:lstStyle/>
          <a:p>
            <a:pPr algn="ctr"/>
            <a:r>
              <a:rPr lang="en-US" sz="2400" b="1" dirty="0">
                <a:solidFill>
                  <a:schemeClr val="accent3"/>
                </a:solidFill>
              </a:rPr>
              <a:t>Accomplishments </a:t>
            </a:r>
          </a:p>
        </p:txBody>
      </p:sp>
      <p:sp>
        <p:nvSpPr>
          <p:cNvPr id="4" name="TextBox 3">
            <a:extLst>
              <a:ext uri="{FF2B5EF4-FFF2-40B4-BE49-F238E27FC236}">
                <a16:creationId xmlns:a16="http://schemas.microsoft.com/office/drawing/2014/main" id="{76D49293-AF50-96A5-42E2-17EBEFD5A99F}"/>
              </a:ext>
            </a:extLst>
          </p:cNvPr>
          <p:cNvSpPr txBox="1"/>
          <p:nvPr/>
        </p:nvSpPr>
        <p:spPr>
          <a:xfrm>
            <a:off x="772698" y="1925416"/>
            <a:ext cx="1097497" cy="461665"/>
          </a:xfrm>
          <a:prstGeom prst="rect">
            <a:avLst/>
          </a:prstGeom>
          <a:noFill/>
        </p:spPr>
        <p:txBody>
          <a:bodyPr wrap="square" rtlCol="0">
            <a:spAutoFit/>
          </a:bodyPr>
          <a:lstStyle/>
          <a:p>
            <a:pPr algn="ctr"/>
            <a:r>
              <a:rPr lang="en-US" sz="2400" b="1" dirty="0">
                <a:solidFill>
                  <a:schemeClr val="accent1"/>
                </a:solidFill>
              </a:rPr>
              <a:t>You</a:t>
            </a:r>
          </a:p>
        </p:txBody>
      </p:sp>
      <p:sp>
        <p:nvSpPr>
          <p:cNvPr id="11" name="Shape 2614">
            <a:extLst>
              <a:ext uri="{FF2B5EF4-FFF2-40B4-BE49-F238E27FC236}">
                <a16:creationId xmlns:a16="http://schemas.microsoft.com/office/drawing/2014/main" id="{FBDE35E3-50C9-F005-B3C4-83A3611DD7FD}"/>
              </a:ext>
            </a:extLst>
          </p:cNvPr>
          <p:cNvSpPr/>
          <p:nvPr/>
        </p:nvSpPr>
        <p:spPr>
          <a:xfrm>
            <a:off x="818483" y="2463794"/>
            <a:ext cx="1005927" cy="1005927"/>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1"/>
          </a:solidFill>
          <a:ln w="12700">
            <a:miter lim="400000"/>
          </a:ln>
        </p:spPr>
        <p:txBody>
          <a:bodyPr lIns="38090" tIns="38090" rIns="38090" bIns="38090" anchor="ctr"/>
          <a:lstStyle/>
          <a:p>
            <a:pPr algn="ct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2" name="Freeform 51">
            <a:extLst>
              <a:ext uri="{FF2B5EF4-FFF2-40B4-BE49-F238E27FC236}">
                <a16:creationId xmlns:a16="http://schemas.microsoft.com/office/drawing/2014/main" id="{9F177832-CF1C-2CFD-BE0C-17990671A7AE}"/>
              </a:ext>
            </a:extLst>
          </p:cNvPr>
          <p:cNvSpPr>
            <a:spLocks noChangeArrowheads="1"/>
          </p:cNvSpPr>
          <p:nvPr/>
        </p:nvSpPr>
        <p:spPr bwMode="auto">
          <a:xfrm>
            <a:off x="7390426" y="2336218"/>
            <a:ext cx="981779" cy="1080981"/>
          </a:xfrm>
          <a:custGeom>
            <a:avLst/>
            <a:gdLst>
              <a:gd name="T0" fmla="*/ 2475 w 2532"/>
              <a:gd name="T1" fmla="*/ 299 h 2786"/>
              <a:gd name="T2" fmla="*/ 2232 w 2532"/>
              <a:gd name="T3" fmla="*/ 285 h 2786"/>
              <a:gd name="T4" fmla="*/ 2215 w 2532"/>
              <a:gd name="T5" fmla="*/ 11 h 2786"/>
              <a:gd name="T6" fmla="*/ 2187 w 2532"/>
              <a:gd name="T7" fmla="*/ 8 h 2786"/>
              <a:gd name="T8" fmla="*/ 1939 w 2532"/>
              <a:gd name="T9" fmla="*/ 240 h 2786"/>
              <a:gd name="T10" fmla="*/ 1846 w 2532"/>
              <a:gd name="T11" fmla="*/ 319 h 2786"/>
              <a:gd name="T12" fmla="*/ 85 w 2532"/>
              <a:gd name="T13" fmla="*/ 1546 h 2786"/>
              <a:gd name="T14" fmla="*/ 711 w 2532"/>
              <a:gd name="T15" fmla="*/ 2576 h 2786"/>
              <a:gd name="T16" fmla="*/ 711 w 2532"/>
              <a:gd name="T17" fmla="*/ 2779 h 2786"/>
              <a:gd name="T18" fmla="*/ 855 w 2532"/>
              <a:gd name="T19" fmla="*/ 2424 h 2786"/>
              <a:gd name="T20" fmla="*/ 1705 w 2532"/>
              <a:gd name="T21" fmla="*/ 2746 h 2786"/>
              <a:gd name="T22" fmla="*/ 1784 w 2532"/>
              <a:gd name="T23" fmla="*/ 2760 h 2786"/>
              <a:gd name="T24" fmla="*/ 1719 w 2532"/>
              <a:gd name="T25" fmla="*/ 2551 h 2786"/>
              <a:gd name="T26" fmla="*/ 2334 w 2532"/>
              <a:gd name="T27" fmla="*/ 1668 h 2786"/>
              <a:gd name="T28" fmla="*/ 2503 w 2532"/>
              <a:gd name="T29" fmla="*/ 384 h 2786"/>
              <a:gd name="T30" fmla="*/ 2531 w 2532"/>
              <a:gd name="T31" fmla="*/ 324 h 2786"/>
              <a:gd name="T32" fmla="*/ 1589 w 2532"/>
              <a:gd name="T33" fmla="*/ 705 h 2786"/>
              <a:gd name="T34" fmla="*/ 1812 w 2532"/>
              <a:gd name="T35" fmla="*/ 474 h 2786"/>
              <a:gd name="T36" fmla="*/ 1809 w 2532"/>
              <a:gd name="T37" fmla="*/ 657 h 2786"/>
              <a:gd name="T38" fmla="*/ 1589 w 2532"/>
              <a:gd name="T39" fmla="*/ 858 h 2786"/>
              <a:gd name="T40" fmla="*/ 1956 w 2532"/>
              <a:gd name="T41" fmla="*/ 632 h 2786"/>
              <a:gd name="T42" fmla="*/ 2232 w 2532"/>
              <a:gd name="T43" fmla="*/ 381 h 2786"/>
              <a:gd name="T44" fmla="*/ 2390 w 2532"/>
              <a:gd name="T45" fmla="*/ 384 h 2786"/>
              <a:gd name="T46" fmla="*/ 2114 w 2532"/>
              <a:gd name="T47" fmla="*/ 637 h 2786"/>
              <a:gd name="T48" fmla="*/ 1050 w 2532"/>
              <a:gd name="T49" fmla="*/ 1478 h 2786"/>
              <a:gd name="T50" fmla="*/ 1360 w 2532"/>
              <a:gd name="T51" fmla="*/ 1106 h 2786"/>
              <a:gd name="T52" fmla="*/ 1180 w 2532"/>
              <a:gd name="T53" fmla="*/ 1301 h 2786"/>
              <a:gd name="T54" fmla="*/ 1304 w 2532"/>
              <a:gd name="T55" fmla="*/ 1278 h 2786"/>
              <a:gd name="T56" fmla="*/ 1391 w 2532"/>
              <a:gd name="T57" fmla="*/ 1481 h 2786"/>
              <a:gd name="T58" fmla="*/ 1374 w 2532"/>
              <a:gd name="T59" fmla="*/ 1955 h 2786"/>
              <a:gd name="T60" fmla="*/ 674 w 2532"/>
              <a:gd name="T61" fmla="*/ 923 h 2786"/>
              <a:gd name="T62" fmla="*/ 1484 w 2532"/>
              <a:gd name="T63" fmla="*/ 694 h 2786"/>
              <a:gd name="T64" fmla="*/ 1504 w 2532"/>
              <a:gd name="T65" fmla="*/ 942 h 2786"/>
              <a:gd name="T66" fmla="*/ 1419 w 2532"/>
              <a:gd name="T67" fmla="*/ 1047 h 2786"/>
              <a:gd name="T68" fmla="*/ 1010 w 2532"/>
              <a:gd name="T69" fmla="*/ 1541 h 2786"/>
              <a:gd name="T70" fmla="*/ 1493 w 2532"/>
              <a:gd name="T71" fmla="*/ 1086 h 2786"/>
              <a:gd name="T72" fmla="*/ 1668 w 2532"/>
              <a:gd name="T73" fmla="*/ 1016 h 2786"/>
              <a:gd name="T74" fmla="*/ 2038 w 2532"/>
              <a:gd name="T75" fmla="*/ 714 h 2786"/>
              <a:gd name="T76" fmla="*/ 2012 w 2532"/>
              <a:gd name="T77" fmla="*/ 759 h 2786"/>
              <a:gd name="T78" fmla="*/ 1676 w 2532"/>
              <a:gd name="T79" fmla="*/ 939 h 2786"/>
              <a:gd name="T80" fmla="*/ 1868 w 2532"/>
              <a:gd name="T81" fmla="*/ 719 h 2786"/>
              <a:gd name="T82" fmla="*/ 1623 w 2532"/>
              <a:gd name="T83" fmla="*/ 547 h 2786"/>
              <a:gd name="T84" fmla="*/ 917 w 2532"/>
              <a:gd name="T85" fmla="*/ 626 h 2786"/>
              <a:gd name="T86" fmla="*/ 1103 w 2532"/>
              <a:gd name="T87" fmla="*/ 2043 h 2786"/>
              <a:gd name="T88" fmla="*/ 1911 w 2532"/>
              <a:gd name="T89" fmla="*/ 970 h 2786"/>
              <a:gd name="T90" fmla="*/ 1942 w 2532"/>
              <a:gd name="T91" fmla="*/ 2122 h 2786"/>
              <a:gd name="T92" fmla="*/ 1211 w 2532"/>
              <a:gd name="T93" fmla="*/ 223 h 2786"/>
              <a:gd name="T94" fmla="*/ 1896 w 2532"/>
              <a:gd name="T95" fmla="*/ 488 h 2786"/>
              <a:gd name="T96" fmla="*/ 2150 w 2532"/>
              <a:gd name="T97" fmla="*/ 132 h 2786"/>
              <a:gd name="T98" fmla="*/ 2145 w 2532"/>
              <a:gd name="T99" fmla="*/ 319 h 2786"/>
              <a:gd name="T100" fmla="*/ 1899 w 2532"/>
              <a:gd name="T101" fmla="*/ 558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32" h="2786">
                <a:moveTo>
                  <a:pt x="2520" y="316"/>
                </a:moveTo>
                <a:cubicBezTo>
                  <a:pt x="2517" y="313"/>
                  <a:pt x="2512" y="313"/>
                  <a:pt x="2509" y="310"/>
                </a:cubicBezTo>
                <a:cubicBezTo>
                  <a:pt x="2498" y="304"/>
                  <a:pt x="2486" y="299"/>
                  <a:pt x="2475" y="299"/>
                </a:cubicBezTo>
                <a:cubicBezTo>
                  <a:pt x="2396" y="296"/>
                  <a:pt x="2314" y="299"/>
                  <a:pt x="2246" y="299"/>
                </a:cubicBezTo>
                <a:cubicBezTo>
                  <a:pt x="2235" y="299"/>
                  <a:pt x="2235" y="296"/>
                  <a:pt x="2235" y="296"/>
                </a:cubicBezTo>
                <a:cubicBezTo>
                  <a:pt x="2235" y="296"/>
                  <a:pt x="2232" y="293"/>
                  <a:pt x="2232" y="285"/>
                </a:cubicBezTo>
                <a:cubicBezTo>
                  <a:pt x="2232" y="194"/>
                  <a:pt x="2232" y="124"/>
                  <a:pt x="2232" y="56"/>
                </a:cubicBezTo>
                <a:cubicBezTo>
                  <a:pt x="2232" y="42"/>
                  <a:pt x="2227" y="31"/>
                  <a:pt x="2221" y="22"/>
                </a:cubicBezTo>
                <a:cubicBezTo>
                  <a:pt x="2218" y="19"/>
                  <a:pt x="2218" y="14"/>
                  <a:pt x="2215" y="11"/>
                </a:cubicBezTo>
                <a:lnTo>
                  <a:pt x="2210" y="0"/>
                </a:lnTo>
                <a:lnTo>
                  <a:pt x="2198" y="5"/>
                </a:lnTo>
                <a:cubicBezTo>
                  <a:pt x="2196" y="8"/>
                  <a:pt x="2190" y="8"/>
                  <a:pt x="2187" y="8"/>
                </a:cubicBezTo>
                <a:cubicBezTo>
                  <a:pt x="2176" y="11"/>
                  <a:pt x="2165" y="14"/>
                  <a:pt x="2156" y="25"/>
                </a:cubicBezTo>
                <a:cubicBezTo>
                  <a:pt x="2097" y="82"/>
                  <a:pt x="2038" y="141"/>
                  <a:pt x="1978" y="200"/>
                </a:cubicBezTo>
                <a:lnTo>
                  <a:pt x="1939" y="240"/>
                </a:lnTo>
                <a:cubicBezTo>
                  <a:pt x="1916" y="262"/>
                  <a:pt x="1894" y="285"/>
                  <a:pt x="1874" y="307"/>
                </a:cubicBezTo>
                <a:lnTo>
                  <a:pt x="1857" y="327"/>
                </a:lnTo>
                <a:lnTo>
                  <a:pt x="1846" y="319"/>
                </a:lnTo>
                <a:cubicBezTo>
                  <a:pt x="1617" y="178"/>
                  <a:pt x="1369" y="121"/>
                  <a:pt x="1106" y="149"/>
                </a:cubicBezTo>
                <a:cubicBezTo>
                  <a:pt x="852" y="178"/>
                  <a:pt x="632" y="276"/>
                  <a:pt x="449" y="446"/>
                </a:cubicBezTo>
                <a:cubicBezTo>
                  <a:pt x="121" y="750"/>
                  <a:pt x="0" y="1120"/>
                  <a:pt x="85" y="1546"/>
                </a:cubicBezTo>
                <a:cubicBezTo>
                  <a:pt x="161" y="1930"/>
                  <a:pt x="392" y="2212"/>
                  <a:pt x="765" y="2384"/>
                </a:cubicBezTo>
                <a:cubicBezTo>
                  <a:pt x="779" y="2390"/>
                  <a:pt x="779" y="2393"/>
                  <a:pt x="773" y="2407"/>
                </a:cubicBezTo>
                <a:cubicBezTo>
                  <a:pt x="753" y="2463"/>
                  <a:pt x="731" y="2520"/>
                  <a:pt x="711" y="2576"/>
                </a:cubicBezTo>
                <a:cubicBezTo>
                  <a:pt x="694" y="2624"/>
                  <a:pt x="677" y="2672"/>
                  <a:pt x="658" y="2723"/>
                </a:cubicBezTo>
                <a:cubicBezTo>
                  <a:pt x="643" y="2760"/>
                  <a:pt x="666" y="2774"/>
                  <a:pt x="680" y="2779"/>
                </a:cubicBezTo>
                <a:cubicBezTo>
                  <a:pt x="691" y="2785"/>
                  <a:pt x="703" y="2785"/>
                  <a:pt x="711" y="2779"/>
                </a:cubicBezTo>
                <a:cubicBezTo>
                  <a:pt x="722" y="2774"/>
                  <a:pt x="731" y="2765"/>
                  <a:pt x="734" y="2751"/>
                </a:cubicBezTo>
                <a:cubicBezTo>
                  <a:pt x="739" y="2734"/>
                  <a:pt x="748" y="2715"/>
                  <a:pt x="753" y="2698"/>
                </a:cubicBezTo>
                <a:lnTo>
                  <a:pt x="855" y="2424"/>
                </a:lnTo>
                <a:cubicBezTo>
                  <a:pt x="1098" y="2503"/>
                  <a:pt x="1343" y="2503"/>
                  <a:pt x="1586" y="2427"/>
                </a:cubicBezTo>
                <a:cubicBezTo>
                  <a:pt x="1589" y="2432"/>
                  <a:pt x="1592" y="2438"/>
                  <a:pt x="1594" y="2444"/>
                </a:cubicBezTo>
                <a:lnTo>
                  <a:pt x="1705" y="2746"/>
                </a:lnTo>
                <a:cubicBezTo>
                  <a:pt x="1707" y="2757"/>
                  <a:pt x="1719" y="2782"/>
                  <a:pt x="1744" y="2782"/>
                </a:cubicBezTo>
                <a:cubicBezTo>
                  <a:pt x="1750" y="2782"/>
                  <a:pt x="1752" y="2782"/>
                  <a:pt x="1758" y="2779"/>
                </a:cubicBezTo>
                <a:cubicBezTo>
                  <a:pt x="1772" y="2774"/>
                  <a:pt x="1781" y="2768"/>
                  <a:pt x="1784" y="2760"/>
                </a:cubicBezTo>
                <a:cubicBezTo>
                  <a:pt x="1789" y="2748"/>
                  <a:pt x="1789" y="2734"/>
                  <a:pt x="1781" y="2717"/>
                </a:cubicBezTo>
                <a:cubicBezTo>
                  <a:pt x="1764" y="2672"/>
                  <a:pt x="1747" y="2627"/>
                  <a:pt x="1730" y="2582"/>
                </a:cubicBezTo>
                <a:lnTo>
                  <a:pt x="1719" y="2551"/>
                </a:lnTo>
                <a:cubicBezTo>
                  <a:pt x="1705" y="2511"/>
                  <a:pt x="1690" y="2469"/>
                  <a:pt x="1673" y="2429"/>
                </a:cubicBezTo>
                <a:lnTo>
                  <a:pt x="1662" y="2396"/>
                </a:lnTo>
                <a:cubicBezTo>
                  <a:pt x="2001" y="2246"/>
                  <a:pt x="2227" y="2001"/>
                  <a:pt x="2334" y="1668"/>
                </a:cubicBezTo>
                <a:cubicBezTo>
                  <a:pt x="2441" y="1332"/>
                  <a:pt x="2399" y="1002"/>
                  <a:pt x="2207" y="683"/>
                </a:cubicBezTo>
                <a:lnTo>
                  <a:pt x="2263" y="626"/>
                </a:lnTo>
                <a:cubicBezTo>
                  <a:pt x="2345" y="544"/>
                  <a:pt x="2424" y="465"/>
                  <a:pt x="2503" y="384"/>
                </a:cubicBezTo>
                <a:cubicBezTo>
                  <a:pt x="2512" y="375"/>
                  <a:pt x="2517" y="361"/>
                  <a:pt x="2520" y="352"/>
                </a:cubicBezTo>
                <a:cubicBezTo>
                  <a:pt x="2523" y="347"/>
                  <a:pt x="2523" y="344"/>
                  <a:pt x="2526" y="338"/>
                </a:cubicBezTo>
                <a:lnTo>
                  <a:pt x="2531" y="324"/>
                </a:lnTo>
                <a:lnTo>
                  <a:pt x="2520" y="316"/>
                </a:lnTo>
                <a:close/>
                <a:moveTo>
                  <a:pt x="1589" y="858"/>
                </a:moveTo>
                <a:cubicBezTo>
                  <a:pt x="1589" y="807"/>
                  <a:pt x="1589" y="756"/>
                  <a:pt x="1589" y="705"/>
                </a:cubicBezTo>
                <a:cubicBezTo>
                  <a:pt x="1589" y="700"/>
                  <a:pt x="1592" y="694"/>
                  <a:pt x="1594" y="691"/>
                </a:cubicBezTo>
                <a:cubicBezTo>
                  <a:pt x="1662" y="623"/>
                  <a:pt x="1727" y="558"/>
                  <a:pt x="1795" y="491"/>
                </a:cubicBezTo>
                <a:lnTo>
                  <a:pt x="1812" y="474"/>
                </a:lnTo>
                <a:lnTo>
                  <a:pt x="1812" y="488"/>
                </a:lnTo>
                <a:cubicBezTo>
                  <a:pt x="1812" y="544"/>
                  <a:pt x="1812" y="598"/>
                  <a:pt x="1812" y="652"/>
                </a:cubicBezTo>
                <a:cubicBezTo>
                  <a:pt x="1812" y="652"/>
                  <a:pt x="1812" y="657"/>
                  <a:pt x="1809" y="657"/>
                </a:cubicBezTo>
                <a:cubicBezTo>
                  <a:pt x="1744" y="725"/>
                  <a:pt x="1676" y="790"/>
                  <a:pt x="1611" y="855"/>
                </a:cubicBezTo>
                <a:lnTo>
                  <a:pt x="1586" y="880"/>
                </a:lnTo>
                <a:lnTo>
                  <a:pt x="1589" y="858"/>
                </a:lnTo>
                <a:close/>
                <a:moveTo>
                  <a:pt x="1981" y="632"/>
                </a:moveTo>
                <a:lnTo>
                  <a:pt x="1956" y="632"/>
                </a:lnTo>
                <a:lnTo>
                  <a:pt x="1956" y="632"/>
                </a:lnTo>
                <a:lnTo>
                  <a:pt x="2004" y="584"/>
                </a:lnTo>
                <a:cubicBezTo>
                  <a:pt x="2066" y="519"/>
                  <a:pt x="2131" y="457"/>
                  <a:pt x="2196" y="395"/>
                </a:cubicBezTo>
                <a:cubicBezTo>
                  <a:pt x="2204" y="386"/>
                  <a:pt x="2221" y="381"/>
                  <a:pt x="2232" y="381"/>
                </a:cubicBezTo>
                <a:cubicBezTo>
                  <a:pt x="2277" y="378"/>
                  <a:pt x="2320" y="381"/>
                  <a:pt x="2368" y="381"/>
                </a:cubicBezTo>
                <a:lnTo>
                  <a:pt x="2393" y="381"/>
                </a:lnTo>
                <a:lnTo>
                  <a:pt x="2390" y="384"/>
                </a:lnTo>
                <a:lnTo>
                  <a:pt x="2339" y="434"/>
                </a:lnTo>
                <a:cubicBezTo>
                  <a:pt x="2280" y="496"/>
                  <a:pt x="2215" y="558"/>
                  <a:pt x="2153" y="621"/>
                </a:cubicBezTo>
                <a:cubicBezTo>
                  <a:pt x="2145" y="629"/>
                  <a:pt x="2128" y="635"/>
                  <a:pt x="2114" y="637"/>
                </a:cubicBezTo>
                <a:cubicBezTo>
                  <a:pt x="2071" y="632"/>
                  <a:pt x="2026" y="632"/>
                  <a:pt x="1981" y="632"/>
                </a:cubicBezTo>
                <a:close/>
                <a:moveTo>
                  <a:pt x="1391" y="1481"/>
                </a:moveTo>
                <a:cubicBezTo>
                  <a:pt x="1298" y="1572"/>
                  <a:pt x="1140" y="1572"/>
                  <a:pt x="1050" y="1478"/>
                </a:cubicBezTo>
                <a:cubicBezTo>
                  <a:pt x="959" y="1388"/>
                  <a:pt x="957" y="1233"/>
                  <a:pt x="1044" y="1137"/>
                </a:cubicBezTo>
                <a:cubicBezTo>
                  <a:pt x="1089" y="1089"/>
                  <a:pt x="1157" y="1064"/>
                  <a:pt x="1222" y="1064"/>
                </a:cubicBezTo>
                <a:cubicBezTo>
                  <a:pt x="1273" y="1064"/>
                  <a:pt x="1321" y="1078"/>
                  <a:pt x="1360" y="1106"/>
                </a:cubicBezTo>
                <a:lnTo>
                  <a:pt x="1213" y="1253"/>
                </a:lnTo>
                <a:cubicBezTo>
                  <a:pt x="1208" y="1258"/>
                  <a:pt x="1202" y="1264"/>
                  <a:pt x="1197" y="1267"/>
                </a:cubicBezTo>
                <a:cubicBezTo>
                  <a:pt x="1185" y="1278"/>
                  <a:pt x="1180" y="1290"/>
                  <a:pt x="1180" y="1301"/>
                </a:cubicBezTo>
                <a:cubicBezTo>
                  <a:pt x="1180" y="1313"/>
                  <a:pt x="1185" y="1320"/>
                  <a:pt x="1194" y="1332"/>
                </a:cubicBezTo>
                <a:cubicBezTo>
                  <a:pt x="1208" y="1346"/>
                  <a:pt x="1228" y="1354"/>
                  <a:pt x="1256" y="1326"/>
                </a:cubicBezTo>
                <a:lnTo>
                  <a:pt x="1304" y="1278"/>
                </a:lnTo>
                <a:cubicBezTo>
                  <a:pt x="1338" y="1244"/>
                  <a:pt x="1369" y="1213"/>
                  <a:pt x="1403" y="1179"/>
                </a:cubicBezTo>
                <a:cubicBezTo>
                  <a:pt x="1408" y="1174"/>
                  <a:pt x="1411" y="1168"/>
                  <a:pt x="1417" y="1162"/>
                </a:cubicBezTo>
                <a:cubicBezTo>
                  <a:pt x="1484" y="1256"/>
                  <a:pt x="1473" y="1402"/>
                  <a:pt x="1391" y="1481"/>
                </a:cubicBezTo>
                <a:close/>
                <a:moveTo>
                  <a:pt x="1834" y="1050"/>
                </a:moveTo>
                <a:cubicBezTo>
                  <a:pt x="1911" y="1230"/>
                  <a:pt x="1906" y="1433"/>
                  <a:pt x="1815" y="1608"/>
                </a:cubicBezTo>
                <a:cubicBezTo>
                  <a:pt x="1725" y="1783"/>
                  <a:pt x="1566" y="1910"/>
                  <a:pt x="1374" y="1955"/>
                </a:cubicBezTo>
                <a:cubicBezTo>
                  <a:pt x="1197" y="1998"/>
                  <a:pt x="1014" y="1967"/>
                  <a:pt x="864" y="1871"/>
                </a:cubicBezTo>
                <a:cubicBezTo>
                  <a:pt x="715" y="1775"/>
                  <a:pt x="610" y="1625"/>
                  <a:pt x="570" y="1447"/>
                </a:cubicBezTo>
                <a:cubicBezTo>
                  <a:pt x="531" y="1267"/>
                  <a:pt x="567" y="1075"/>
                  <a:pt x="674" y="923"/>
                </a:cubicBezTo>
                <a:cubicBezTo>
                  <a:pt x="782" y="770"/>
                  <a:pt x="945" y="671"/>
                  <a:pt x="1129" y="646"/>
                </a:cubicBezTo>
                <a:cubicBezTo>
                  <a:pt x="1160" y="643"/>
                  <a:pt x="1191" y="640"/>
                  <a:pt x="1222" y="640"/>
                </a:cubicBezTo>
                <a:cubicBezTo>
                  <a:pt x="1312" y="640"/>
                  <a:pt x="1403" y="657"/>
                  <a:pt x="1484" y="694"/>
                </a:cubicBezTo>
                <a:cubicBezTo>
                  <a:pt x="1499" y="700"/>
                  <a:pt x="1504" y="705"/>
                  <a:pt x="1504" y="719"/>
                </a:cubicBezTo>
                <a:cubicBezTo>
                  <a:pt x="1504" y="756"/>
                  <a:pt x="1504" y="796"/>
                  <a:pt x="1504" y="832"/>
                </a:cubicBezTo>
                <a:cubicBezTo>
                  <a:pt x="1504" y="869"/>
                  <a:pt x="1504" y="906"/>
                  <a:pt x="1504" y="942"/>
                </a:cubicBezTo>
                <a:cubicBezTo>
                  <a:pt x="1504" y="951"/>
                  <a:pt x="1499" y="965"/>
                  <a:pt x="1493" y="970"/>
                </a:cubicBezTo>
                <a:cubicBezTo>
                  <a:pt x="1476" y="990"/>
                  <a:pt x="1456" y="1010"/>
                  <a:pt x="1436" y="1030"/>
                </a:cubicBezTo>
                <a:lnTo>
                  <a:pt x="1419" y="1047"/>
                </a:lnTo>
                <a:cubicBezTo>
                  <a:pt x="1332" y="982"/>
                  <a:pt x="1236" y="962"/>
                  <a:pt x="1137" y="990"/>
                </a:cubicBezTo>
                <a:cubicBezTo>
                  <a:pt x="1061" y="1010"/>
                  <a:pt x="999" y="1058"/>
                  <a:pt x="954" y="1126"/>
                </a:cubicBezTo>
                <a:cubicBezTo>
                  <a:pt x="866" y="1258"/>
                  <a:pt x="889" y="1434"/>
                  <a:pt x="1010" y="1541"/>
                </a:cubicBezTo>
                <a:cubicBezTo>
                  <a:pt x="1132" y="1649"/>
                  <a:pt x="1307" y="1651"/>
                  <a:pt x="1431" y="1546"/>
                </a:cubicBezTo>
                <a:cubicBezTo>
                  <a:pt x="1563" y="1433"/>
                  <a:pt x="1580" y="1275"/>
                  <a:pt x="1479" y="1100"/>
                </a:cubicBezTo>
                <a:lnTo>
                  <a:pt x="1493" y="1086"/>
                </a:lnTo>
                <a:cubicBezTo>
                  <a:pt x="1515" y="1064"/>
                  <a:pt x="1538" y="1044"/>
                  <a:pt x="1561" y="1021"/>
                </a:cubicBezTo>
                <a:cubicBezTo>
                  <a:pt x="1563" y="1018"/>
                  <a:pt x="1572" y="1016"/>
                  <a:pt x="1583" y="1016"/>
                </a:cubicBezTo>
                <a:cubicBezTo>
                  <a:pt x="1611" y="1016"/>
                  <a:pt x="1640" y="1016"/>
                  <a:pt x="1668" y="1016"/>
                </a:cubicBezTo>
                <a:cubicBezTo>
                  <a:pt x="1713" y="1016"/>
                  <a:pt x="1755" y="1016"/>
                  <a:pt x="1800" y="1016"/>
                </a:cubicBezTo>
                <a:cubicBezTo>
                  <a:pt x="1817" y="1024"/>
                  <a:pt x="1826" y="1030"/>
                  <a:pt x="1834" y="1050"/>
                </a:cubicBezTo>
                <a:close/>
                <a:moveTo>
                  <a:pt x="2038" y="714"/>
                </a:moveTo>
                <a:lnTo>
                  <a:pt x="2054" y="714"/>
                </a:lnTo>
                <a:lnTo>
                  <a:pt x="2054" y="714"/>
                </a:lnTo>
                <a:lnTo>
                  <a:pt x="2012" y="759"/>
                </a:lnTo>
                <a:cubicBezTo>
                  <a:pt x="1958" y="812"/>
                  <a:pt x="1905" y="869"/>
                  <a:pt x="1848" y="923"/>
                </a:cubicBezTo>
                <a:cubicBezTo>
                  <a:pt x="1840" y="931"/>
                  <a:pt x="1823" y="939"/>
                  <a:pt x="1809" y="939"/>
                </a:cubicBezTo>
                <a:cubicBezTo>
                  <a:pt x="1764" y="942"/>
                  <a:pt x="1721" y="942"/>
                  <a:pt x="1676" y="939"/>
                </a:cubicBezTo>
                <a:lnTo>
                  <a:pt x="1648" y="939"/>
                </a:lnTo>
                <a:lnTo>
                  <a:pt x="1673" y="914"/>
                </a:lnTo>
                <a:cubicBezTo>
                  <a:pt x="1738" y="849"/>
                  <a:pt x="1803" y="784"/>
                  <a:pt x="1868" y="719"/>
                </a:cubicBezTo>
                <a:cubicBezTo>
                  <a:pt x="1871" y="717"/>
                  <a:pt x="1877" y="714"/>
                  <a:pt x="1877" y="714"/>
                </a:cubicBezTo>
                <a:cubicBezTo>
                  <a:pt x="1930" y="714"/>
                  <a:pt x="1984" y="714"/>
                  <a:pt x="2038" y="714"/>
                </a:cubicBezTo>
                <a:close/>
                <a:moveTo>
                  <a:pt x="1623" y="547"/>
                </a:moveTo>
                <a:cubicBezTo>
                  <a:pt x="1597" y="573"/>
                  <a:pt x="1575" y="595"/>
                  <a:pt x="1549" y="621"/>
                </a:cubicBezTo>
                <a:cubicBezTo>
                  <a:pt x="1541" y="629"/>
                  <a:pt x="1535" y="632"/>
                  <a:pt x="1521" y="626"/>
                </a:cubicBezTo>
                <a:cubicBezTo>
                  <a:pt x="1324" y="542"/>
                  <a:pt x="1109" y="542"/>
                  <a:pt x="917" y="626"/>
                </a:cubicBezTo>
                <a:cubicBezTo>
                  <a:pt x="725" y="711"/>
                  <a:pt x="581" y="869"/>
                  <a:pt x="511" y="1072"/>
                </a:cubicBezTo>
                <a:cubicBezTo>
                  <a:pt x="440" y="1278"/>
                  <a:pt x="468" y="1504"/>
                  <a:pt x="584" y="1693"/>
                </a:cubicBezTo>
                <a:cubicBezTo>
                  <a:pt x="700" y="1882"/>
                  <a:pt x="889" y="2012"/>
                  <a:pt x="1103" y="2043"/>
                </a:cubicBezTo>
                <a:cubicBezTo>
                  <a:pt x="1513" y="2102"/>
                  <a:pt x="1894" y="1820"/>
                  <a:pt x="1956" y="1416"/>
                </a:cubicBezTo>
                <a:cubicBezTo>
                  <a:pt x="1978" y="1278"/>
                  <a:pt x="1958" y="1143"/>
                  <a:pt x="1902" y="1016"/>
                </a:cubicBezTo>
                <a:cubicBezTo>
                  <a:pt x="1894" y="993"/>
                  <a:pt x="1896" y="985"/>
                  <a:pt x="1911" y="970"/>
                </a:cubicBezTo>
                <a:cubicBezTo>
                  <a:pt x="1970" y="911"/>
                  <a:pt x="2032" y="852"/>
                  <a:pt x="2091" y="790"/>
                </a:cubicBezTo>
                <a:lnTo>
                  <a:pt x="2142" y="739"/>
                </a:lnTo>
                <a:cubicBezTo>
                  <a:pt x="2385" y="1117"/>
                  <a:pt x="2376" y="1732"/>
                  <a:pt x="1942" y="2122"/>
                </a:cubicBezTo>
                <a:cubicBezTo>
                  <a:pt x="1513" y="2506"/>
                  <a:pt x="855" y="2486"/>
                  <a:pt x="446" y="2082"/>
                </a:cubicBezTo>
                <a:cubicBezTo>
                  <a:pt x="39" y="1679"/>
                  <a:pt x="20" y="1024"/>
                  <a:pt x="395" y="592"/>
                </a:cubicBezTo>
                <a:cubicBezTo>
                  <a:pt x="618" y="336"/>
                  <a:pt x="923" y="223"/>
                  <a:pt x="1211" y="223"/>
                </a:cubicBezTo>
                <a:cubicBezTo>
                  <a:pt x="1419" y="223"/>
                  <a:pt x="1623" y="282"/>
                  <a:pt x="1781" y="384"/>
                </a:cubicBezTo>
                <a:lnTo>
                  <a:pt x="1623" y="547"/>
                </a:lnTo>
                <a:close/>
                <a:moveTo>
                  <a:pt x="1896" y="488"/>
                </a:moveTo>
                <a:cubicBezTo>
                  <a:pt x="1888" y="420"/>
                  <a:pt x="1908" y="369"/>
                  <a:pt x="1967" y="316"/>
                </a:cubicBezTo>
                <a:cubicBezTo>
                  <a:pt x="2018" y="273"/>
                  <a:pt x="2063" y="225"/>
                  <a:pt x="2108" y="178"/>
                </a:cubicBezTo>
                <a:cubicBezTo>
                  <a:pt x="2122" y="163"/>
                  <a:pt x="2136" y="146"/>
                  <a:pt x="2150" y="132"/>
                </a:cubicBezTo>
                <a:lnTo>
                  <a:pt x="2150" y="155"/>
                </a:lnTo>
                <a:cubicBezTo>
                  <a:pt x="2150" y="206"/>
                  <a:pt x="2150" y="257"/>
                  <a:pt x="2150" y="307"/>
                </a:cubicBezTo>
                <a:cubicBezTo>
                  <a:pt x="2150" y="310"/>
                  <a:pt x="2148" y="316"/>
                  <a:pt x="2145" y="319"/>
                </a:cubicBezTo>
                <a:cubicBezTo>
                  <a:pt x="2077" y="386"/>
                  <a:pt x="2006" y="457"/>
                  <a:pt x="1936" y="527"/>
                </a:cubicBezTo>
                <a:lnTo>
                  <a:pt x="1899" y="564"/>
                </a:lnTo>
                <a:cubicBezTo>
                  <a:pt x="1899" y="561"/>
                  <a:pt x="1899" y="558"/>
                  <a:pt x="1899" y="558"/>
                </a:cubicBezTo>
                <a:cubicBezTo>
                  <a:pt x="1899" y="539"/>
                  <a:pt x="1899" y="513"/>
                  <a:pt x="1896" y="488"/>
                </a:cubicBezTo>
                <a:close/>
              </a:path>
            </a:pathLst>
          </a:custGeom>
          <a:solidFill>
            <a:schemeClr val="accent4"/>
          </a:solidFill>
          <a:ln>
            <a:solidFill>
              <a:schemeClr val="accent4"/>
            </a:solidFill>
          </a:ln>
          <a:effectLst/>
        </p:spPr>
        <p:txBody>
          <a:bodyPr wrap="none" anchor="ctr"/>
          <a:lstStyle/>
          <a:p>
            <a:pPr algn="ctr"/>
            <a:endParaRPr lang="en-US" dirty="0"/>
          </a:p>
        </p:txBody>
      </p:sp>
    </p:spTree>
    <p:extLst>
      <p:ext uri="{BB962C8B-B14F-4D97-AF65-F5344CB8AC3E}">
        <p14:creationId xmlns:p14="http://schemas.microsoft.com/office/powerpoint/2010/main" val="60847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Person smiling">
            <a:extLst>
              <a:ext uri="{FF2B5EF4-FFF2-40B4-BE49-F238E27FC236}">
                <a16:creationId xmlns:a16="http://schemas.microsoft.com/office/drawing/2014/main" id="{DA4AF203-4943-24FF-1F0F-3882A9B0AA76}"/>
              </a:ext>
            </a:extLst>
          </p:cNvPr>
          <p:cNvPicPr>
            <a:picLocks noGrp="1" noChangeAspect="1"/>
          </p:cNvPicPr>
          <p:nvPr>
            <p:ph type="pic" sz="quarter" idx="13"/>
          </p:nvPr>
        </p:nvPicPr>
        <p:blipFill rotWithShape="1">
          <a:blip r:embed="rId3"/>
          <a:srcRect l="21400"/>
          <a:stretch/>
        </p:blipFill>
        <p:spPr>
          <a:xfrm>
            <a:off x="0" y="0"/>
            <a:ext cx="6063915" cy="5143500"/>
          </a:xfrm>
        </p:spPr>
      </p:pic>
      <p:sp>
        <p:nvSpPr>
          <p:cNvPr id="7" name="Rectangle 6">
            <a:extLst>
              <a:ext uri="{FF2B5EF4-FFF2-40B4-BE49-F238E27FC236}">
                <a16:creationId xmlns:a16="http://schemas.microsoft.com/office/drawing/2014/main" id="{CDE28265-0166-724C-8E55-82CEBA21D270}"/>
              </a:ext>
            </a:extLst>
          </p:cNvPr>
          <p:cNvSpPr/>
          <p:nvPr/>
        </p:nvSpPr>
        <p:spPr>
          <a:xfrm>
            <a:off x="5424877" y="816550"/>
            <a:ext cx="2887577" cy="3510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5539004" y="1775844"/>
            <a:ext cx="2487867" cy="2424681"/>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a:solidFill>
                  <a:schemeClr val="bg1"/>
                </a:solidFill>
                <a:latin typeface="+mn-lt"/>
                <a:ea typeface="Open Sans" panose="020B0606030504020204" pitchFamily="34" charset="0"/>
                <a:cs typeface="Arial" panose="020B0604020202020204" pitchFamily="34" charset="0"/>
              </a:rPr>
              <a:t>Learning Outcomes</a:t>
            </a:r>
          </a:p>
          <a:p>
            <a:pPr marL="0" indent="0" algn="ctr">
              <a:spcAft>
                <a:spcPts val="1000"/>
              </a:spcAft>
              <a:buNone/>
            </a:pPr>
            <a:br>
              <a:rPr lang="en-US" sz="1000" dirty="0">
                <a:solidFill>
                  <a:srgbClr val="FFFFFF"/>
                </a:solidFill>
                <a:latin typeface="+mn-lt"/>
                <a:ea typeface="Open Sans" panose="020B0606030504020204" pitchFamily="34" charset="0"/>
                <a:cs typeface="Arial" panose="020B0604020202020204" pitchFamily="34" charset="0"/>
              </a:rPr>
            </a:br>
            <a:r>
              <a:rPr lang="en-US" sz="1200" dirty="0">
                <a:solidFill>
                  <a:srgbClr val="FFFFFF"/>
                </a:solidFill>
                <a:latin typeface="+mn-lt"/>
                <a:ea typeface="Open Sans" panose="020B0606030504020204" pitchFamily="34" charset="0"/>
                <a:cs typeface="Arial" panose="020B0604020202020204" pitchFamily="34" charset="0"/>
              </a:rPr>
              <a:t>How to Reimagine Your Approach </a:t>
            </a:r>
          </a:p>
          <a:p>
            <a:pPr marL="0" indent="0" algn="ctr">
              <a:buNone/>
            </a:pPr>
            <a:r>
              <a:rPr lang="en-US" sz="1200" dirty="0">
                <a:solidFill>
                  <a:srgbClr val="FFFFFF"/>
                </a:solidFill>
                <a:latin typeface="+mn-lt"/>
                <a:ea typeface="Open Sans" panose="020B0606030504020204" pitchFamily="34" charset="0"/>
                <a:cs typeface="Arial" panose="020B0604020202020204" pitchFamily="34" charset="0"/>
              </a:rPr>
              <a:t>How to Focus on What Matters</a:t>
            </a:r>
          </a:p>
          <a:p>
            <a:pPr marL="0" indent="0" algn="ctr">
              <a:buNone/>
            </a:pPr>
            <a:endParaRPr lang="en-US" sz="1200" dirty="0">
              <a:solidFill>
                <a:srgbClr val="FFFFFF"/>
              </a:solidFill>
              <a:latin typeface="+mn-lt"/>
              <a:ea typeface="Open Sans" panose="020B0606030504020204" pitchFamily="34" charset="0"/>
              <a:cs typeface="Arial" panose="020B0604020202020204" pitchFamily="34" charset="0"/>
            </a:endParaRPr>
          </a:p>
          <a:p>
            <a:pPr marL="0" indent="0" algn="ctr">
              <a:buNone/>
            </a:pPr>
            <a:r>
              <a:rPr lang="en-US" sz="1200" dirty="0">
                <a:solidFill>
                  <a:srgbClr val="FFFFFF"/>
                </a:solidFill>
                <a:latin typeface="+mn-lt"/>
                <a:ea typeface="Open Sans" panose="020B0606030504020204" pitchFamily="34" charset="0"/>
                <a:cs typeface="Arial" panose="020B0604020202020204" pitchFamily="34" charset="0"/>
              </a:rPr>
              <a:t>Gain important insights and resources to tackle the new phase of you!</a:t>
            </a:r>
          </a:p>
        </p:txBody>
      </p:sp>
      <p:pic>
        <p:nvPicPr>
          <p:cNvPr id="3" name="Graphic 2" descr="Books outline">
            <a:extLst>
              <a:ext uri="{FF2B5EF4-FFF2-40B4-BE49-F238E27FC236}">
                <a16:creationId xmlns:a16="http://schemas.microsoft.com/office/drawing/2014/main" id="{93677437-A28A-47C3-ADDD-B18BA661D1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7833" y="1040573"/>
            <a:ext cx="690208" cy="690208"/>
          </a:xfrm>
          <a:prstGeom prst="rect">
            <a:avLst/>
          </a:prstGeom>
        </p:spPr>
      </p:pic>
    </p:spTree>
    <p:extLst>
      <p:ext uri="{BB962C8B-B14F-4D97-AF65-F5344CB8AC3E}">
        <p14:creationId xmlns:p14="http://schemas.microsoft.com/office/powerpoint/2010/main" val="41676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A10C8FB0-10CA-C6EA-D013-CEA703B3D399}"/>
              </a:ext>
            </a:extLst>
          </p:cNvPr>
          <p:cNvGrpSpPr/>
          <p:nvPr/>
        </p:nvGrpSpPr>
        <p:grpSpPr>
          <a:xfrm>
            <a:off x="1" y="0"/>
            <a:ext cx="9144000" cy="5143501"/>
            <a:chOff x="0" y="0"/>
            <a:chExt cx="12187579" cy="5143501"/>
          </a:xfrm>
        </p:grpSpPr>
        <p:grpSp>
          <p:nvGrpSpPr>
            <p:cNvPr id="22" name="Group 9">
              <a:extLst>
                <a:ext uri="{FF2B5EF4-FFF2-40B4-BE49-F238E27FC236}">
                  <a16:creationId xmlns:a16="http://schemas.microsoft.com/office/drawing/2014/main" id="{E795A19A-9EB6-F172-0812-E4E5B77CF900}"/>
                </a:ext>
              </a:extLst>
            </p:cNvPr>
            <p:cNvGrpSpPr/>
            <p:nvPr/>
          </p:nvGrpSpPr>
          <p:grpSpPr>
            <a:xfrm>
              <a:off x="0" y="0"/>
              <a:ext cx="9144000" cy="5143501"/>
              <a:chOff x="0" y="0"/>
              <a:chExt cx="9271748" cy="5143501"/>
            </a:xfrm>
          </p:grpSpPr>
          <p:sp>
            <p:nvSpPr>
              <p:cNvPr id="23" name="Rectangle 11">
                <a:extLst>
                  <a:ext uri="{FF2B5EF4-FFF2-40B4-BE49-F238E27FC236}">
                    <a16:creationId xmlns:a16="http://schemas.microsoft.com/office/drawing/2014/main" id="{B9E91544-E811-2D1B-BF2F-3384047541F2}"/>
                  </a:ext>
                </a:extLst>
              </p:cNvPr>
              <p:cNvSpPr/>
              <p:nvPr/>
            </p:nvSpPr>
            <p:spPr>
              <a:xfrm>
                <a:off x="0"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4">
                <a:extLst>
                  <a:ext uri="{FF2B5EF4-FFF2-40B4-BE49-F238E27FC236}">
                    <a16:creationId xmlns:a16="http://schemas.microsoft.com/office/drawing/2014/main" id="{8F6B961B-4C83-8C64-638B-468EB1E7B153}"/>
                  </a:ext>
                </a:extLst>
              </p:cNvPr>
              <p:cNvSpPr/>
              <p:nvPr/>
            </p:nvSpPr>
            <p:spPr>
              <a:xfrm>
                <a:off x="3092824"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5">
                <a:extLst>
                  <a:ext uri="{FF2B5EF4-FFF2-40B4-BE49-F238E27FC236}">
                    <a16:creationId xmlns:a16="http://schemas.microsoft.com/office/drawing/2014/main" id="{77CE813C-7FDD-E88D-420F-C1633DBF17BC}"/>
                  </a:ext>
                </a:extLst>
              </p:cNvPr>
              <p:cNvSpPr/>
              <p:nvPr/>
            </p:nvSpPr>
            <p:spPr>
              <a:xfrm>
                <a:off x="6185648"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14">
              <a:extLst>
                <a:ext uri="{FF2B5EF4-FFF2-40B4-BE49-F238E27FC236}">
                  <a16:creationId xmlns:a16="http://schemas.microsoft.com/office/drawing/2014/main" id="{5AD03DF1-D8AE-D459-BD0E-79274960801D}"/>
                </a:ext>
              </a:extLst>
            </p:cNvPr>
            <p:cNvSpPr/>
            <p:nvPr/>
          </p:nvSpPr>
          <p:spPr>
            <a:xfrm>
              <a:off x="9144000" y="0"/>
              <a:ext cx="3043579"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F39DC5AC-31E8-A5DF-B42F-B0F0590C5742}"/>
              </a:ext>
            </a:extLst>
          </p:cNvPr>
          <p:cNvSpPr txBox="1"/>
          <p:nvPr/>
        </p:nvSpPr>
        <p:spPr>
          <a:xfrm>
            <a:off x="197495" y="2857542"/>
            <a:ext cx="1898477" cy="646331"/>
          </a:xfrm>
          <a:prstGeom prst="rect">
            <a:avLst/>
          </a:prstGeom>
          <a:noFill/>
        </p:spPr>
        <p:txBody>
          <a:bodyPr wrap="square" rtlCol="0">
            <a:spAutoFit/>
          </a:bodyPr>
          <a:lstStyle>
            <a:defPPr>
              <a:defRPr lang="en-US"/>
            </a:defPPr>
            <a:lvl1pPr algn="ctr">
              <a:defRPr b="1">
                <a:solidFill>
                  <a:schemeClr val="accent3"/>
                </a:solidFill>
              </a:defRPr>
            </a:lvl1pPr>
          </a:lstStyle>
          <a:p>
            <a:r>
              <a:rPr lang="en-US" dirty="0">
                <a:solidFill>
                  <a:schemeClr val="accent1"/>
                </a:solidFill>
              </a:rPr>
              <a:t>What are you good at?</a:t>
            </a:r>
          </a:p>
        </p:txBody>
      </p:sp>
      <p:sp>
        <p:nvSpPr>
          <p:cNvPr id="7" name="TextBox 6">
            <a:extLst>
              <a:ext uri="{FF2B5EF4-FFF2-40B4-BE49-F238E27FC236}">
                <a16:creationId xmlns:a16="http://schemas.microsoft.com/office/drawing/2014/main" id="{2DFCD746-FFB0-3B41-D9BB-47B22D416A54}"/>
              </a:ext>
            </a:extLst>
          </p:cNvPr>
          <p:cNvSpPr txBox="1"/>
          <p:nvPr/>
        </p:nvSpPr>
        <p:spPr>
          <a:xfrm>
            <a:off x="2464504" y="2857542"/>
            <a:ext cx="1898478" cy="923330"/>
          </a:xfrm>
          <a:prstGeom prst="rect">
            <a:avLst/>
          </a:prstGeom>
          <a:noFill/>
        </p:spPr>
        <p:txBody>
          <a:bodyPr wrap="square" rtlCol="0">
            <a:spAutoFit/>
          </a:bodyPr>
          <a:lstStyle>
            <a:defPPr>
              <a:defRPr lang="en-US"/>
            </a:defPPr>
            <a:lvl1pPr algn="ctr">
              <a:defRPr b="1">
                <a:solidFill>
                  <a:schemeClr val="accent3"/>
                </a:solidFill>
              </a:defRPr>
            </a:lvl1pPr>
          </a:lstStyle>
          <a:p>
            <a:r>
              <a:rPr lang="en-US" dirty="0"/>
              <a:t>What are your transferable skills?</a:t>
            </a:r>
          </a:p>
        </p:txBody>
      </p:sp>
      <p:sp>
        <p:nvSpPr>
          <p:cNvPr id="8" name="TextBox 7">
            <a:extLst>
              <a:ext uri="{FF2B5EF4-FFF2-40B4-BE49-F238E27FC236}">
                <a16:creationId xmlns:a16="http://schemas.microsoft.com/office/drawing/2014/main" id="{DBC7A85C-4496-F660-C449-D6A670862A93}"/>
              </a:ext>
            </a:extLst>
          </p:cNvPr>
          <p:cNvSpPr txBox="1"/>
          <p:nvPr/>
        </p:nvSpPr>
        <p:spPr>
          <a:xfrm>
            <a:off x="4587758" y="2857542"/>
            <a:ext cx="2261950" cy="923330"/>
          </a:xfrm>
          <a:prstGeom prst="rect">
            <a:avLst/>
          </a:prstGeom>
          <a:noFill/>
        </p:spPr>
        <p:txBody>
          <a:bodyPr wrap="square" rtlCol="0">
            <a:spAutoFit/>
          </a:bodyPr>
          <a:lstStyle>
            <a:defPPr>
              <a:defRPr lang="en-US"/>
            </a:defPPr>
            <a:lvl1pPr algn="ctr">
              <a:defRPr b="1">
                <a:solidFill>
                  <a:schemeClr val="accent3"/>
                </a:solidFill>
              </a:defRPr>
            </a:lvl1pPr>
          </a:lstStyle>
          <a:p>
            <a:r>
              <a:rPr lang="en-US" dirty="0">
                <a:solidFill>
                  <a:schemeClr val="accent4"/>
                </a:solidFill>
              </a:rPr>
              <a:t>What do you </a:t>
            </a:r>
            <a:br>
              <a:rPr lang="en-US" dirty="0">
                <a:solidFill>
                  <a:schemeClr val="accent4"/>
                </a:solidFill>
              </a:rPr>
            </a:br>
            <a:r>
              <a:rPr lang="en-US" dirty="0">
                <a:solidFill>
                  <a:schemeClr val="accent4"/>
                </a:solidFill>
              </a:rPr>
              <a:t>want to work </a:t>
            </a:r>
            <a:br>
              <a:rPr lang="en-US" dirty="0">
                <a:solidFill>
                  <a:schemeClr val="accent4"/>
                </a:solidFill>
              </a:rPr>
            </a:br>
            <a:r>
              <a:rPr lang="en-US" dirty="0">
                <a:solidFill>
                  <a:schemeClr val="accent4"/>
                </a:solidFill>
              </a:rPr>
              <a:t>on?</a:t>
            </a:r>
          </a:p>
        </p:txBody>
      </p:sp>
      <p:sp>
        <p:nvSpPr>
          <p:cNvPr id="9" name="TextBox 8">
            <a:extLst>
              <a:ext uri="{FF2B5EF4-FFF2-40B4-BE49-F238E27FC236}">
                <a16:creationId xmlns:a16="http://schemas.microsoft.com/office/drawing/2014/main" id="{91535ABC-2039-91B8-C949-75CFDC4E12B3}"/>
              </a:ext>
            </a:extLst>
          </p:cNvPr>
          <p:cNvSpPr txBox="1"/>
          <p:nvPr/>
        </p:nvSpPr>
        <p:spPr>
          <a:xfrm>
            <a:off x="7223973" y="2857542"/>
            <a:ext cx="1589828" cy="646331"/>
          </a:xfrm>
          <a:prstGeom prst="rect">
            <a:avLst/>
          </a:prstGeom>
          <a:noFill/>
        </p:spPr>
        <p:txBody>
          <a:bodyPr wrap="square" rtlCol="0">
            <a:spAutoFit/>
          </a:bodyPr>
          <a:lstStyle>
            <a:defPPr>
              <a:defRPr lang="en-US"/>
            </a:defPPr>
            <a:lvl1pPr algn="ctr">
              <a:defRPr b="1">
                <a:solidFill>
                  <a:schemeClr val="accent3"/>
                </a:solidFill>
              </a:defRPr>
            </a:lvl1pPr>
          </a:lstStyle>
          <a:p>
            <a:r>
              <a:rPr lang="en-US" dirty="0">
                <a:solidFill>
                  <a:schemeClr val="accent5"/>
                </a:solidFill>
              </a:rPr>
              <a:t>What is next for you?</a:t>
            </a:r>
          </a:p>
        </p:txBody>
      </p:sp>
      <p:pic>
        <p:nvPicPr>
          <p:cNvPr id="21" name="Picture 4">
            <a:extLst>
              <a:ext uri="{FF2B5EF4-FFF2-40B4-BE49-F238E27FC236}">
                <a16:creationId xmlns:a16="http://schemas.microsoft.com/office/drawing/2014/main" id="{EE5BA24C-EF18-4F88-E48E-DBE9AFDA7B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Freeform 11">
            <a:extLst>
              <a:ext uri="{FF2B5EF4-FFF2-40B4-BE49-F238E27FC236}">
                <a16:creationId xmlns:a16="http://schemas.microsoft.com/office/drawing/2014/main" id="{5E2724F0-3990-18C5-BD32-420EBAB2D14B}"/>
              </a:ext>
            </a:extLst>
          </p:cNvPr>
          <p:cNvSpPr>
            <a:spLocks noChangeArrowheads="1"/>
          </p:cNvSpPr>
          <p:nvPr/>
        </p:nvSpPr>
        <p:spPr bwMode="auto">
          <a:xfrm>
            <a:off x="7539106" y="1607683"/>
            <a:ext cx="1015405" cy="902050"/>
          </a:xfrm>
          <a:custGeom>
            <a:avLst/>
            <a:gdLst>
              <a:gd name="T0" fmla="*/ 220 w 1355"/>
              <a:gd name="T1" fmla="*/ 1182 h 1323"/>
              <a:gd name="T2" fmla="*/ 410 w 1355"/>
              <a:gd name="T3" fmla="*/ 871 h 1323"/>
              <a:gd name="T4" fmla="*/ 259 w 1355"/>
              <a:gd name="T5" fmla="*/ 1287 h 1323"/>
              <a:gd name="T6" fmla="*/ 500 w 1355"/>
              <a:gd name="T7" fmla="*/ 972 h 1323"/>
              <a:gd name="T8" fmla="*/ 581 w 1355"/>
              <a:gd name="T9" fmla="*/ 724 h 1323"/>
              <a:gd name="T10" fmla="*/ 996 w 1355"/>
              <a:gd name="T11" fmla="*/ 807 h 1323"/>
              <a:gd name="T12" fmla="*/ 810 w 1355"/>
              <a:gd name="T13" fmla="*/ 472 h 1323"/>
              <a:gd name="T14" fmla="*/ 946 w 1355"/>
              <a:gd name="T15" fmla="*/ 332 h 1323"/>
              <a:gd name="T16" fmla="*/ 687 w 1355"/>
              <a:gd name="T17" fmla="*/ 377 h 1323"/>
              <a:gd name="T18" fmla="*/ 311 w 1355"/>
              <a:gd name="T19" fmla="*/ 712 h 1323"/>
              <a:gd name="T20" fmla="*/ 517 w 1355"/>
              <a:gd name="T21" fmla="*/ 484 h 1323"/>
              <a:gd name="T22" fmla="*/ 255 w 1355"/>
              <a:gd name="T23" fmla="*/ 614 h 1323"/>
              <a:gd name="T24" fmla="*/ 473 w 1355"/>
              <a:gd name="T25" fmla="*/ 620 h 1323"/>
              <a:gd name="T26" fmla="*/ 642 w 1355"/>
              <a:gd name="T27" fmla="*/ 1046 h 1323"/>
              <a:gd name="T28" fmla="*/ 792 w 1355"/>
              <a:gd name="T29" fmla="*/ 990 h 1323"/>
              <a:gd name="T30" fmla="*/ 810 w 1355"/>
              <a:gd name="T31" fmla="*/ 239 h 1323"/>
              <a:gd name="T32" fmla="*/ 718 w 1355"/>
              <a:gd name="T33" fmla="*/ 332 h 1323"/>
              <a:gd name="T34" fmla="*/ 671 w 1355"/>
              <a:gd name="T35" fmla="*/ 1256 h 1323"/>
              <a:gd name="T36" fmla="*/ 463 w 1355"/>
              <a:gd name="T37" fmla="*/ 745 h 1323"/>
              <a:gd name="T38" fmla="*/ 765 w 1355"/>
              <a:gd name="T39" fmla="*/ 488 h 1323"/>
              <a:gd name="T40" fmla="*/ 951 w 1355"/>
              <a:gd name="T41" fmla="*/ 764 h 1323"/>
              <a:gd name="T42" fmla="*/ 548 w 1355"/>
              <a:gd name="T43" fmla="*/ 693 h 1323"/>
              <a:gd name="T44" fmla="*/ 747 w 1355"/>
              <a:gd name="T45" fmla="*/ 1001 h 1323"/>
              <a:gd name="T46" fmla="*/ 1006 w 1355"/>
              <a:gd name="T47" fmla="*/ 1095 h 1323"/>
              <a:gd name="T48" fmla="*/ 1000 w 1355"/>
              <a:gd name="T49" fmla="*/ 1137 h 1323"/>
              <a:gd name="T50" fmla="*/ 1041 w 1355"/>
              <a:gd name="T51" fmla="*/ 1137 h 1323"/>
              <a:gd name="T52" fmla="*/ 1049 w 1355"/>
              <a:gd name="T53" fmla="*/ 1095 h 1323"/>
              <a:gd name="T54" fmla="*/ 1177 w 1355"/>
              <a:gd name="T55" fmla="*/ 1281 h 1323"/>
              <a:gd name="T56" fmla="*/ 1177 w 1355"/>
              <a:gd name="T57" fmla="*/ 961 h 1323"/>
              <a:gd name="T58" fmla="*/ 115 w 1355"/>
              <a:gd name="T59" fmla="*/ 834 h 1323"/>
              <a:gd name="T60" fmla="*/ 166 w 1355"/>
              <a:gd name="T61" fmla="*/ 945 h 1323"/>
              <a:gd name="T62" fmla="*/ 166 w 1355"/>
              <a:gd name="T63" fmla="*/ 904 h 1323"/>
              <a:gd name="T64" fmla="*/ 68 w 1355"/>
              <a:gd name="T65" fmla="*/ 834 h 1323"/>
              <a:gd name="T66" fmla="*/ 0 w 1355"/>
              <a:gd name="T67" fmla="*/ 834 h 1323"/>
              <a:gd name="T68" fmla="*/ 1171 w 1355"/>
              <a:gd name="T69" fmla="*/ 1207 h 1323"/>
              <a:gd name="T70" fmla="*/ 852 w 1355"/>
              <a:gd name="T71" fmla="*/ 1137 h 1323"/>
              <a:gd name="T72" fmla="*/ 852 w 1355"/>
              <a:gd name="T73" fmla="*/ 1095 h 1323"/>
              <a:gd name="T74" fmla="*/ 624 w 1355"/>
              <a:gd name="T75" fmla="*/ 266 h 1323"/>
              <a:gd name="T76" fmla="*/ 624 w 1355"/>
              <a:gd name="T77" fmla="*/ 245 h 1323"/>
              <a:gd name="T78" fmla="*/ 420 w 1355"/>
              <a:gd name="T79" fmla="*/ 49 h 1323"/>
              <a:gd name="T80" fmla="*/ 113 w 1355"/>
              <a:gd name="T81" fmla="*/ 120 h 1323"/>
              <a:gd name="T82" fmla="*/ 20 w 1355"/>
              <a:gd name="T83" fmla="*/ 266 h 1323"/>
              <a:gd name="T84" fmla="*/ 150 w 1355"/>
              <a:gd name="T85" fmla="*/ 144 h 1323"/>
              <a:gd name="T86" fmla="*/ 284 w 1355"/>
              <a:gd name="T87" fmla="*/ 103 h 1323"/>
              <a:gd name="T88" fmla="*/ 397 w 1355"/>
              <a:gd name="T89" fmla="*/ 91 h 1323"/>
              <a:gd name="T90" fmla="*/ 438 w 1355"/>
              <a:gd name="T91" fmla="*/ 89 h 1323"/>
              <a:gd name="T92" fmla="*/ 459 w 1355"/>
              <a:gd name="T93" fmla="*/ 93 h 1323"/>
              <a:gd name="T94" fmla="*/ 484 w 1355"/>
              <a:gd name="T95" fmla="*/ 101 h 1323"/>
              <a:gd name="T96" fmla="*/ 504 w 1355"/>
              <a:gd name="T97" fmla="*/ 109 h 1323"/>
              <a:gd name="T98" fmla="*/ 523 w 1355"/>
              <a:gd name="T99" fmla="*/ 122 h 1323"/>
              <a:gd name="T100" fmla="*/ 537 w 1355"/>
              <a:gd name="T101" fmla="*/ 136 h 1323"/>
              <a:gd name="T102" fmla="*/ 554 w 1355"/>
              <a:gd name="T103" fmla="*/ 155 h 1323"/>
              <a:gd name="T104" fmla="*/ 564 w 1355"/>
              <a:gd name="T105" fmla="*/ 173 h 1323"/>
              <a:gd name="T106" fmla="*/ 577 w 1355"/>
              <a:gd name="T107" fmla="*/ 196 h 1323"/>
              <a:gd name="T108" fmla="*/ 583 w 1355"/>
              <a:gd name="T109" fmla="*/ 216 h 1323"/>
              <a:gd name="T110" fmla="*/ 127 w 1355"/>
              <a:gd name="T111" fmla="*/ 161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5" h="1323">
                <a:moveTo>
                  <a:pt x="486" y="1033"/>
                </a:moveTo>
                <a:lnTo>
                  <a:pt x="261" y="1231"/>
                </a:lnTo>
                <a:lnTo>
                  <a:pt x="220" y="1182"/>
                </a:lnTo>
                <a:lnTo>
                  <a:pt x="428" y="998"/>
                </a:lnTo>
                <a:lnTo>
                  <a:pt x="451" y="879"/>
                </a:lnTo>
                <a:lnTo>
                  <a:pt x="410" y="871"/>
                </a:lnTo>
                <a:lnTo>
                  <a:pt x="391" y="976"/>
                </a:lnTo>
                <a:lnTo>
                  <a:pt x="162" y="1176"/>
                </a:lnTo>
                <a:lnTo>
                  <a:pt x="259" y="1287"/>
                </a:lnTo>
                <a:lnTo>
                  <a:pt x="527" y="1052"/>
                </a:lnTo>
                <a:lnTo>
                  <a:pt x="541" y="980"/>
                </a:lnTo>
                <a:lnTo>
                  <a:pt x="500" y="972"/>
                </a:lnTo>
                <a:lnTo>
                  <a:pt x="486" y="1033"/>
                </a:lnTo>
                <a:close/>
                <a:moveTo>
                  <a:pt x="570" y="747"/>
                </a:moveTo>
                <a:cubicBezTo>
                  <a:pt x="570" y="739"/>
                  <a:pt x="574" y="731"/>
                  <a:pt x="581" y="724"/>
                </a:cubicBezTo>
                <a:lnTo>
                  <a:pt x="665" y="639"/>
                </a:lnTo>
                <a:lnTo>
                  <a:pt x="665" y="807"/>
                </a:lnTo>
                <a:lnTo>
                  <a:pt x="996" y="807"/>
                </a:lnTo>
                <a:lnTo>
                  <a:pt x="996" y="659"/>
                </a:lnTo>
                <a:lnTo>
                  <a:pt x="810" y="659"/>
                </a:lnTo>
                <a:lnTo>
                  <a:pt x="810" y="472"/>
                </a:lnTo>
                <a:lnTo>
                  <a:pt x="804" y="466"/>
                </a:lnTo>
                <a:cubicBezTo>
                  <a:pt x="806" y="466"/>
                  <a:pt x="810" y="466"/>
                  <a:pt x="813" y="466"/>
                </a:cubicBezTo>
                <a:cubicBezTo>
                  <a:pt x="887" y="466"/>
                  <a:pt x="946" y="406"/>
                  <a:pt x="946" y="332"/>
                </a:cubicBezTo>
                <a:cubicBezTo>
                  <a:pt x="946" y="258"/>
                  <a:pt x="888" y="198"/>
                  <a:pt x="813" y="198"/>
                </a:cubicBezTo>
                <a:cubicBezTo>
                  <a:pt x="739" y="198"/>
                  <a:pt x="679" y="258"/>
                  <a:pt x="679" y="332"/>
                </a:cubicBezTo>
                <a:cubicBezTo>
                  <a:pt x="679" y="348"/>
                  <a:pt x="681" y="363"/>
                  <a:pt x="687" y="377"/>
                </a:cubicBezTo>
                <a:lnTo>
                  <a:pt x="389" y="377"/>
                </a:lnTo>
                <a:lnTo>
                  <a:pt x="195" y="620"/>
                </a:lnTo>
                <a:lnTo>
                  <a:pt x="311" y="712"/>
                </a:lnTo>
                <a:lnTo>
                  <a:pt x="459" y="525"/>
                </a:lnTo>
                <a:lnTo>
                  <a:pt x="517" y="525"/>
                </a:lnTo>
                <a:lnTo>
                  <a:pt x="517" y="484"/>
                </a:lnTo>
                <a:lnTo>
                  <a:pt x="438" y="484"/>
                </a:lnTo>
                <a:lnTo>
                  <a:pt x="302" y="655"/>
                </a:lnTo>
                <a:lnTo>
                  <a:pt x="255" y="614"/>
                </a:lnTo>
                <a:lnTo>
                  <a:pt x="410" y="418"/>
                </a:lnTo>
                <a:lnTo>
                  <a:pt x="671" y="418"/>
                </a:lnTo>
                <a:lnTo>
                  <a:pt x="473" y="620"/>
                </a:lnTo>
                <a:cubicBezTo>
                  <a:pt x="441" y="655"/>
                  <a:pt x="422" y="698"/>
                  <a:pt x="422" y="747"/>
                </a:cubicBezTo>
                <a:cubicBezTo>
                  <a:pt x="422" y="794"/>
                  <a:pt x="441" y="840"/>
                  <a:pt x="473" y="875"/>
                </a:cubicBezTo>
                <a:lnTo>
                  <a:pt x="642" y="1046"/>
                </a:lnTo>
                <a:lnTo>
                  <a:pt x="626" y="1297"/>
                </a:lnTo>
                <a:lnTo>
                  <a:pt x="771" y="1308"/>
                </a:lnTo>
                <a:lnTo>
                  <a:pt x="792" y="990"/>
                </a:lnTo>
                <a:lnTo>
                  <a:pt x="579" y="770"/>
                </a:lnTo>
                <a:cubicBezTo>
                  <a:pt x="572" y="764"/>
                  <a:pt x="570" y="755"/>
                  <a:pt x="570" y="747"/>
                </a:cubicBezTo>
                <a:close/>
                <a:moveTo>
                  <a:pt x="810" y="239"/>
                </a:moveTo>
                <a:cubicBezTo>
                  <a:pt x="862" y="239"/>
                  <a:pt x="903" y="280"/>
                  <a:pt x="903" y="332"/>
                </a:cubicBezTo>
                <a:cubicBezTo>
                  <a:pt x="903" y="383"/>
                  <a:pt x="862" y="425"/>
                  <a:pt x="810" y="425"/>
                </a:cubicBezTo>
                <a:cubicBezTo>
                  <a:pt x="759" y="425"/>
                  <a:pt x="718" y="383"/>
                  <a:pt x="718" y="332"/>
                </a:cubicBezTo>
                <a:cubicBezTo>
                  <a:pt x="718" y="280"/>
                  <a:pt x="759" y="239"/>
                  <a:pt x="810" y="239"/>
                </a:cubicBezTo>
                <a:close/>
                <a:moveTo>
                  <a:pt x="734" y="1260"/>
                </a:moveTo>
                <a:lnTo>
                  <a:pt x="671" y="1256"/>
                </a:lnTo>
                <a:lnTo>
                  <a:pt x="685" y="1027"/>
                </a:lnTo>
                <a:lnTo>
                  <a:pt x="504" y="844"/>
                </a:lnTo>
                <a:cubicBezTo>
                  <a:pt x="478" y="817"/>
                  <a:pt x="463" y="782"/>
                  <a:pt x="463" y="745"/>
                </a:cubicBezTo>
                <a:cubicBezTo>
                  <a:pt x="463" y="708"/>
                  <a:pt x="478" y="673"/>
                  <a:pt x="504" y="647"/>
                </a:cubicBezTo>
                <a:lnTo>
                  <a:pt x="712" y="435"/>
                </a:lnTo>
                <a:lnTo>
                  <a:pt x="765" y="488"/>
                </a:lnTo>
                <a:lnTo>
                  <a:pt x="765" y="700"/>
                </a:lnTo>
                <a:lnTo>
                  <a:pt x="951" y="700"/>
                </a:lnTo>
                <a:lnTo>
                  <a:pt x="951" y="764"/>
                </a:lnTo>
                <a:lnTo>
                  <a:pt x="703" y="764"/>
                </a:lnTo>
                <a:lnTo>
                  <a:pt x="703" y="536"/>
                </a:lnTo>
                <a:lnTo>
                  <a:pt x="548" y="693"/>
                </a:lnTo>
                <a:cubicBezTo>
                  <a:pt x="533" y="708"/>
                  <a:pt x="525" y="726"/>
                  <a:pt x="525" y="745"/>
                </a:cubicBezTo>
                <a:cubicBezTo>
                  <a:pt x="525" y="766"/>
                  <a:pt x="533" y="784"/>
                  <a:pt x="546" y="797"/>
                </a:cubicBezTo>
                <a:lnTo>
                  <a:pt x="747" y="1001"/>
                </a:lnTo>
                <a:lnTo>
                  <a:pt x="734" y="1260"/>
                </a:lnTo>
                <a:close/>
                <a:moveTo>
                  <a:pt x="1177" y="961"/>
                </a:moveTo>
                <a:cubicBezTo>
                  <a:pt x="1095" y="961"/>
                  <a:pt x="1025" y="1017"/>
                  <a:pt x="1006" y="1095"/>
                </a:cubicBezTo>
                <a:lnTo>
                  <a:pt x="957" y="1095"/>
                </a:lnTo>
                <a:lnTo>
                  <a:pt x="957" y="1137"/>
                </a:lnTo>
                <a:lnTo>
                  <a:pt x="1000" y="1137"/>
                </a:lnTo>
                <a:cubicBezTo>
                  <a:pt x="1000" y="1139"/>
                  <a:pt x="1000" y="1139"/>
                  <a:pt x="1000" y="1141"/>
                </a:cubicBezTo>
                <a:lnTo>
                  <a:pt x="1041" y="1141"/>
                </a:lnTo>
                <a:cubicBezTo>
                  <a:pt x="1041" y="1139"/>
                  <a:pt x="1041" y="1139"/>
                  <a:pt x="1041" y="1137"/>
                </a:cubicBezTo>
                <a:lnTo>
                  <a:pt x="1130" y="1137"/>
                </a:lnTo>
                <a:lnTo>
                  <a:pt x="1130" y="1095"/>
                </a:lnTo>
                <a:lnTo>
                  <a:pt x="1049" y="1095"/>
                </a:lnTo>
                <a:cubicBezTo>
                  <a:pt x="1068" y="1042"/>
                  <a:pt x="1120" y="1005"/>
                  <a:pt x="1177" y="1005"/>
                </a:cubicBezTo>
                <a:cubicBezTo>
                  <a:pt x="1251" y="1005"/>
                  <a:pt x="1313" y="1067"/>
                  <a:pt x="1313" y="1143"/>
                </a:cubicBezTo>
                <a:cubicBezTo>
                  <a:pt x="1313" y="1220"/>
                  <a:pt x="1251" y="1281"/>
                  <a:pt x="1177" y="1281"/>
                </a:cubicBezTo>
                <a:lnTo>
                  <a:pt x="1177" y="1322"/>
                </a:lnTo>
                <a:cubicBezTo>
                  <a:pt x="1276" y="1322"/>
                  <a:pt x="1354" y="1242"/>
                  <a:pt x="1354" y="1143"/>
                </a:cubicBezTo>
                <a:cubicBezTo>
                  <a:pt x="1354" y="1042"/>
                  <a:pt x="1274" y="961"/>
                  <a:pt x="1177" y="961"/>
                </a:cubicBezTo>
                <a:close/>
                <a:moveTo>
                  <a:pt x="290" y="792"/>
                </a:moveTo>
                <a:lnTo>
                  <a:pt x="115" y="792"/>
                </a:lnTo>
                <a:lnTo>
                  <a:pt x="115" y="834"/>
                </a:lnTo>
                <a:lnTo>
                  <a:pt x="290" y="834"/>
                </a:lnTo>
                <a:lnTo>
                  <a:pt x="290" y="792"/>
                </a:lnTo>
                <a:close/>
                <a:moveTo>
                  <a:pt x="166" y="945"/>
                </a:moveTo>
                <a:lnTo>
                  <a:pt x="342" y="945"/>
                </a:lnTo>
                <a:lnTo>
                  <a:pt x="342" y="904"/>
                </a:lnTo>
                <a:lnTo>
                  <a:pt x="166" y="904"/>
                </a:lnTo>
                <a:lnTo>
                  <a:pt x="166" y="945"/>
                </a:lnTo>
                <a:close/>
                <a:moveTo>
                  <a:pt x="0" y="834"/>
                </a:moveTo>
                <a:lnTo>
                  <a:pt x="68" y="834"/>
                </a:lnTo>
                <a:lnTo>
                  <a:pt x="68" y="792"/>
                </a:lnTo>
                <a:lnTo>
                  <a:pt x="0" y="792"/>
                </a:lnTo>
                <a:lnTo>
                  <a:pt x="0" y="834"/>
                </a:lnTo>
                <a:close/>
                <a:moveTo>
                  <a:pt x="996" y="1248"/>
                </a:moveTo>
                <a:lnTo>
                  <a:pt x="1171" y="1248"/>
                </a:lnTo>
                <a:lnTo>
                  <a:pt x="1171" y="1207"/>
                </a:lnTo>
                <a:lnTo>
                  <a:pt x="996" y="1207"/>
                </a:lnTo>
                <a:lnTo>
                  <a:pt x="996" y="1248"/>
                </a:lnTo>
                <a:close/>
                <a:moveTo>
                  <a:pt x="852" y="1137"/>
                </a:moveTo>
                <a:lnTo>
                  <a:pt x="905" y="1137"/>
                </a:lnTo>
                <a:lnTo>
                  <a:pt x="905" y="1095"/>
                </a:lnTo>
                <a:lnTo>
                  <a:pt x="852" y="1095"/>
                </a:lnTo>
                <a:lnTo>
                  <a:pt x="852" y="1137"/>
                </a:lnTo>
                <a:close/>
                <a:moveTo>
                  <a:pt x="20" y="266"/>
                </a:moveTo>
                <a:lnTo>
                  <a:pt x="624" y="266"/>
                </a:lnTo>
                <a:lnTo>
                  <a:pt x="624" y="245"/>
                </a:lnTo>
                <a:lnTo>
                  <a:pt x="624" y="245"/>
                </a:lnTo>
                <a:lnTo>
                  <a:pt x="624" y="245"/>
                </a:lnTo>
                <a:cubicBezTo>
                  <a:pt x="622" y="190"/>
                  <a:pt x="597" y="138"/>
                  <a:pt x="560" y="103"/>
                </a:cubicBezTo>
                <a:cubicBezTo>
                  <a:pt x="523" y="70"/>
                  <a:pt x="476" y="49"/>
                  <a:pt x="422" y="49"/>
                </a:cubicBezTo>
                <a:lnTo>
                  <a:pt x="420" y="49"/>
                </a:lnTo>
                <a:cubicBezTo>
                  <a:pt x="414" y="49"/>
                  <a:pt x="408" y="49"/>
                  <a:pt x="401" y="49"/>
                </a:cubicBezTo>
                <a:cubicBezTo>
                  <a:pt x="368" y="19"/>
                  <a:pt x="325" y="0"/>
                  <a:pt x="280" y="0"/>
                </a:cubicBezTo>
                <a:cubicBezTo>
                  <a:pt x="204" y="0"/>
                  <a:pt x="138" y="49"/>
                  <a:pt x="113" y="120"/>
                </a:cubicBezTo>
                <a:cubicBezTo>
                  <a:pt x="57" y="128"/>
                  <a:pt x="16" y="175"/>
                  <a:pt x="16" y="231"/>
                </a:cubicBezTo>
                <a:cubicBezTo>
                  <a:pt x="16" y="235"/>
                  <a:pt x="16" y="241"/>
                  <a:pt x="18" y="247"/>
                </a:cubicBezTo>
                <a:lnTo>
                  <a:pt x="20" y="266"/>
                </a:lnTo>
                <a:close/>
                <a:moveTo>
                  <a:pt x="127" y="161"/>
                </a:moveTo>
                <a:lnTo>
                  <a:pt x="146" y="161"/>
                </a:lnTo>
                <a:lnTo>
                  <a:pt x="150" y="144"/>
                </a:lnTo>
                <a:cubicBezTo>
                  <a:pt x="164" y="85"/>
                  <a:pt x="218" y="41"/>
                  <a:pt x="280" y="41"/>
                </a:cubicBezTo>
                <a:cubicBezTo>
                  <a:pt x="305" y="41"/>
                  <a:pt x="329" y="47"/>
                  <a:pt x="350" y="62"/>
                </a:cubicBezTo>
                <a:cubicBezTo>
                  <a:pt x="325" y="72"/>
                  <a:pt x="302" y="85"/>
                  <a:pt x="284" y="103"/>
                </a:cubicBezTo>
                <a:lnTo>
                  <a:pt x="313" y="134"/>
                </a:lnTo>
                <a:cubicBezTo>
                  <a:pt x="335" y="113"/>
                  <a:pt x="362" y="99"/>
                  <a:pt x="391" y="93"/>
                </a:cubicBezTo>
                <a:lnTo>
                  <a:pt x="397" y="91"/>
                </a:lnTo>
                <a:cubicBezTo>
                  <a:pt x="401" y="91"/>
                  <a:pt x="405" y="89"/>
                  <a:pt x="410" y="89"/>
                </a:cubicBezTo>
                <a:cubicBezTo>
                  <a:pt x="414" y="89"/>
                  <a:pt x="418" y="89"/>
                  <a:pt x="422" y="89"/>
                </a:cubicBezTo>
                <a:cubicBezTo>
                  <a:pt x="428" y="89"/>
                  <a:pt x="432" y="89"/>
                  <a:pt x="438" y="89"/>
                </a:cubicBezTo>
                <a:cubicBezTo>
                  <a:pt x="441" y="89"/>
                  <a:pt x="441" y="89"/>
                  <a:pt x="443" y="89"/>
                </a:cubicBezTo>
                <a:cubicBezTo>
                  <a:pt x="447" y="89"/>
                  <a:pt x="451" y="89"/>
                  <a:pt x="455" y="91"/>
                </a:cubicBezTo>
                <a:cubicBezTo>
                  <a:pt x="457" y="91"/>
                  <a:pt x="459" y="91"/>
                  <a:pt x="459" y="93"/>
                </a:cubicBezTo>
                <a:cubicBezTo>
                  <a:pt x="463" y="93"/>
                  <a:pt x="465" y="95"/>
                  <a:pt x="469" y="95"/>
                </a:cubicBezTo>
                <a:cubicBezTo>
                  <a:pt x="471" y="95"/>
                  <a:pt x="473" y="97"/>
                  <a:pt x="476" y="97"/>
                </a:cubicBezTo>
                <a:cubicBezTo>
                  <a:pt x="478" y="97"/>
                  <a:pt x="482" y="99"/>
                  <a:pt x="484" y="101"/>
                </a:cubicBezTo>
                <a:cubicBezTo>
                  <a:pt x="486" y="101"/>
                  <a:pt x="488" y="103"/>
                  <a:pt x="490" y="103"/>
                </a:cubicBezTo>
                <a:cubicBezTo>
                  <a:pt x="492" y="105"/>
                  <a:pt x="496" y="105"/>
                  <a:pt x="498" y="107"/>
                </a:cubicBezTo>
                <a:cubicBezTo>
                  <a:pt x="500" y="107"/>
                  <a:pt x="502" y="109"/>
                  <a:pt x="504" y="109"/>
                </a:cubicBezTo>
                <a:cubicBezTo>
                  <a:pt x="506" y="111"/>
                  <a:pt x="509" y="111"/>
                  <a:pt x="513" y="113"/>
                </a:cubicBezTo>
                <a:cubicBezTo>
                  <a:pt x="515" y="115"/>
                  <a:pt x="517" y="115"/>
                  <a:pt x="517" y="117"/>
                </a:cubicBezTo>
                <a:cubicBezTo>
                  <a:pt x="519" y="120"/>
                  <a:pt x="521" y="122"/>
                  <a:pt x="523" y="122"/>
                </a:cubicBezTo>
                <a:cubicBezTo>
                  <a:pt x="525" y="124"/>
                  <a:pt x="527" y="124"/>
                  <a:pt x="527" y="126"/>
                </a:cubicBezTo>
                <a:cubicBezTo>
                  <a:pt x="529" y="128"/>
                  <a:pt x="531" y="130"/>
                  <a:pt x="533" y="132"/>
                </a:cubicBezTo>
                <a:cubicBezTo>
                  <a:pt x="535" y="134"/>
                  <a:pt x="535" y="134"/>
                  <a:pt x="537" y="136"/>
                </a:cubicBezTo>
                <a:cubicBezTo>
                  <a:pt x="539" y="138"/>
                  <a:pt x="541" y="139"/>
                  <a:pt x="544" y="142"/>
                </a:cubicBezTo>
                <a:cubicBezTo>
                  <a:pt x="546" y="143"/>
                  <a:pt x="546" y="144"/>
                  <a:pt x="548" y="146"/>
                </a:cubicBezTo>
                <a:cubicBezTo>
                  <a:pt x="550" y="148"/>
                  <a:pt x="552" y="150"/>
                  <a:pt x="554" y="155"/>
                </a:cubicBezTo>
                <a:cubicBezTo>
                  <a:pt x="554" y="157"/>
                  <a:pt x="556" y="157"/>
                  <a:pt x="556" y="159"/>
                </a:cubicBezTo>
                <a:cubicBezTo>
                  <a:pt x="558" y="163"/>
                  <a:pt x="562" y="167"/>
                  <a:pt x="564" y="171"/>
                </a:cubicBezTo>
                <a:lnTo>
                  <a:pt x="564" y="173"/>
                </a:lnTo>
                <a:cubicBezTo>
                  <a:pt x="566" y="177"/>
                  <a:pt x="568" y="181"/>
                  <a:pt x="570" y="183"/>
                </a:cubicBezTo>
                <a:cubicBezTo>
                  <a:pt x="570" y="185"/>
                  <a:pt x="572" y="188"/>
                  <a:pt x="572" y="188"/>
                </a:cubicBezTo>
                <a:cubicBezTo>
                  <a:pt x="574" y="190"/>
                  <a:pt x="574" y="194"/>
                  <a:pt x="577" y="196"/>
                </a:cubicBezTo>
                <a:cubicBezTo>
                  <a:pt x="577" y="198"/>
                  <a:pt x="579" y="200"/>
                  <a:pt x="579" y="202"/>
                </a:cubicBezTo>
                <a:cubicBezTo>
                  <a:pt x="579" y="204"/>
                  <a:pt x="581" y="208"/>
                  <a:pt x="581" y="210"/>
                </a:cubicBezTo>
                <a:cubicBezTo>
                  <a:pt x="581" y="212"/>
                  <a:pt x="581" y="214"/>
                  <a:pt x="583" y="216"/>
                </a:cubicBezTo>
                <a:cubicBezTo>
                  <a:pt x="583" y="218"/>
                  <a:pt x="583" y="221"/>
                  <a:pt x="583" y="223"/>
                </a:cubicBezTo>
                <a:lnTo>
                  <a:pt x="59" y="223"/>
                </a:lnTo>
                <a:cubicBezTo>
                  <a:pt x="63" y="190"/>
                  <a:pt x="92" y="161"/>
                  <a:pt x="127" y="161"/>
                </a:cubicBezTo>
                <a:close/>
              </a:path>
            </a:pathLst>
          </a:custGeom>
          <a:solidFill>
            <a:srgbClr val="3D298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0" name="Freeform 73">
            <a:extLst>
              <a:ext uri="{FF2B5EF4-FFF2-40B4-BE49-F238E27FC236}">
                <a16:creationId xmlns:a16="http://schemas.microsoft.com/office/drawing/2014/main" id="{4C7D1843-A2F3-E432-053E-829A1C6CFCA6}"/>
              </a:ext>
            </a:extLst>
          </p:cNvPr>
          <p:cNvSpPr>
            <a:spLocks noChangeArrowheads="1"/>
          </p:cNvSpPr>
          <p:nvPr/>
        </p:nvSpPr>
        <p:spPr bwMode="auto">
          <a:xfrm>
            <a:off x="3005949" y="1612447"/>
            <a:ext cx="816752" cy="897738"/>
          </a:xfrm>
          <a:custGeom>
            <a:avLst/>
            <a:gdLst>
              <a:gd name="T0" fmla="*/ 1323 w 2642"/>
              <a:gd name="T1" fmla="*/ 0 h 2770"/>
              <a:gd name="T2" fmla="*/ 1323 w 2642"/>
              <a:gd name="T3" fmla="*/ 82 h 2770"/>
              <a:gd name="T4" fmla="*/ 1160 w 2642"/>
              <a:gd name="T5" fmla="*/ 246 h 2770"/>
              <a:gd name="T6" fmla="*/ 655 w 2642"/>
              <a:gd name="T7" fmla="*/ 1237 h 2770"/>
              <a:gd name="T8" fmla="*/ 979 w 2642"/>
              <a:gd name="T9" fmla="*/ 1118 h 2770"/>
              <a:gd name="T10" fmla="*/ 810 w 2642"/>
              <a:gd name="T11" fmla="*/ 1395 h 2770"/>
              <a:gd name="T12" fmla="*/ 1837 w 2642"/>
              <a:gd name="T13" fmla="*/ 1395 h 2770"/>
              <a:gd name="T14" fmla="*/ 1668 w 2642"/>
              <a:gd name="T15" fmla="*/ 1118 h 2770"/>
              <a:gd name="T16" fmla="*/ 2159 w 2642"/>
              <a:gd name="T17" fmla="*/ 1180 h 2770"/>
              <a:gd name="T18" fmla="*/ 2071 w 2642"/>
              <a:gd name="T19" fmla="*/ 912 h 2770"/>
              <a:gd name="T20" fmla="*/ 1594 w 2642"/>
              <a:gd name="T21" fmla="*/ 590 h 2770"/>
              <a:gd name="T22" fmla="*/ 863 w 2642"/>
              <a:gd name="T23" fmla="*/ 703 h 2770"/>
              <a:gd name="T24" fmla="*/ 429 w 2642"/>
              <a:gd name="T25" fmla="*/ 943 h 2770"/>
              <a:gd name="T26" fmla="*/ 485 w 2642"/>
              <a:gd name="T27" fmla="*/ 999 h 2770"/>
              <a:gd name="T28" fmla="*/ 708 w 2642"/>
              <a:gd name="T29" fmla="*/ 1042 h 2770"/>
              <a:gd name="T30" fmla="*/ 942 w 2642"/>
              <a:gd name="T31" fmla="*/ 731 h 2770"/>
              <a:gd name="T32" fmla="*/ 1702 w 2642"/>
              <a:gd name="T33" fmla="*/ 731 h 2770"/>
              <a:gd name="T34" fmla="*/ 2097 w 2642"/>
              <a:gd name="T35" fmla="*/ 988 h 2770"/>
              <a:gd name="T36" fmla="*/ 2136 w 2642"/>
              <a:gd name="T37" fmla="*/ 1104 h 2770"/>
              <a:gd name="T38" fmla="*/ 1738 w 2642"/>
              <a:gd name="T39" fmla="*/ 1070 h 2770"/>
              <a:gd name="T40" fmla="*/ 1622 w 2642"/>
              <a:gd name="T41" fmla="*/ 926 h 2770"/>
              <a:gd name="T42" fmla="*/ 1058 w 2642"/>
              <a:gd name="T43" fmla="*/ 1355 h 2770"/>
              <a:gd name="T44" fmla="*/ 973 w 2642"/>
              <a:gd name="T45" fmla="*/ 949 h 2770"/>
              <a:gd name="T46" fmla="*/ 677 w 2642"/>
              <a:gd name="T47" fmla="*/ 1160 h 2770"/>
              <a:gd name="T48" fmla="*/ 485 w 2642"/>
              <a:gd name="T49" fmla="*/ 999 h 2770"/>
              <a:gd name="T50" fmla="*/ 2365 w 2642"/>
              <a:gd name="T51" fmla="*/ 1663 h 2770"/>
              <a:gd name="T52" fmla="*/ 2283 w 2642"/>
              <a:gd name="T53" fmla="*/ 1663 h 2770"/>
              <a:gd name="T54" fmla="*/ 2119 w 2642"/>
              <a:gd name="T55" fmla="*/ 1499 h 2770"/>
              <a:gd name="T56" fmla="*/ 2303 w 2642"/>
              <a:gd name="T57" fmla="*/ 2010 h 2770"/>
              <a:gd name="T58" fmla="*/ 1603 w 2642"/>
              <a:gd name="T59" fmla="*/ 2340 h 2770"/>
              <a:gd name="T60" fmla="*/ 1033 w 2642"/>
              <a:gd name="T61" fmla="*/ 2306 h 2770"/>
              <a:gd name="T62" fmla="*/ 937 w 2642"/>
              <a:gd name="T63" fmla="*/ 2114 h 2770"/>
              <a:gd name="T64" fmla="*/ 0 w 2642"/>
              <a:gd name="T65" fmla="*/ 2351 h 2770"/>
              <a:gd name="T66" fmla="*/ 82 w 2642"/>
              <a:gd name="T67" fmla="*/ 2769 h 2770"/>
              <a:gd name="T68" fmla="*/ 1038 w 2642"/>
              <a:gd name="T69" fmla="*/ 2422 h 2770"/>
              <a:gd name="T70" fmla="*/ 1685 w 2642"/>
              <a:gd name="T71" fmla="*/ 2769 h 2770"/>
              <a:gd name="T72" fmla="*/ 2641 w 2642"/>
              <a:gd name="T73" fmla="*/ 2357 h 2770"/>
              <a:gd name="T74" fmla="*/ 790 w 2642"/>
              <a:gd name="T75" fmla="*/ 2382 h 2770"/>
              <a:gd name="T76" fmla="*/ 734 w 2642"/>
              <a:gd name="T77" fmla="*/ 2687 h 2770"/>
              <a:gd name="T78" fmla="*/ 282 w 2642"/>
              <a:gd name="T79" fmla="*/ 2354 h 2770"/>
              <a:gd name="T80" fmla="*/ 82 w 2642"/>
              <a:gd name="T81" fmla="*/ 2687 h 2770"/>
              <a:gd name="T82" fmla="*/ 697 w 2642"/>
              <a:gd name="T83" fmla="*/ 2089 h 2770"/>
              <a:gd name="T84" fmla="*/ 959 w 2642"/>
              <a:gd name="T85" fmla="*/ 2326 h 2770"/>
              <a:gd name="T86" fmla="*/ 790 w 2642"/>
              <a:gd name="T87" fmla="*/ 2687 h 2770"/>
              <a:gd name="T88" fmla="*/ 2390 w 2642"/>
              <a:gd name="T89" fmla="*/ 2382 h 2770"/>
              <a:gd name="T90" fmla="*/ 2334 w 2642"/>
              <a:gd name="T91" fmla="*/ 2687 h 2770"/>
              <a:gd name="T92" fmla="*/ 1882 w 2642"/>
              <a:gd name="T93" fmla="*/ 2354 h 2770"/>
              <a:gd name="T94" fmla="*/ 1682 w 2642"/>
              <a:gd name="T95" fmla="*/ 2687 h 2770"/>
              <a:gd name="T96" fmla="*/ 2303 w 2642"/>
              <a:gd name="T97" fmla="*/ 2089 h 2770"/>
              <a:gd name="T98" fmla="*/ 525 w 2642"/>
              <a:gd name="T99" fmla="*/ 1905 h 2770"/>
              <a:gd name="T100" fmla="*/ 282 w 2642"/>
              <a:gd name="T101" fmla="*/ 1663 h 2770"/>
              <a:gd name="T102" fmla="*/ 688 w 2642"/>
              <a:gd name="T103" fmla="*/ 1663 h 2770"/>
              <a:gd name="T104" fmla="*/ 525 w 2642"/>
              <a:gd name="T105" fmla="*/ 1499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42" h="2770">
                <a:moveTo>
                  <a:pt x="1323" y="486"/>
                </a:moveTo>
                <a:cubicBezTo>
                  <a:pt x="1456" y="486"/>
                  <a:pt x="1566" y="379"/>
                  <a:pt x="1566" y="243"/>
                </a:cubicBezTo>
                <a:cubicBezTo>
                  <a:pt x="1566" y="108"/>
                  <a:pt x="1459" y="0"/>
                  <a:pt x="1323" y="0"/>
                </a:cubicBezTo>
                <a:cubicBezTo>
                  <a:pt x="1191" y="0"/>
                  <a:pt x="1081" y="108"/>
                  <a:pt x="1081" y="243"/>
                </a:cubicBezTo>
                <a:cubicBezTo>
                  <a:pt x="1081" y="379"/>
                  <a:pt x="1188" y="486"/>
                  <a:pt x="1323" y="486"/>
                </a:cubicBezTo>
                <a:close/>
                <a:moveTo>
                  <a:pt x="1323" y="82"/>
                </a:moveTo>
                <a:cubicBezTo>
                  <a:pt x="1413" y="82"/>
                  <a:pt x="1487" y="156"/>
                  <a:pt x="1487" y="246"/>
                </a:cubicBezTo>
                <a:cubicBezTo>
                  <a:pt x="1487" y="336"/>
                  <a:pt x="1413" y="410"/>
                  <a:pt x="1323" y="410"/>
                </a:cubicBezTo>
                <a:cubicBezTo>
                  <a:pt x="1232" y="410"/>
                  <a:pt x="1160" y="336"/>
                  <a:pt x="1160" y="246"/>
                </a:cubicBezTo>
                <a:cubicBezTo>
                  <a:pt x="1160" y="156"/>
                  <a:pt x="1232" y="82"/>
                  <a:pt x="1323" y="82"/>
                </a:cubicBezTo>
                <a:close/>
                <a:moveTo>
                  <a:pt x="485" y="1180"/>
                </a:moveTo>
                <a:lnTo>
                  <a:pt x="655" y="1237"/>
                </a:lnTo>
                <a:cubicBezTo>
                  <a:pt x="717" y="1256"/>
                  <a:pt x="782" y="1253"/>
                  <a:pt x="841" y="1228"/>
                </a:cubicBezTo>
                <a:cubicBezTo>
                  <a:pt x="875" y="1214"/>
                  <a:pt x="906" y="1191"/>
                  <a:pt x="934" y="1166"/>
                </a:cubicBezTo>
                <a:lnTo>
                  <a:pt x="979" y="1118"/>
                </a:lnTo>
                <a:lnTo>
                  <a:pt x="979" y="1355"/>
                </a:lnTo>
                <a:lnTo>
                  <a:pt x="849" y="1355"/>
                </a:lnTo>
                <a:cubicBezTo>
                  <a:pt x="827" y="1355"/>
                  <a:pt x="810" y="1373"/>
                  <a:pt x="810" y="1395"/>
                </a:cubicBezTo>
                <a:cubicBezTo>
                  <a:pt x="810" y="1418"/>
                  <a:pt x="827" y="1434"/>
                  <a:pt x="849" y="1434"/>
                </a:cubicBezTo>
                <a:lnTo>
                  <a:pt x="1797" y="1434"/>
                </a:lnTo>
                <a:cubicBezTo>
                  <a:pt x="1820" y="1434"/>
                  <a:pt x="1837" y="1418"/>
                  <a:pt x="1837" y="1395"/>
                </a:cubicBezTo>
                <a:cubicBezTo>
                  <a:pt x="1837" y="1373"/>
                  <a:pt x="1820" y="1355"/>
                  <a:pt x="1797" y="1355"/>
                </a:cubicBezTo>
                <a:lnTo>
                  <a:pt x="1668" y="1355"/>
                </a:lnTo>
                <a:lnTo>
                  <a:pt x="1668" y="1118"/>
                </a:lnTo>
                <a:lnTo>
                  <a:pt x="1713" y="1166"/>
                </a:lnTo>
                <a:cubicBezTo>
                  <a:pt x="1783" y="1239"/>
                  <a:pt x="1896" y="1268"/>
                  <a:pt x="1992" y="1234"/>
                </a:cubicBezTo>
                <a:lnTo>
                  <a:pt x="2159" y="1180"/>
                </a:lnTo>
                <a:cubicBezTo>
                  <a:pt x="2207" y="1163"/>
                  <a:pt x="2243" y="1124"/>
                  <a:pt x="2252" y="1076"/>
                </a:cubicBezTo>
                <a:cubicBezTo>
                  <a:pt x="2263" y="1028"/>
                  <a:pt x="2246" y="974"/>
                  <a:pt x="2207" y="940"/>
                </a:cubicBezTo>
                <a:cubicBezTo>
                  <a:pt x="2170" y="906"/>
                  <a:pt x="2119" y="895"/>
                  <a:pt x="2071" y="912"/>
                </a:cubicBezTo>
                <a:lnTo>
                  <a:pt x="1910" y="966"/>
                </a:lnTo>
                <a:lnTo>
                  <a:pt x="1769" y="695"/>
                </a:lnTo>
                <a:cubicBezTo>
                  <a:pt x="1735" y="630"/>
                  <a:pt x="1668" y="590"/>
                  <a:pt x="1594" y="590"/>
                </a:cubicBezTo>
                <a:lnTo>
                  <a:pt x="1044" y="590"/>
                </a:lnTo>
                <a:cubicBezTo>
                  <a:pt x="973" y="590"/>
                  <a:pt x="909" y="627"/>
                  <a:pt x="872" y="689"/>
                </a:cubicBezTo>
                <a:lnTo>
                  <a:pt x="863" y="703"/>
                </a:lnTo>
                <a:lnTo>
                  <a:pt x="728" y="966"/>
                </a:lnTo>
                <a:lnTo>
                  <a:pt x="567" y="915"/>
                </a:lnTo>
                <a:cubicBezTo>
                  <a:pt x="519" y="898"/>
                  <a:pt x="465" y="909"/>
                  <a:pt x="429" y="943"/>
                </a:cubicBezTo>
                <a:cubicBezTo>
                  <a:pt x="392" y="977"/>
                  <a:pt x="375" y="1028"/>
                  <a:pt x="384" y="1078"/>
                </a:cubicBezTo>
                <a:cubicBezTo>
                  <a:pt x="401" y="1124"/>
                  <a:pt x="437" y="1163"/>
                  <a:pt x="485" y="1180"/>
                </a:cubicBezTo>
                <a:close/>
                <a:moveTo>
                  <a:pt x="485" y="999"/>
                </a:moveTo>
                <a:cubicBezTo>
                  <a:pt x="502" y="985"/>
                  <a:pt x="525" y="980"/>
                  <a:pt x="544" y="988"/>
                </a:cubicBezTo>
                <a:lnTo>
                  <a:pt x="550" y="991"/>
                </a:lnTo>
                <a:lnTo>
                  <a:pt x="708" y="1042"/>
                </a:lnTo>
                <a:cubicBezTo>
                  <a:pt x="717" y="1045"/>
                  <a:pt x="725" y="1045"/>
                  <a:pt x="734" y="1045"/>
                </a:cubicBezTo>
                <a:cubicBezTo>
                  <a:pt x="762" y="1045"/>
                  <a:pt x="787" y="1031"/>
                  <a:pt x="801" y="1005"/>
                </a:cubicBezTo>
                <a:lnTo>
                  <a:pt x="942" y="731"/>
                </a:lnTo>
                <a:cubicBezTo>
                  <a:pt x="962" y="692"/>
                  <a:pt x="1002" y="669"/>
                  <a:pt x="1047" y="669"/>
                </a:cubicBezTo>
                <a:lnTo>
                  <a:pt x="1597" y="669"/>
                </a:lnTo>
                <a:cubicBezTo>
                  <a:pt x="1642" y="669"/>
                  <a:pt x="1682" y="695"/>
                  <a:pt x="1702" y="731"/>
                </a:cubicBezTo>
                <a:lnTo>
                  <a:pt x="1843" y="1005"/>
                </a:lnTo>
                <a:cubicBezTo>
                  <a:pt x="1860" y="1036"/>
                  <a:pt x="1896" y="1053"/>
                  <a:pt x="1930" y="1042"/>
                </a:cubicBezTo>
                <a:lnTo>
                  <a:pt x="2097" y="988"/>
                </a:lnTo>
                <a:cubicBezTo>
                  <a:pt x="2116" y="983"/>
                  <a:pt x="2139" y="985"/>
                  <a:pt x="2156" y="999"/>
                </a:cubicBezTo>
                <a:cubicBezTo>
                  <a:pt x="2173" y="1014"/>
                  <a:pt x="2181" y="1037"/>
                  <a:pt x="2176" y="1059"/>
                </a:cubicBezTo>
                <a:cubicBezTo>
                  <a:pt x="2170" y="1082"/>
                  <a:pt x="2156" y="1098"/>
                  <a:pt x="2136" y="1104"/>
                </a:cubicBezTo>
                <a:lnTo>
                  <a:pt x="2130" y="1107"/>
                </a:lnTo>
                <a:lnTo>
                  <a:pt x="1967" y="1160"/>
                </a:lnTo>
                <a:cubicBezTo>
                  <a:pt x="1879" y="1189"/>
                  <a:pt x="1783" y="1152"/>
                  <a:pt x="1738" y="1070"/>
                </a:cubicBezTo>
                <a:lnTo>
                  <a:pt x="1733" y="1059"/>
                </a:lnTo>
                <a:lnTo>
                  <a:pt x="1676" y="951"/>
                </a:lnTo>
                <a:cubicBezTo>
                  <a:pt x="1665" y="932"/>
                  <a:pt x="1645" y="920"/>
                  <a:pt x="1622" y="926"/>
                </a:cubicBezTo>
                <a:cubicBezTo>
                  <a:pt x="1603" y="932"/>
                  <a:pt x="1589" y="949"/>
                  <a:pt x="1589" y="971"/>
                </a:cubicBezTo>
                <a:lnTo>
                  <a:pt x="1589" y="1355"/>
                </a:lnTo>
                <a:lnTo>
                  <a:pt x="1058" y="1355"/>
                </a:lnTo>
                <a:lnTo>
                  <a:pt x="1058" y="971"/>
                </a:lnTo>
                <a:cubicBezTo>
                  <a:pt x="1058" y="949"/>
                  <a:pt x="1044" y="932"/>
                  <a:pt x="1024" y="926"/>
                </a:cubicBezTo>
                <a:cubicBezTo>
                  <a:pt x="1004" y="920"/>
                  <a:pt x="985" y="932"/>
                  <a:pt x="973" y="949"/>
                </a:cubicBezTo>
                <a:lnTo>
                  <a:pt x="971" y="951"/>
                </a:lnTo>
                <a:lnTo>
                  <a:pt x="911" y="1064"/>
                </a:lnTo>
                <a:cubicBezTo>
                  <a:pt x="866" y="1149"/>
                  <a:pt x="767" y="1189"/>
                  <a:pt x="677" y="1160"/>
                </a:cubicBezTo>
                <a:lnTo>
                  <a:pt x="508" y="1104"/>
                </a:lnTo>
                <a:cubicBezTo>
                  <a:pt x="488" y="1095"/>
                  <a:pt x="471" y="1078"/>
                  <a:pt x="465" y="1059"/>
                </a:cubicBezTo>
                <a:cubicBezTo>
                  <a:pt x="460" y="1036"/>
                  <a:pt x="468" y="1014"/>
                  <a:pt x="485" y="999"/>
                </a:cubicBezTo>
                <a:close/>
                <a:moveTo>
                  <a:pt x="1879" y="1663"/>
                </a:moveTo>
                <a:cubicBezTo>
                  <a:pt x="1879" y="1796"/>
                  <a:pt x="1987" y="1905"/>
                  <a:pt x="2122" y="1905"/>
                </a:cubicBezTo>
                <a:cubicBezTo>
                  <a:pt x="2255" y="1905"/>
                  <a:pt x="2365" y="1799"/>
                  <a:pt x="2365" y="1663"/>
                </a:cubicBezTo>
                <a:cubicBezTo>
                  <a:pt x="2365" y="1528"/>
                  <a:pt x="2257" y="1420"/>
                  <a:pt x="2122" y="1420"/>
                </a:cubicBezTo>
                <a:cubicBezTo>
                  <a:pt x="1987" y="1423"/>
                  <a:pt x="1879" y="1531"/>
                  <a:pt x="1879" y="1663"/>
                </a:cubicBezTo>
                <a:close/>
                <a:moveTo>
                  <a:pt x="2283" y="1663"/>
                </a:moveTo>
                <a:cubicBezTo>
                  <a:pt x="2283" y="1754"/>
                  <a:pt x="2209" y="1826"/>
                  <a:pt x="2119" y="1826"/>
                </a:cubicBezTo>
                <a:cubicBezTo>
                  <a:pt x="2029" y="1826"/>
                  <a:pt x="1955" y="1754"/>
                  <a:pt x="1955" y="1663"/>
                </a:cubicBezTo>
                <a:cubicBezTo>
                  <a:pt x="1955" y="1573"/>
                  <a:pt x="2029" y="1499"/>
                  <a:pt x="2119" y="1499"/>
                </a:cubicBezTo>
                <a:cubicBezTo>
                  <a:pt x="2209" y="1499"/>
                  <a:pt x="2283" y="1573"/>
                  <a:pt x="2283" y="1663"/>
                </a:cubicBezTo>
                <a:close/>
                <a:moveTo>
                  <a:pt x="2542" y="2111"/>
                </a:moveTo>
                <a:cubicBezTo>
                  <a:pt x="2480" y="2046"/>
                  <a:pt x="2393" y="2010"/>
                  <a:pt x="2303" y="2010"/>
                </a:cubicBezTo>
                <a:lnTo>
                  <a:pt x="1947" y="2010"/>
                </a:lnTo>
                <a:cubicBezTo>
                  <a:pt x="1772" y="2010"/>
                  <a:pt x="1625" y="2142"/>
                  <a:pt x="1606" y="2315"/>
                </a:cubicBezTo>
                <a:lnTo>
                  <a:pt x="1603" y="2340"/>
                </a:lnTo>
                <a:lnTo>
                  <a:pt x="1038" y="2340"/>
                </a:lnTo>
                <a:lnTo>
                  <a:pt x="1036" y="2317"/>
                </a:lnTo>
                <a:cubicBezTo>
                  <a:pt x="1036" y="2315"/>
                  <a:pt x="1036" y="2309"/>
                  <a:pt x="1033" y="2306"/>
                </a:cubicBezTo>
                <a:lnTo>
                  <a:pt x="1033" y="2303"/>
                </a:lnTo>
                <a:lnTo>
                  <a:pt x="1030" y="2292"/>
                </a:lnTo>
                <a:cubicBezTo>
                  <a:pt x="1019" y="2224"/>
                  <a:pt x="985" y="2162"/>
                  <a:pt x="937" y="2114"/>
                </a:cubicBezTo>
                <a:cubicBezTo>
                  <a:pt x="872" y="2049"/>
                  <a:pt x="787" y="2013"/>
                  <a:pt x="697" y="2013"/>
                </a:cubicBezTo>
                <a:lnTo>
                  <a:pt x="333" y="2013"/>
                </a:lnTo>
                <a:cubicBezTo>
                  <a:pt x="149" y="2018"/>
                  <a:pt x="3" y="2168"/>
                  <a:pt x="0" y="2351"/>
                </a:cubicBezTo>
                <a:lnTo>
                  <a:pt x="0" y="2357"/>
                </a:lnTo>
                <a:lnTo>
                  <a:pt x="0" y="2687"/>
                </a:lnTo>
                <a:cubicBezTo>
                  <a:pt x="0" y="2732"/>
                  <a:pt x="36" y="2769"/>
                  <a:pt x="82" y="2769"/>
                </a:cubicBezTo>
                <a:lnTo>
                  <a:pt x="959" y="2769"/>
                </a:lnTo>
                <a:cubicBezTo>
                  <a:pt x="1002" y="2769"/>
                  <a:pt x="1038" y="2735"/>
                  <a:pt x="1038" y="2690"/>
                </a:cubicBezTo>
                <a:lnTo>
                  <a:pt x="1038" y="2422"/>
                </a:lnTo>
                <a:lnTo>
                  <a:pt x="1606" y="2422"/>
                </a:lnTo>
                <a:lnTo>
                  <a:pt x="1606" y="2690"/>
                </a:lnTo>
                <a:cubicBezTo>
                  <a:pt x="1606" y="2732"/>
                  <a:pt x="1639" y="2769"/>
                  <a:pt x="1685" y="2769"/>
                </a:cubicBezTo>
                <a:lnTo>
                  <a:pt x="2559" y="2769"/>
                </a:lnTo>
                <a:cubicBezTo>
                  <a:pt x="2605" y="2769"/>
                  <a:pt x="2641" y="2732"/>
                  <a:pt x="2641" y="2687"/>
                </a:cubicBezTo>
                <a:lnTo>
                  <a:pt x="2641" y="2357"/>
                </a:lnTo>
                <a:cubicBezTo>
                  <a:pt x="2641" y="2261"/>
                  <a:pt x="2607" y="2176"/>
                  <a:pt x="2542" y="2111"/>
                </a:cubicBezTo>
                <a:close/>
                <a:moveTo>
                  <a:pt x="790" y="2687"/>
                </a:moveTo>
                <a:lnTo>
                  <a:pt x="790" y="2382"/>
                </a:lnTo>
                <a:cubicBezTo>
                  <a:pt x="790" y="2368"/>
                  <a:pt x="779" y="2354"/>
                  <a:pt x="762" y="2354"/>
                </a:cubicBezTo>
                <a:cubicBezTo>
                  <a:pt x="745" y="2354"/>
                  <a:pt x="734" y="2365"/>
                  <a:pt x="734" y="2382"/>
                </a:cubicBezTo>
                <a:lnTo>
                  <a:pt x="734" y="2687"/>
                </a:lnTo>
                <a:lnTo>
                  <a:pt x="310" y="2687"/>
                </a:lnTo>
                <a:lnTo>
                  <a:pt x="310" y="2382"/>
                </a:lnTo>
                <a:cubicBezTo>
                  <a:pt x="310" y="2368"/>
                  <a:pt x="299" y="2354"/>
                  <a:pt x="282" y="2354"/>
                </a:cubicBezTo>
                <a:cubicBezTo>
                  <a:pt x="265" y="2354"/>
                  <a:pt x="254" y="2365"/>
                  <a:pt x="254" y="2382"/>
                </a:cubicBezTo>
                <a:lnTo>
                  <a:pt x="254" y="2687"/>
                </a:lnTo>
                <a:lnTo>
                  <a:pt x="82" y="2687"/>
                </a:lnTo>
                <a:lnTo>
                  <a:pt x="82" y="2354"/>
                </a:lnTo>
                <a:cubicBezTo>
                  <a:pt x="82" y="2207"/>
                  <a:pt x="200" y="2089"/>
                  <a:pt x="347" y="2089"/>
                </a:cubicBezTo>
                <a:lnTo>
                  <a:pt x="697" y="2089"/>
                </a:lnTo>
                <a:cubicBezTo>
                  <a:pt x="767" y="2089"/>
                  <a:pt x="832" y="2117"/>
                  <a:pt x="883" y="2165"/>
                </a:cubicBezTo>
                <a:cubicBezTo>
                  <a:pt x="925" y="2207"/>
                  <a:pt x="954" y="2264"/>
                  <a:pt x="959" y="2323"/>
                </a:cubicBezTo>
                <a:lnTo>
                  <a:pt x="959" y="2326"/>
                </a:lnTo>
                <a:lnTo>
                  <a:pt x="959" y="2351"/>
                </a:lnTo>
                <a:lnTo>
                  <a:pt x="959" y="2687"/>
                </a:lnTo>
                <a:lnTo>
                  <a:pt x="790" y="2687"/>
                </a:lnTo>
                <a:close/>
                <a:moveTo>
                  <a:pt x="2562" y="2687"/>
                </a:moveTo>
                <a:lnTo>
                  <a:pt x="2390" y="2687"/>
                </a:lnTo>
                <a:lnTo>
                  <a:pt x="2390" y="2382"/>
                </a:lnTo>
                <a:cubicBezTo>
                  <a:pt x="2390" y="2368"/>
                  <a:pt x="2379" y="2354"/>
                  <a:pt x="2362" y="2354"/>
                </a:cubicBezTo>
                <a:cubicBezTo>
                  <a:pt x="2345" y="2354"/>
                  <a:pt x="2334" y="2365"/>
                  <a:pt x="2334" y="2382"/>
                </a:cubicBezTo>
                <a:lnTo>
                  <a:pt x="2334" y="2687"/>
                </a:lnTo>
                <a:lnTo>
                  <a:pt x="1910" y="2687"/>
                </a:lnTo>
                <a:lnTo>
                  <a:pt x="1910" y="2382"/>
                </a:lnTo>
                <a:cubicBezTo>
                  <a:pt x="1910" y="2368"/>
                  <a:pt x="1899" y="2354"/>
                  <a:pt x="1882" y="2354"/>
                </a:cubicBezTo>
                <a:cubicBezTo>
                  <a:pt x="1865" y="2354"/>
                  <a:pt x="1854" y="2365"/>
                  <a:pt x="1854" y="2382"/>
                </a:cubicBezTo>
                <a:lnTo>
                  <a:pt x="1854" y="2687"/>
                </a:lnTo>
                <a:lnTo>
                  <a:pt x="1682" y="2687"/>
                </a:lnTo>
                <a:lnTo>
                  <a:pt x="1682" y="2354"/>
                </a:lnTo>
                <a:cubicBezTo>
                  <a:pt x="1682" y="2207"/>
                  <a:pt x="1800" y="2089"/>
                  <a:pt x="1944" y="2089"/>
                </a:cubicBezTo>
                <a:lnTo>
                  <a:pt x="2303" y="2089"/>
                </a:lnTo>
                <a:cubicBezTo>
                  <a:pt x="2447" y="2089"/>
                  <a:pt x="2562" y="2204"/>
                  <a:pt x="2562" y="2354"/>
                </a:cubicBezTo>
                <a:lnTo>
                  <a:pt x="2562" y="2687"/>
                </a:lnTo>
                <a:close/>
                <a:moveTo>
                  <a:pt x="525" y="1905"/>
                </a:moveTo>
                <a:cubicBezTo>
                  <a:pt x="657" y="1905"/>
                  <a:pt x="767" y="1799"/>
                  <a:pt x="767" y="1663"/>
                </a:cubicBezTo>
                <a:cubicBezTo>
                  <a:pt x="767" y="1528"/>
                  <a:pt x="660" y="1420"/>
                  <a:pt x="525" y="1420"/>
                </a:cubicBezTo>
                <a:cubicBezTo>
                  <a:pt x="392" y="1420"/>
                  <a:pt x="282" y="1528"/>
                  <a:pt x="282" y="1663"/>
                </a:cubicBezTo>
                <a:cubicBezTo>
                  <a:pt x="282" y="1799"/>
                  <a:pt x="392" y="1905"/>
                  <a:pt x="525" y="1905"/>
                </a:cubicBezTo>
                <a:close/>
                <a:moveTo>
                  <a:pt x="525" y="1499"/>
                </a:moveTo>
                <a:cubicBezTo>
                  <a:pt x="615" y="1499"/>
                  <a:pt x="688" y="1573"/>
                  <a:pt x="688" y="1663"/>
                </a:cubicBezTo>
                <a:cubicBezTo>
                  <a:pt x="688" y="1754"/>
                  <a:pt x="615" y="1826"/>
                  <a:pt x="525" y="1826"/>
                </a:cubicBezTo>
                <a:cubicBezTo>
                  <a:pt x="434" y="1826"/>
                  <a:pt x="361" y="1754"/>
                  <a:pt x="361" y="1663"/>
                </a:cubicBezTo>
                <a:cubicBezTo>
                  <a:pt x="361" y="1573"/>
                  <a:pt x="434" y="1499"/>
                  <a:pt x="525" y="1499"/>
                </a:cubicBezTo>
                <a:close/>
              </a:path>
            </a:pathLst>
          </a:custGeom>
          <a:solidFill>
            <a:schemeClr val="accent3"/>
          </a:solidFill>
          <a:ln w="3175">
            <a:solidFill>
              <a:srgbClr val="00A5B5"/>
            </a:solidFill>
          </a:ln>
          <a:effectLst/>
        </p:spPr>
        <p:txBody>
          <a:bodyPr wrap="none" anchor="ctr"/>
          <a:lstStyle/>
          <a:p>
            <a:endParaRPr lang="en-US" dirty="0"/>
          </a:p>
        </p:txBody>
      </p:sp>
      <p:sp>
        <p:nvSpPr>
          <p:cNvPr id="35" name="Shape 2582">
            <a:extLst>
              <a:ext uri="{FF2B5EF4-FFF2-40B4-BE49-F238E27FC236}">
                <a16:creationId xmlns:a16="http://schemas.microsoft.com/office/drawing/2014/main" id="{4DFE619E-EEAC-6F19-AF54-0DDCBB797766}"/>
              </a:ext>
            </a:extLst>
          </p:cNvPr>
          <p:cNvSpPr/>
          <p:nvPr/>
        </p:nvSpPr>
        <p:spPr>
          <a:xfrm>
            <a:off x="669574" y="1607682"/>
            <a:ext cx="920416" cy="902050"/>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nvGrpSpPr>
          <p:cNvPr id="36" name="Group 369">
            <a:extLst>
              <a:ext uri="{FF2B5EF4-FFF2-40B4-BE49-F238E27FC236}">
                <a16:creationId xmlns:a16="http://schemas.microsoft.com/office/drawing/2014/main" id="{F3182C40-743C-BADA-7B56-81FD7889D068}"/>
              </a:ext>
            </a:extLst>
          </p:cNvPr>
          <p:cNvGrpSpPr/>
          <p:nvPr/>
        </p:nvGrpSpPr>
        <p:grpSpPr>
          <a:xfrm>
            <a:off x="5196561" y="1607683"/>
            <a:ext cx="1140615" cy="902049"/>
            <a:chOff x="1984708" y="2108201"/>
            <a:chExt cx="939800" cy="817562"/>
          </a:xfrm>
          <a:solidFill>
            <a:schemeClr val="accent4"/>
          </a:solidFill>
        </p:grpSpPr>
        <p:sp>
          <p:nvSpPr>
            <p:cNvPr id="37" name="Freeform 34">
              <a:extLst>
                <a:ext uri="{FF2B5EF4-FFF2-40B4-BE49-F238E27FC236}">
                  <a16:creationId xmlns:a16="http://schemas.microsoft.com/office/drawing/2014/main" id="{3311D315-0A64-5F1A-5866-2FF56C668337}"/>
                </a:ext>
              </a:extLst>
            </p:cNvPr>
            <p:cNvSpPr>
              <a:spLocks noChangeArrowheads="1"/>
            </p:cNvSpPr>
            <p:nvPr/>
          </p:nvSpPr>
          <p:spPr bwMode="auto">
            <a:xfrm>
              <a:off x="2072020" y="2389188"/>
              <a:ext cx="320675" cy="439738"/>
            </a:xfrm>
            <a:custGeom>
              <a:avLst/>
              <a:gdLst>
                <a:gd name="T0" fmla="*/ 886 w 892"/>
                <a:gd name="T1" fmla="*/ 1061 h 1223"/>
                <a:gd name="T2" fmla="*/ 776 w 892"/>
                <a:gd name="T3" fmla="*/ 880 h 1223"/>
                <a:gd name="T4" fmla="*/ 640 w 892"/>
                <a:gd name="T5" fmla="*/ 809 h 1223"/>
                <a:gd name="T6" fmla="*/ 637 w 892"/>
                <a:gd name="T7" fmla="*/ 778 h 1223"/>
                <a:gd name="T8" fmla="*/ 767 w 892"/>
                <a:gd name="T9" fmla="*/ 612 h 1223"/>
                <a:gd name="T10" fmla="*/ 784 w 892"/>
                <a:gd name="T11" fmla="*/ 589 h 1223"/>
                <a:gd name="T12" fmla="*/ 804 w 892"/>
                <a:gd name="T13" fmla="*/ 347 h 1223"/>
                <a:gd name="T14" fmla="*/ 790 w 892"/>
                <a:gd name="T15" fmla="*/ 316 h 1223"/>
                <a:gd name="T16" fmla="*/ 575 w 892"/>
                <a:gd name="T17" fmla="*/ 104 h 1223"/>
                <a:gd name="T18" fmla="*/ 420 w 892"/>
                <a:gd name="T19" fmla="*/ 90 h 1223"/>
                <a:gd name="T20" fmla="*/ 239 w 892"/>
                <a:gd name="T21" fmla="*/ 22 h 1223"/>
                <a:gd name="T22" fmla="*/ 177 w 892"/>
                <a:gd name="T23" fmla="*/ 8 h 1223"/>
                <a:gd name="T24" fmla="*/ 149 w 892"/>
                <a:gd name="T25" fmla="*/ 67 h 1223"/>
                <a:gd name="T26" fmla="*/ 158 w 892"/>
                <a:gd name="T27" fmla="*/ 127 h 1223"/>
                <a:gd name="T28" fmla="*/ 152 w 892"/>
                <a:gd name="T29" fmla="*/ 186 h 1223"/>
                <a:gd name="T30" fmla="*/ 110 w 892"/>
                <a:gd name="T31" fmla="*/ 310 h 1223"/>
                <a:gd name="T32" fmla="*/ 90 w 892"/>
                <a:gd name="T33" fmla="*/ 350 h 1223"/>
                <a:gd name="T34" fmla="*/ 110 w 892"/>
                <a:gd name="T35" fmla="*/ 584 h 1223"/>
                <a:gd name="T36" fmla="*/ 129 w 892"/>
                <a:gd name="T37" fmla="*/ 612 h 1223"/>
                <a:gd name="T38" fmla="*/ 259 w 892"/>
                <a:gd name="T39" fmla="*/ 776 h 1223"/>
                <a:gd name="T40" fmla="*/ 256 w 892"/>
                <a:gd name="T41" fmla="*/ 807 h 1223"/>
                <a:gd name="T42" fmla="*/ 115 w 892"/>
                <a:gd name="T43" fmla="*/ 877 h 1223"/>
                <a:gd name="T44" fmla="*/ 19 w 892"/>
                <a:gd name="T45" fmla="*/ 1001 h 1223"/>
                <a:gd name="T46" fmla="*/ 135 w 892"/>
                <a:gd name="T47" fmla="*/ 1193 h 1223"/>
                <a:gd name="T48" fmla="*/ 446 w 892"/>
                <a:gd name="T49" fmla="*/ 1222 h 1223"/>
                <a:gd name="T50" fmla="*/ 685 w 892"/>
                <a:gd name="T51" fmla="*/ 1205 h 1223"/>
                <a:gd name="T52" fmla="*/ 835 w 892"/>
                <a:gd name="T53" fmla="*/ 1165 h 1223"/>
                <a:gd name="T54" fmla="*/ 886 w 892"/>
                <a:gd name="T55" fmla="*/ 1080 h 1223"/>
                <a:gd name="T56" fmla="*/ 886 w 892"/>
                <a:gd name="T57" fmla="*/ 1061 h 1223"/>
                <a:gd name="T58" fmla="*/ 798 w 892"/>
                <a:gd name="T59" fmla="*/ 1072 h 1223"/>
                <a:gd name="T60" fmla="*/ 798 w 892"/>
                <a:gd name="T61" fmla="*/ 1103 h 1223"/>
                <a:gd name="T62" fmla="*/ 101 w 892"/>
                <a:gd name="T63" fmla="*/ 1103 h 1223"/>
                <a:gd name="T64" fmla="*/ 107 w 892"/>
                <a:gd name="T65" fmla="*/ 1018 h 1223"/>
                <a:gd name="T66" fmla="*/ 155 w 892"/>
                <a:gd name="T67" fmla="*/ 962 h 1223"/>
                <a:gd name="T68" fmla="*/ 310 w 892"/>
                <a:gd name="T69" fmla="*/ 886 h 1223"/>
                <a:gd name="T70" fmla="*/ 361 w 892"/>
                <a:gd name="T71" fmla="*/ 745 h 1223"/>
                <a:gd name="T72" fmla="*/ 338 w 892"/>
                <a:gd name="T73" fmla="*/ 722 h 1223"/>
                <a:gd name="T74" fmla="*/ 211 w 892"/>
                <a:gd name="T75" fmla="*/ 564 h 1223"/>
                <a:gd name="T76" fmla="*/ 175 w 892"/>
                <a:gd name="T77" fmla="*/ 524 h 1223"/>
                <a:gd name="T78" fmla="*/ 149 w 892"/>
                <a:gd name="T79" fmla="*/ 485 h 1223"/>
                <a:gd name="T80" fmla="*/ 149 w 892"/>
                <a:gd name="T81" fmla="*/ 445 h 1223"/>
                <a:gd name="T82" fmla="*/ 169 w 892"/>
                <a:gd name="T83" fmla="*/ 406 h 1223"/>
                <a:gd name="T84" fmla="*/ 194 w 892"/>
                <a:gd name="T85" fmla="*/ 366 h 1223"/>
                <a:gd name="T86" fmla="*/ 231 w 892"/>
                <a:gd name="T87" fmla="*/ 242 h 1223"/>
                <a:gd name="T88" fmla="*/ 262 w 892"/>
                <a:gd name="T89" fmla="*/ 152 h 1223"/>
                <a:gd name="T90" fmla="*/ 454 w 892"/>
                <a:gd name="T91" fmla="*/ 183 h 1223"/>
                <a:gd name="T92" fmla="*/ 598 w 892"/>
                <a:gd name="T93" fmla="*/ 206 h 1223"/>
                <a:gd name="T94" fmla="*/ 705 w 892"/>
                <a:gd name="T95" fmla="*/ 341 h 1223"/>
                <a:gd name="T96" fmla="*/ 745 w 892"/>
                <a:gd name="T97" fmla="*/ 414 h 1223"/>
                <a:gd name="T98" fmla="*/ 756 w 892"/>
                <a:gd name="T99" fmla="*/ 440 h 1223"/>
                <a:gd name="T100" fmla="*/ 756 w 892"/>
                <a:gd name="T101" fmla="*/ 479 h 1223"/>
                <a:gd name="T102" fmla="*/ 725 w 892"/>
                <a:gd name="T103" fmla="*/ 527 h 1223"/>
                <a:gd name="T104" fmla="*/ 694 w 892"/>
                <a:gd name="T105" fmla="*/ 561 h 1223"/>
                <a:gd name="T106" fmla="*/ 561 w 892"/>
                <a:gd name="T107" fmla="*/ 725 h 1223"/>
                <a:gd name="T108" fmla="*/ 539 w 892"/>
                <a:gd name="T109" fmla="*/ 747 h 1223"/>
                <a:gd name="T110" fmla="*/ 592 w 892"/>
                <a:gd name="T111" fmla="*/ 891 h 1223"/>
                <a:gd name="T112" fmla="*/ 725 w 892"/>
                <a:gd name="T113" fmla="*/ 956 h 1223"/>
                <a:gd name="T114" fmla="*/ 798 w 892"/>
                <a:gd name="T115" fmla="*/ 1072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2" h="1223">
                  <a:moveTo>
                    <a:pt x="886" y="1061"/>
                  </a:moveTo>
                  <a:cubicBezTo>
                    <a:pt x="886" y="979"/>
                    <a:pt x="849" y="920"/>
                    <a:pt x="776" y="880"/>
                  </a:cubicBezTo>
                  <a:cubicBezTo>
                    <a:pt x="731" y="857"/>
                    <a:pt x="685" y="835"/>
                    <a:pt x="640" y="809"/>
                  </a:cubicBezTo>
                  <a:cubicBezTo>
                    <a:pt x="620" y="798"/>
                    <a:pt x="618" y="790"/>
                    <a:pt x="637" y="778"/>
                  </a:cubicBezTo>
                  <a:cubicBezTo>
                    <a:pt x="699" y="739"/>
                    <a:pt x="742" y="680"/>
                    <a:pt x="767" y="612"/>
                  </a:cubicBezTo>
                  <a:cubicBezTo>
                    <a:pt x="770" y="603"/>
                    <a:pt x="776" y="595"/>
                    <a:pt x="784" y="589"/>
                  </a:cubicBezTo>
                  <a:cubicBezTo>
                    <a:pt x="860" y="539"/>
                    <a:pt x="858" y="397"/>
                    <a:pt x="804" y="347"/>
                  </a:cubicBezTo>
                  <a:cubicBezTo>
                    <a:pt x="795" y="338"/>
                    <a:pt x="793" y="327"/>
                    <a:pt x="790" y="316"/>
                  </a:cubicBezTo>
                  <a:cubicBezTo>
                    <a:pt x="762" y="203"/>
                    <a:pt x="688" y="129"/>
                    <a:pt x="575" y="104"/>
                  </a:cubicBezTo>
                  <a:cubicBezTo>
                    <a:pt x="525" y="93"/>
                    <a:pt x="474" y="87"/>
                    <a:pt x="420" y="90"/>
                  </a:cubicBezTo>
                  <a:cubicBezTo>
                    <a:pt x="350" y="93"/>
                    <a:pt x="287" y="76"/>
                    <a:pt x="239" y="22"/>
                  </a:cubicBezTo>
                  <a:cubicBezTo>
                    <a:pt x="223" y="5"/>
                    <a:pt x="200" y="0"/>
                    <a:pt x="177" y="8"/>
                  </a:cubicBezTo>
                  <a:cubicBezTo>
                    <a:pt x="158" y="17"/>
                    <a:pt x="144" y="45"/>
                    <a:pt x="149" y="67"/>
                  </a:cubicBezTo>
                  <a:cubicBezTo>
                    <a:pt x="152" y="87"/>
                    <a:pt x="158" y="107"/>
                    <a:pt x="158" y="127"/>
                  </a:cubicBezTo>
                  <a:cubicBezTo>
                    <a:pt x="158" y="146"/>
                    <a:pt x="155" y="166"/>
                    <a:pt x="152" y="186"/>
                  </a:cubicBezTo>
                  <a:cubicBezTo>
                    <a:pt x="141" y="228"/>
                    <a:pt x="127" y="270"/>
                    <a:pt x="110" y="310"/>
                  </a:cubicBezTo>
                  <a:cubicBezTo>
                    <a:pt x="104" y="324"/>
                    <a:pt x="101" y="341"/>
                    <a:pt x="90" y="350"/>
                  </a:cubicBezTo>
                  <a:cubicBezTo>
                    <a:pt x="42" y="400"/>
                    <a:pt x="36" y="533"/>
                    <a:pt x="110" y="584"/>
                  </a:cubicBezTo>
                  <a:cubicBezTo>
                    <a:pt x="118" y="589"/>
                    <a:pt x="127" y="601"/>
                    <a:pt x="129" y="612"/>
                  </a:cubicBezTo>
                  <a:cubicBezTo>
                    <a:pt x="158" y="680"/>
                    <a:pt x="197" y="736"/>
                    <a:pt x="259" y="776"/>
                  </a:cubicBezTo>
                  <a:cubicBezTo>
                    <a:pt x="279" y="787"/>
                    <a:pt x="279" y="798"/>
                    <a:pt x="256" y="807"/>
                  </a:cubicBezTo>
                  <a:cubicBezTo>
                    <a:pt x="208" y="829"/>
                    <a:pt x="160" y="852"/>
                    <a:pt x="115" y="877"/>
                  </a:cubicBezTo>
                  <a:cubicBezTo>
                    <a:pt x="65" y="903"/>
                    <a:pt x="28" y="945"/>
                    <a:pt x="19" y="1001"/>
                  </a:cubicBezTo>
                  <a:cubicBezTo>
                    <a:pt x="0" y="1123"/>
                    <a:pt x="2" y="1159"/>
                    <a:pt x="135" y="1193"/>
                  </a:cubicBezTo>
                  <a:cubicBezTo>
                    <a:pt x="237" y="1219"/>
                    <a:pt x="341" y="1219"/>
                    <a:pt x="446" y="1222"/>
                  </a:cubicBezTo>
                  <a:cubicBezTo>
                    <a:pt x="525" y="1216"/>
                    <a:pt x="606" y="1216"/>
                    <a:pt x="685" y="1205"/>
                  </a:cubicBezTo>
                  <a:cubicBezTo>
                    <a:pt x="736" y="1199"/>
                    <a:pt x="787" y="1182"/>
                    <a:pt x="835" y="1165"/>
                  </a:cubicBezTo>
                  <a:cubicBezTo>
                    <a:pt x="872" y="1151"/>
                    <a:pt x="891" y="1123"/>
                    <a:pt x="886" y="1080"/>
                  </a:cubicBezTo>
                  <a:cubicBezTo>
                    <a:pt x="886" y="1078"/>
                    <a:pt x="886" y="1069"/>
                    <a:pt x="886" y="1061"/>
                  </a:cubicBezTo>
                  <a:close/>
                  <a:moveTo>
                    <a:pt x="798" y="1072"/>
                  </a:moveTo>
                  <a:cubicBezTo>
                    <a:pt x="798" y="1080"/>
                    <a:pt x="798" y="1092"/>
                    <a:pt x="798" y="1103"/>
                  </a:cubicBezTo>
                  <a:cubicBezTo>
                    <a:pt x="567" y="1145"/>
                    <a:pt x="335" y="1145"/>
                    <a:pt x="101" y="1103"/>
                  </a:cubicBezTo>
                  <a:cubicBezTo>
                    <a:pt x="104" y="1072"/>
                    <a:pt x="101" y="1043"/>
                    <a:pt x="107" y="1018"/>
                  </a:cubicBezTo>
                  <a:cubicBezTo>
                    <a:pt x="113" y="992"/>
                    <a:pt x="129" y="973"/>
                    <a:pt x="155" y="962"/>
                  </a:cubicBezTo>
                  <a:cubicBezTo>
                    <a:pt x="206" y="936"/>
                    <a:pt x="259" y="911"/>
                    <a:pt x="310" y="886"/>
                  </a:cubicBezTo>
                  <a:cubicBezTo>
                    <a:pt x="358" y="860"/>
                    <a:pt x="383" y="793"/>
                    <a:pt x="361" y="745"/>
                  </a:cubicBezTo>
                  <a:cubicBezTo>
                    <a:pt x="355" y="736"/>
                    <a:pt x="347" y="728"/>
                    <a:pt x="338" y="722"/>
                  </a:cubicBezTo>
                  <a:cubicBezTo>
                    <a:pt x="268" y="691"/>
                    <a:pt x="228" y="635"/>
                    <a:pt x="211" y="564"/>
                  </a:cubicBezTo>
                  <a:cubicBezTo>
                    <a:pt x="206" y="544"/>
                    <a:pt x="197" y="530"/>
                    <a:pt x="175" y="524"/>
                  </a:cubicBezTo>
                  <a:cubicBezTo>
                    <a:pt x="158" y="519"/>
                    <a:pt x="146" y="505"/>
                    <a:pt x="149" y="485"/>
                  </a:cubicBezTo>
                  <a:cubicBezTo>
                    <a:pt x="149" y="471"/>
                    <a:pt x="149" y="457"/>
                    <a:pt x="149" y="445"/>
                  </a:cubicBezTo>
                  <a:cubicBezTo>
                    <a:pt x="149" y="429"/>
                    <a:pt x="158" y="417"/>
                    <a:pt x="169" y="406"/>
                  </a:cubicBezTo>
                  <a:cubicBezTo>
                    <a:pt x="180" y="395"/>
                    <a:pt x="189" y="381"/>
                    <a:pt x="194" y="366"/>
                  </a:cubicBezTo>
                  <a:cubicBezTo>
                    <a:pt x="208" y="324"/>
                    <a:pt x="217" y="285"/>
                    <a:pt x="231" y="242"/>
                  </a:cubicBezTo>
                  <a:cubicBezTo>
                    <a:pt x="239" y="211"/>
                    <a:pt x="251" y="183"/>
                    <a:pt x="262" y="152"/>
                  </a:cubicBezTo>
                  <a:cubicBezTo>
                    <a:pt x="321" y="180"/>
                    <a:pt x="386" y="186"/>
                    <a:pt x="454" y="183"/>
                  </a:cubicBezTo>
                  <a:cubicBezTo>
                    <a:pt x="502" y="183"/>
                    <a:pt x="553" y="191"/>
                    <a:pt x="598" y="206"/>
                  </a:cubicBezTo>
                  <a:cubicBezTo>
                    <a:pt x="663" y="225"/>
                    <a:pt x="694" y="279"/>
                    <a:pt x="705" y="341"/>
                  </a:cubicBezTo>
                  <a:cubicBezTo>
                    <a:pt x="711" y="369"/>
                    <a:pt x="714" y="400"/>
                    <a:pt x="745" y="414"/>
                  </a:cubicBezTo>
                  <a:cubicBezTo>
                    <a:pt x="750" y="417"/>
                    <a:pt x="753" y="431"/>
                    <a:pt x="756" y="440"/>
                  </a:cubicBezTo>
                  <a:cubicBezTo>
                    <a:pt x="759" y="454"/>
                    <a:pt x="756" y="468"/>
                    <a:pt x="756" y="479"/>
                  </a:cubicBezTo>
                  <a:cubicBezTo>
                    <a:pt x="759" y="505"/>
                    <a:pt x="750" y="519"/>
                    <a:pt x="725" y="527"/>
                  </a:cubicBezTo>
                  <a:cubicBezTo>
                    <a:pt x="711" y="533"/>
                    <a:pt x="699" y="547"/>
                    <a:pt x="694" y="561"/>
                  </a:cubicBezTo>
                  <a:cubicBezTo>
                    <a:pt x="671" y="635"/>
                    <a:pt x="635" y="691"/>
                    <a:pt x="561" y="725"/>
                  </a:cubicBezTo>
                  <a:cubicBezTo>
                    <a:pt x="553" y="728"/>
                    <a:pt x="541" y="739"/>
                    <a:pt x="539" y="747"/>
                  </a:cubicBezTo>
                  <a:cubicBezTo>
                    <a:pt x="527" y="801"/>
                    <a:pt x="527" y="863"/>
                    <a:pt x="592" y="891"/>
                  </a:cubicBezTo>
                  <a:cubicBezTo>
                    <a:pt x="637" y="911"/>
                    <a:pt x="680" y="939"/>
                    <a:pt x="725" y="956"/>
                  </a:cubicBezTo>
                  <a:cubicBezTo>
                    <a:pt x="781" y="976"/>
                    <a:pt x="804" y="1016"/>
                    <a:pt x="798" y="1072"/>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38" name="Freeform 35">
              <a:extLst>
                <a:ext uri="{FF2B5EF4-FFF2-40B4-BE49-F238E27FC236}">
                  <a16:creationId xmlns:a16="http://schemas.microsoft.com/office/drawing/2014/main" id="{AE8B7120-58A4-4704-F849-86ADAE5FE8F8}"/>
                </a:ext>
              </a:extLst>
            </p:cNvPr>
            <p:cNvSpPr>
              <a:spLocks noChangeArrowheads="1"/>
            </p:cNvSpPr>
            <p:nvPr/>
          </p:nvSpPr>
          <p:spPr bwMode="auto">
            <a:xfrm>
              <a:off x="2453020" y="2655888"/>
              <a:ext cx="379413" cy="33338"/>
            </a:xfrm>
            <a:custGeom>
              <a:avLst/>
              <a:gdLst>
                <a:gd name="T0" fmla="*/ 999 w 1054"/>
                <a:gd name="T1" fmla="*/ 0 h 91"/>
                <a:gd name="T2" fmla="*/ 525 w 1054"/>
                <a:gd name="T3" fmla="*/ 0 h 91"/>
                <a:gd name="T4" fmla="*/ 56 w 1054"/>
                <a:gd name="T5" fmla="*/ 0 h 91"/>
                <a:gd name="T6" fmla="*/ 6 w 1054"/>
                <a:gd name="T7" fmla="*/ 53 h 91"/>
                <a:gd name="T8" fmla="*/ 62 w 1054"/>
                <a:gd name="T9" fmla="*/ 90 h 91"/>
                <a:gd name="T10" fmla="*/ 440 w 1054"/>
                <a:gd name="T11" fmla="*/ 90 h 91"/>
                <a:gd name="T12" fmla="*/ 993 w 1054"/>
                <a:gd name="T13" fmla="*/ 90 h 91"/>
                <a:gd name="T14" fmla="*/ 1041 w 1054"/>
                <a:gd name="T15" fmla="*/ 73 h 91"/>
                <a:gd name="T16" fmla="*/ 1050 w 1054"/>
                <a:gd name="T17" fmla="*/ 28 h 91"/>
                <a:gd name="T18" fmla="*/ 999 w 1054"/>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4" h="91">
                  <a:moveTo>
                    <a:pt x="999" y="0"/>
                  </a:moveTo>
                  <a:cubicBezTo>
                    <a:pt x="841" y="0"/>
                    <a:pt x="683" y="0"/>
                    <a:pt x="525" y="0"/>
                  </a:cubicBezTo>
                  <a:cubicBezTo>
                    <a:pt x="370" y="0"/>
                    <a:pt x="212" y="0"/>
                    <a:pt x="56" y="0"/>
                  </a:cubicBezTo>
                  <a:cubicBezTo>
                    <a:pt x="20" y="0"/>
                    <a:pt x="0" y="20"/>
                    <a:pt x="6" y="53"/>
                  </a:cubicBezTo>
                  <a:cubicBezTo>
                    <a:pt x="8" y="76"/>
                    <a:pt x="31" y="90"/>
                    <a:pt x="62" y="90"/>
                  </a:cubicBezTo>
                  <a:cubicBezTo>
                    <a:pt x="189" y="90"/>
                    <a:pt x="313" y="90"/>
                    <a:pt x="440" y="90"/>
                  </a:cubicBezTo>
                  <a:cubicBezTo>
                    <a:pt x="624" y="90"/>
                    <a:pt x="810" y="90"/>
                    <a:pt x="993" y="90"/>
                  </a:cubicBezTo>
                  <a:cubicBezTo>
                    <a:pt x="1010" y="90"/>
                    <a:pt x="1030" y="84"/>
                    <a:pt x="1041" y="73"/>
                  </a:cubicBezTo>
                  <a:cubicBezTo>
                    <a:pt x="1050" y="65"/>
                    <a:pt x="1053" y="42"/>
                    <a:pt x="1050" y="28"/>
                  </a:cubicBezTo>
                  <a:cubicBezTo>
                    <a:pt x="1038" y="5"/>
                    <a:pt x="1019" y="0"/>
                    <a:pt x="999"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39" name="Freeform 36">
              <a:extLst>
                <a:ext uri="{FF2B5EF4-FFF2-40B4-BE49-F238E27FC236}">
                  <a16:creationId xmlns:a16="http://schemas.microsoft.com/office/drawing/2014/main" id="{B539532F-299B-A068-AB93-91A3671F4170}"/>
                </a:ext>
              </a:extLst>
            </p:cNvPr>
            <p:cNvSpPr>
              <a:spLocks noChangeArrowheads="1"/>
            </p:cNvSpPr>
            <p:nvPr/>
          </p:nvSpPr>
          <p:spPr bwMode="auto">
            <a:xfrm>
              <a:off x="2454608" y="2560638"/>
              <a:ext cx="377825" cy="33338"/>
            </a:xfrm>
            <a:custGeom>
              <a:avLst/>
              <a:gdLst>
                <a:gd name="T0" fmla="*/ 993 w 1051"/>
                <a:gd name="T1" fmla="*/ 0 h 94"/>
                <a:gd name="T2" fmla="*/ 525 w 1051"/>
                <a:gd name="T3" fmla="*/ 0 h 94"/>
                <a:gd name="T4" fmla="*/ 525 w 1051"/>
                <a:gd name="T5" fmla="*/ 0 h 94"/>
                <a:gd name="T6" fmla="*/ 409 w 1051"/>
                <a:gd name="T7" fmla="*/ 0 h 94"/>
                <a:gd name="T8" fmla="*/ 48 w 1051"/>
                <a:gd name="T9" fmla="*/ 0 h 94"/>
                <a:gd name="T10" fmla="*/ 3 w 1051"/>
                <a:gd name="T11" fmla="*/ 40 h 94"/>
                <a:gd name="T12" fmla="*/ 39 w 1051"/>
                <a:gd name="T13" fmla="*/ 91 h 94"/>
                <a:gd name="T14" fmla="*/ 70 w 1051"/>
                <a:gd name="T15" fmla="*/ 93 h 94"/>
                <a:gd name="T16" fmla="*/ 717 w 1051"/>
                <a:gd name="T17" fmla="*/ 93 h 94"/>
                <a:gd name="T18" fmla="*/ 996 w 1051"/>
                <a:gd name="T19" fmla="*/ 93 h 94"/>
                <a:gd name="T20" fmla="*/ 1050 w 1051"/>
                <a:gd name="T21" fmla="*/ 45 h 94"/>
                <a:gd name="T22" fmla="*/ 993 w 1051"/>
                <a:gd name="T2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1" h="94">
                  <a:moveTo>
                    <a:pt x="993" y="0"/>
                  </a:moveTo>
                  <a:cubicBezTo>
                    <a:pt x="838" y="0"/>
                    <a:pt x="680" y="0"/>
                    <a:pt x="525" y="0"/>
                  </a:cubicBezTo>
                  <a:lnTo>
                    <a:pt x="525" y="0"/>
                  </a:lnTo>
                  <a:cubicBezTo>
                    <a:pt x="485" y="0"/>
                    <a:pt x="448" y="0"/>
                    <a:pt x="409" y="0"/>
                  </a:cubicBezTo>
                  <a:cubicBezTo>
                    <a:pt x="288" y="0"/>
                    <a:pt x="166" y="0"/>
                    <a:pt x="48" y="0"/>
                  </a:cubicBezTo>
                  <a:cubicBezTo>
                    <a:pt x="22" y="0"/>
                    <a:pt x="5" y="14"/>
                    <a:pt x="3" y="40"/>
                  </a:cubicBezTo>
                  <a:cubicBezTo>
                    <a:pt x="0" y="68"/>
                    <a:pt x="11" y="85"/>
                    <a:pt x="39" y="91"/>
                  </a:cubicBezTo>
                  <a:cubicBezTo>
                    <a:pt x="48" y="93"/>
                    <a:pt x="59" y="93"/>
                    <a:pt x="70" y="93"/>
                  </a:cubicBezTo>
                  <a:cubicBezTo>
                    <a:pt x="285" y="93"/>
                    <a:pt x="502" y="93"/>
                    <a:pt x="717" y="93"/>
                  </a:cubicBezTo>
                  <a:cubicBezTo>
                    <a:pt x="810" y="93"/>
                    <a:pt x="903" y="93"/>
                    <a:pt x="996" y="93"/>
                  </a:cubicBezTo>
                  <a:cubicBezTo>
                    <a:pt x="1033" y="93"/>
                    <a:pt x="1050" y="77"/>
                    <a:pt x="1050" y="45"/>
                  </a:cubicBezTo>
                  <a:cubicBezTo>
                    <a:pt x="1047" y="17"/>
                    <a:pt x="1027" y="0"/>
                    <a:pt x="993"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40" name="Freeform 37">
              <a:extLst>
                <a:ext uri="{FF2B5EF4-FFF2-40B4-BE49-F238E27FC236}">
                  <a16:creationId xmlns:a16="http://schemas.microsoft.com/office/drawing/2014/main" id="{43E5765C-A5FC-1769-B1C9-375E7A4CF43A}"/>
                </a:ext>
              </a:extLst>
            </p:cNvPr>
            <p:cNvSpPr>
              <a:spLocks noChangeArrowheads="1"/>
            </p:cNvSpPr>
            <p:nvPr/>
          </p:nvSpPr>
          <p:spPr bwMode="auto">
            <a:xfrm>
              <a:off x="2454608" y="2468563"/>
              <a:ext cx="188912" cy="31750"/>
            </a:xfrm>
            <a:custGeom>
              <a:avLst/>
              <a:gdLst>
                <a:gd name="T0" fmla="*/ 45 w 526"/>
                <a:gd name="T1" fmla="*/ 87 h 88"/>
                <a:gd name="T2" fmla="*/ 477 w 526"/>
                <a:gd name="T3" fmla="*/ 87 h 88"/>
                <a:gd name="T4" fmla="*/ 525 w 526"/>
                <a:gd name="T5" fmla="*/ 42 h 88"/>
                <a:gd name="T6" fmla="*/ 474 w 526"/>
                <a:gd name="T7" fmla="*/ 0 h 88"/>
                <a:gd name="T8" fmla="*/ 259 w 526"/>
                <a:gd name="T9" fmla="*/ 0 h 88"/>
                <a:gd name="T10" fmla="*/ 259 w 526"/>
                <a:gd name="T11" fmla="*/ 0 h 88"/>
                <a:gd name="T12" fmla="*/ 48 w 526"/>
                <a:gd name="T13" fmla="*/ 0 h 88"/>
                <a:gd name="T14" fmla="*/ 0 w 526"/>
                <a:gd name="T15" fmla="*/ 42 h 88"/>
                <a:gd name="T16" fmla="*/ 45 w 526"/>
                <a:gd name="T1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88">
                  <a:moveTo>
                    <a:pt x="45" y="87"/>
                  </a:moveTo>
                  <a:cubicBezTo>
                    <a:pt x="189" y="87"/>
                    <a:pt x="333" y="87"/>
                    <a:pt x="477" y="87"/>
                  </a:cubicBezTo>
                  <a:cubicBezTo>
                    <a:pt x="505" y="87"/>
                    <a:pt x="525" y="65"/>
                    <a:pt x="525" y="42"/>
                  </a:cubicBezTo>
                  <a:cubicBezTo>
                    <a:pt x="525" y="17"/>
                    <a:pt x="502" y="0"/>
                    <a:pt x="474" y="0"/>
                  </a:cubicBezTo>
                  <a:cubicBezTo>
                    <a:pt x="403" y="0"/>
                    <a:pt x="330" y="0"/>
                    <a:pt x="259" y="0"/>
                  </a:cubicBezTo>
                  <a:lnTo>
                    <a:pt x="259" y="0"/>
                  </a:lnTo>
                  <a:cubicBezTo>
                    <a:pt x="189" y="0"/>
                    <a:pt x="118" y="0"/>
                    <a:pt x="48" y="0"/>
                  </a:cubicBezTo>
                  <a:cubicBezTo>
                    <a:pt x="17" y="0"/>
                    <a:pt x="0" y="14"/>
                    <a:pt x="0" y="42"/>
                  </a:cubicBezTo>
                  <a:cubicBezTo>
                    <a:pt x="0" y="70"/>
                    <a:pt x="14" y="87"/>
                    <a:pt x="45" y="8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41" name="Freeform 38">
              <a:extLst>
                <a:ext uri="{FF2B5EF4-FFF2-40B4-BE49-F238E27FC236}">
                  <a16:creationId xmlns:a16="http://schemas.microsoft.com/office/drawing/2014/main" id="{63B31159-64F6-8924-ECFA-4A6398D834A9}"/>
                </a:ext>
              </a:extLst>
            </p:cNvPr>
            <p:cNvSpPr>
              <a:spLocks noChangeArrowheads="1"/>
            </p:cNvSpPr>
            <p:nvPr/>
          </p:nvSpPr>
          <p:spPr bwMode="auto">
            <a:xfrm>
              <a:off x="2530808" y="2733676"/>
              <a:ext cx="65087" cy="31750"/>
            </a:xfrm>
            <a:custGeom>
              <a:avLst/>
              <a:gdLst>
                <a:gd name="T0" fmla="*/ 138 w 182"/>
                <a:gd name="T1" fmla="*/ 0 h 86"/>
                <a:gd name="T2" fmla="*/ 43 w 182"/>
                <a:gd name="T3" fmla="*/ 0 h 86"/>
                <a:gd name="T4" fmla="*/ 0 w 182"/>
                <a:gd name="T5" fmla="*/ 42 h 86"/>
                <a:gd name="T6" fmla="*/ 45 w 182"/>
                <a:gd name="T7" fmla="*/ 85 h 86"/>
                <a:gd name="T8" fmla="*/ 88 w 182"/>
                <a:gd name="T9" fmla="*/ 85 h 86"/>
                <a:gd name="T10" fmla="*/ 88 w 182"/>
                <a:gd name="T11" fmla="*/ 85 h 86"/>
                <a:gd name="T12" fmla="*/ 110 w 182"/>
                <a:gd name="T13" fmla="*/ 85 h 86"/>
                <a:gd name="T14" fmla="*/ 136 w 182"/>
                <a:gd name="T15" fmla="*/ 85 h 86"/>
                <a:gd name="T16" fmla="*/ 178 w 182"/>
                <a:gd name="T17" fmla="*/ 42 h 86"/>
                <a:gd name="T18" fmla="*/ 138 w 182"/>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86">
                  <a:moveTo>
                    <a:pt x="138" y="0"/>
                  </a:moveTo>
                  <a:cubicBezTo>
                    <a:pt x="107" y="0"/>
                    <a:pt x="74" y="0"/>
                    <a:pt x="43" y="0"/>
                  </a:cubicBezTo>
                  <a:cubicBezTo>
                    <a:pt x="20" y="0"/>
                    <a:pt x="0" y="23"/>
                    <a:pt x="0" y="42"/>
                  </a:cubicBezTo>
                  <a:cubicBezTo>
                    <a:pt x="0" y="65"/>
                    <a:pt x="20" y="85"/>
                    <a:pt x="45" y="85"/>
                  </a:cubicBezTo>
                  <a:cubicBezTo>
                    <a:pt x="59" y="85"/>
                    <a:pt x="74" y="85"/>
                    <a:pt x="88" y="85"/>
                  </a:cubicBezTo>
                  <a:lnTo>
                    <a:pt x="88" y="85"/>
                  </a:lnTo>
                  <a:cubicBezTo>
                    <a:pt x="96" y="85"/>
                    <a:pt x="101" y="85"/>
                    <a:pt x="110" y="85"/>
                  </a:cubicBezTo>
                  <a:cubicBezTo>
                    <a:pt x="118" y="85"/>
                    <a:pt x="127" y="85"/>
                    <a:pt x="136" y="85"/>
                  </a:cubicBezTo>
                  <a:cubicBezTo>
                    <a:pt x="158" y="85"/>
                    <a:pt x="175" y="65"/>
                    <a:pt x="178" y="42"/>
                  </a:cubicBezTo>
                  <a:cubicBezTo>
                    <a:pt x="181" y="20"/>
                    <a:pt x="164" y="3"/>
                    <a:pt x="138"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42" name="Freeform 39">
              <a:extLst>
                <a:ext uri="{FF2B5EF4-FFF2-40B4-BE49-F238E27FC236}">
                  <a16:creationId xmlns:a16="http://schemas.microsoft.com/office/drawing/2014/main" id="{28E31206-FB12-4259-0B1F-3C198F12BDA4}"/>
                </a:ext>
              </a:extLst>
            </p:cNvPr>
            <p:cNvSpPr>
              <a:spLocks noChangeArrowheads="1"/>
            </p:cNvSpPr>
            <p:nvPr/>
          </p:nvSpPr>
          <p:spPr bwMode="auto">
            <a:xfrm>
              <a:off x="2705433" y="2733676"/>
              <a:ext cx="65087" cy="31750"/>
            </a:xfrm>
            <a:custGeom>
              <a:avLst/>
              <a:gdLst>
                <a:gd name="T0" fmla="*/ 135 w 179"/>
                <a:gd name="T1" fmla="*/ 0 h 89"/>
                <a:gd name="T2" fmla="*/ 42 w 179"/>
                <a:gd name="T3" fmla="*/ 0 h 89"/>
                <a:gd name="T4" fmla="*/ 0 w 179"/>
                <a:gd name="T5" fmla="*/ 45 h 89"/>
                <a:gd name="T6" fmla="*/ 45 w 179"/>
                <a:gd name="T7" fmla="*/ 88 h 89"/>
                <a:gd name="T8" fmla="*/ 90 w 179"/>
                <a:gd name="T9" fmla="*/ 88 h 89"/>
                <a:gd name="T10" fmla="*/ 90 w 179"/>
                <a:gd name="T11" fmla="*/ 88 h 89"/>
                <a:gd name="T12" fmla="*/ 132 w 179"/>
                <a:gd name="T13" fmla="*/ 88 h 89"/>
                <a:gd name="T14" fmla="*/ 178 w 179"/>
                <a:gd name="T15" fmla="*/ 45 h 89"/>
                <a:gd name="T16" fmla="*/ 135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135" y="0"/>
                  </a:moveTo>
                  <a:cubicBezTo>
                    <a:pt x="104" y="0"/>
                    <a:pt x="73" y="0"/>
                    <a:pt x="42" y="0"/>
                  </a:cubicBezTo>
                  <a:cubicBezTo>
                    <a:pt x="20" y="0"/>
                    <a:pt x="0" y="22"/>
                    <a:pt x="0" y="45"/>
                  </a:cubicBezTo>
                  <a:cubicBezTo>
                    <a:pt x="0" y="67"/>
                    <a:pt x="20" y="88"/>
                    <a:pt x="45" y="88"/>
                  </a:cubicBezTo>
                  <a:cubicBezTo>
                    <a:pt x="59" y="88"/>
                    <a:pt x="76" y="88"/>
                    <a:pt x="90" y="88"/>
                  </a:cubicBezTo>
                  <a:lnTo>
                    <a:pt x="90" y="88"/>
                  </a:lnTo>
                  <a:cubicBezTo>
                    <a:pt x="104" y="88"/>
                    <a:pt x="118" y="88"/>
                    <a:pt x="132" y="88"/>
                  </a:cubicBezTo>
                  <a:cubicBezTo>
                    <a:pt x="158" y="88"/>
                    <a:pt x="178" y="68"/>
                    <a:pt x="178" y="45"/>
                  </a:cubicBezTo>
                  <a:cubicBezTo>
                    <a:pt x="178" y="23"/>
                    <a:pt x="161" y="3"/>
                    <a:pt x="135"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43" name="Freeform 40">
              <a:extLst>
                <a:ext uri="{FF2B5EF4-FFF2-40B4-BE49-F238E27FC236}">
                  <a16:creationId xmlns:a16="http://schemas.microsoft.com/office/drawing/2014/main" id="{B86C614D-EC60-5B68-61DF-DC68A9D34883}"/>
                </a:ext>
              </a:extLst>
            </p:cNvPr>
            <p:cNvSpPr>
              <a:spLocks noChangeArrowheads="1"/>
            </p:cNvSpPr>
            <p:nvPr/>
          </p:nvSpPr>
          <p:spPr bwMode="auto">
            <a:xfrm>
              <a:off x="2454608" y="2733676"/>
              <a:ext cx="47625" cy="31750"/>
            </a:xfrm>
            <a:custGeom>
              <a:avLst/>
              <a:gdLst>
                <a:gd name="T0" fmla="*/ 90 w 133"/>
                <a:gd name="T1" fmla="*/ 0 h 89"/>
                <a:gd name="T2" fmla="*/ 39 w 133"/>
                <a:gd name="T3" fmla="*/ 0 h 89"/>
                <a:gd name="T4" fmla="*/ 0 w 133"/>
                <a:gd name="T5" fmla="*/ 45 h 89"/>
                <a:gd name="T6" fmla="*/ 39 w 133"/>
                <a:gd name="T7" fmla="*/ 88 h 89"/>
                <a:gd name="T8" fmla="*/ 62 w 133"/>
                <a:gd name="T9" fmla="*/ 88 h 89"/>
                <a:gd name="T10" fmla="*/ 84 w 133"/>
                <a:gd name="T11" fmla="*/ 88 h 89"/>
                <a:gd name="T12" fmla="*/ 132 w 133"/>
                <a:gd name="T13" fmla="*/ 45 h 89"/>
                <a:gd name="T14" fmla="*/ 90 w 133"/>
                <a:gd name="T15" fmla="*/ 0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89">
                  <a:moveTo>
                    <a:pt x="90" y="0"/>
                  </a:moveTo>
                  <a:cubicBezTo>
                    <a:pt x="73" y="0"/>
                    <a:pt x="56" y="0"/>
                    <a:pt x="39" y="0"/>
                  </a:cubicBezTo>
                  <a:cubicBezTo>
                    <a:pt x="14" y="3"/>
                    <a:pt x="0" y="17"/>
                    <a:pt x="0" y="45"/>
                  </a:cubicBezTo>
                  <a:cubicBezTo>
                    <a:pt x="0" y="71"/>
                    <a:pt x="17" y="88"/>
                    <a:pt x="39" y="88"/>
                  </a:cubicBezTo>
                  <a:cubicBezTo>
                    <a:pt x="48" y="88"/>
                    <a:pt x="53" y="88"/>
                    <a:pt x="62" y="88"/>
                  </a:cubicBezTo>
                  <a:cubicBezTo>
                    <a:pt x="70" y="88"/>
                    <a:pt x="76" y="88"/>
                    <a:pt x="84" y="88"/>
                  </a:cubicBezTo>
                  <a:cubicBezTo>
                    <a:pt x="110" y="88"/>
                    <a:pt x="130" y="68"/>
                    <a:pt x="132" y="45"/>
                  </a:cubicBezTo>
                  <a:cubicBezTo>
                    <a:pt x="132" y="20"/>
                    <a:pt x="115" y="3"/>
                    <a:pt x="90"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44" name="Freeform 41">
              <a:extLst>
                <a:ext uri="{FF2B5EF4-FFF2-40B4-BE49-F238E27FC236}">
                  <a16:creationId xmlns:a16="http://schemas.microsoft.com/office/drawing/2014/main" id="{911FD4FB-2011-8BFA-D1F7-BF180A37FB57}"/>
                </a:ext>
              </a:extLst>
            </p:cNvPr>
            <p:cNvSpPr>
              <a:spLocks noChangeArrowheads="1"/>
            </p:cNvSpPr>
            <p:nvPr/>
          </p:nvSpPr>
          <p:spPr bwMode="auto">
            <a:xfrm>
              <a:off x="2626058" y="2733676"/>
              <a:ext cx="49212" cy="31750"/>
            </a:xfrm>
            <a:custGeom>
              <a:avLst/>
              <a:gdLst>
                <a:gd name="T0" fmla="*/ 96 w 136"/>
                <a:gd name="T1" fmla="*/ 3 h 89"/>
                <a:gd name="T2" fmla="*/ 39 w 136"/>
                <a:gd name="T3" fmla="*/ 3 h 89"/>
                <a:gd name="T4" fmla="*/ 2 w 136"/>
                <a:gd name="T5" fmla="*/ 48 h 89"/>
                <a:gd name="T6" fmla="*/ 42 w 136"/>
                <a:gd name="T7" fmla="*/ 88 h 89"/>
                <a:gd name="T8" fmla="*/ 67 w 136"/>
                <a:gd name="T9" fmla="*/ 88 h 89"/>
                <a:gd name="T10" fmla="*/ 93 w 136"/>
                <a:gd name="T11" fmla="*/ 88 h 89"/>
                <a:gd name="T12" fmla="*/ 135 w 136"/>
                <a:gd name="T13" fmla="*/ 45 h 89"/>
                <a:gd name="T14" fmla="*/ 96 w 136"/>
                <a:gd name="T15" fmla="*/ 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89">
                  <a:moveTo>
                    <a:pt x="96" y="3"/>
                  </a:moveTo>
                  <a:cubicBezTo>
                    <a:pt x="76" y="3"/>
                    <a:pt x="59" y="0"/>
                    <a:pt x="39" y="3"/>
                  </a:cubicBezTo>
                  <a:cubicBezTo>
                    <a:pt x="17" y="6"/>
                    <a:pt x="0" y="23"/>
                    <a:pt x="2" y="48"/>
                  </a:cubicBezTo>
                  <a:cubicBezTo>
                    <a:pt x="2" y="71"/>
                    <a:pt x="19" y="88"/>
                    <a:pt x="42" y="88"/>
                  </a:cubicBezTo>
                  <a:cubicBezTo>
                    <a:pt x="50" y="88"/>
                    <a:pt x="58" y="88"/>
                    <a:pt x="67" y="88"/>
                  </a:cubicBezTo>
                  <a:cubicBezTo>
                    <a:pt x="75" y="88"/>
                    <a:pt x="84" y="88"/>
                    <a:pt x="93" y="88"/>
                  </a:cubicBezTo>
                  <a:cubicBezTo>
                    <a:pt x="115" y="88"/>
                    <a:pt x="135" y="68"/>
                    <a:pt x="135" y="45"/>
                  </a:cubicBezTo>
                  <a:cubicBezTo>
                    <a:pt x="135" y="26"/>
                    <a:pt x="118" y="6"/>
                    <a:pt x="96" y="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45" name="Freeform 42">
              <a:extLst>
                <a:ext uri="{FF2B5EF4-FFF2-40B4-BE49-F238E27FC236}">
                  <a16:creationId xmlns:a16="http://schemas.microsoft.com/office/drawing/2014/main" id="{4D00A39C-5D6C-EC2C-20AB-EF1E2DA24082}"/>
                </a:ext>
              </a:extLst>
            </p:cNvPr>
            <p:cNvSpPr>
              <a:spLocks noChangeArrowheads="1"/>
            </p:cNvSpPr>
            <p:nvPr/>
          </p:nvSpPr>
          <p:spPr bwMode="auto">
            <a:xfrm>
              <a:off x="2392695" y="2155826"/>
              <a:ext cx="125413" cy="125412"/>
            </a:xfrm>
            <a:custGeom>
              <a:avLst/>
              <a:gdLst>
                <a:gd name="T0" fmla="*/ 175 w 348"/>
                <a:gd name="T1" fmla="*/ 0 h 350"/>
                <a:gd name="T2" fmla="*/ 0 w 348"/>
                <a:gd name="T3" fmla="*/ 174 h 350"/>
                <a:gd name="T4" fmla="*/ 175 w 348"/>
                <a:gd name="T5" fmla="*/ 349 h 350"/>
                <a:gd name="T6" fmla="*/ 347 w 348"/>
                <a:gd name="T7" fmla="*/ 174 h 350"/>
                <a:gd name="T8" fmla="*/ 175 w 348"/>
                <a:gd name="T9" fmla="*/ 0 h 350"/>
                <a:gd name="T10" fmla="*/ 172 w 348"/>
                <a:gd name="T11" fmla="*/ 259 h 350"/>
                <a:gd name="T12" fmla="*/ 84 w 348"/>
                <a:gd name="T13" fmla="*/ 172 h 350"/>
                <a:gd name="T14" fmla="*/ 175 w 348"/>
                <a:gd name="T15" fmla="*/ 87 h 350"/>
                <a:gd name="T16" fmla="*/ 259 w 348"/>
                <a:gd name="T17" fmla="*/ 174 h 350"/>
                <a:gd name="T18" fmla="*/ 172 w 348"/>
                <a:gd name="T19" fmla="*/ 25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50">
                  <a:moveTo>
                    <a:pt x="175" y="0"/>
                  </a:moveTo>
                  <a:cubicBezTo>
                    <a:pt x="84" y="0"/>
                    <a:pt x="0" y="83"/>
                    <a:pt x="0" y="174"/>
                  </a:cubicBezTo>
                  <a:cubicBezTo>
                    <a:pt x="0" y="264"/>
                    <a:pt x="84" y="349"/>
                    <a:pt x="175" y="349"/>
                  </a:cubicBezTo>
                  <a:cubicBezTo>
                    <a:pt x="265" y="349"/>
                    <a:pt x="347" y="264"/>
                    <a:pt x="347" y="174"/>
                  </a:cubicBezTo>
                  <a:cubicBezTo>
                    <a:pt x="347" y="83"/>
                    <a:pt x="262" y="0"/>
                    <a:pt x="175" y="0"/>
                  </a:cubicBezTo>
                  <a:close/>
                  <a:moveTo>
                    <a:pt x="172" y="259"/>
                  </a:moveTo>
                  <a:cubicBezTo>
                    <a:pt x="118" y="259"/>
                    <a:pt x="84" y="225"/>
                    <a:pt x="84" y="172"/>
                  </a:cubicBezTo>
                  <a:cubicBezTo>
                    <a:pt x="84" y="118"/>
                    <a:pt x="118" y="87"/>
                    <a:pt x="175" y="87"/>
                  </a:cubicBezTo>
                  <a:cubicBezTo>
                    <a:pt x="228" y="87"/>
                    <a:pt x="259" y="121"/>
                    <a:pt x="259" y="174"/>
                  </a:cubicBezTo>
                  <a:cubicBezTo>
                    <a:pt x="259" y="225"/>
                    <a:pt x="225" y="259"/>
                    <a:pt x="172" y="259"/>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46" name="Freeform 43">
              <a:extLst>
                <a:ext uri="{FF2B5EF4-FFF2-40B4-BE49-F238E27FC236}">
                  <a16:creationId xmlns:a16="http://schemas.microsoft.com/office/drawing/2014/main" id="{25835C3E-6ECB-F8D9-E5B2-EAFB5C1BD25A}"/>
                </a:ext>
              </a:extLst>
            </p:cNvPr>
            <p:cNvSpPr>
              <a:spLocks noChangeArrowheads="1"/>
            </p:cNvSpPr>
            <p:nvPr/>
          </p:nvSpPr>
          <p:spPr bwMode="auto">
            <a:xfrm>
              <a:off x="1984708" y="2108201"/>
              <a:ext cx="939800" cy="817562"/>
            </a:xfrm>
            <a:custGeom>
              <a:avLst/>
              <a:gdLst>
                <a:gd name="T0" fmla="*/ 2387 w 2611"/>
                <a:gd name="T1" fmla="*/ 434 h 2273"/>
                <a:gd name="T2" fmla="*/ 1606 w 2611"/>
                <a:gd name="T3" fmla="*/ 434 h 2273"/>
                <a:gd name="T4" fmla="*/ 1606 w 2611"/>
                <a:gd name="T5" fmla="*/ 110 h 2273"/>
                <a:gd name="T6" fmla="*/ 1496 w 2611"/>
                <a:gd name="T7" fmla="*/ 0 h 2273"/>
                <a:gd name="T8" fmla="*/ 1109 w 2611"/>
                <a:gd name="T9" fmla="*/ 0 h 2273"/>
                <a:gd name="T10" fmla="*/ 999 w 2611"/>
                <a:gd name="T11" fmla="*/ 110 h 2273"/>
                <a:gd name="T12" fmla="*/ 999 w 2611"/>
                <a:gd name="T13" fmla="*/ 434 h 2273"/>
                <a:gd name="T14" fmla="*/ 226 w 2611"/>
                <a:gd name="T15" fmla="*/ 434 h 2273"/>
                <a:gd name="T16" fmla="*/ 0 w 2611"/>
                <a:gd name="T17" fmla="*/ 660 h 2273"/>
                <a:gd name="T18" fmla="*/ 0 w 2611"/>
                <a:gd name="T19" fmla="*/ 2046 h 2273"/>
                <a:gd name="T20" fmla="*/ 226 w 2611"/>
                <a:gd name="T21" fmla="*/ 2272 h 2273"/>
                <a:gd name="T22" fmla="*/ 2385 w 2611"/>
                <a:gd name="T23" fmla="*/ 2272 h 2273"/>
                <a:gd name="T24" fmla="*/ 2610 w 2611"/>
                <a:gd name="T25" fmla="*/ 2046 h 2273"/>
                <a:gd name="T26" fmla="*/ 2610 w 2611"/>
                <a:gd name="T27" fmla="*/ 660 h 2273"/>
                <a:gd name="T28" fmla="*/ 2387 w 2611"/>
                <a:gd name="T29" fmla="*/ 434 h 2273"/>
                <a:gd name="T30" fmla="*/ 1086 w 2611"/>
                <a:gd name="T31" fmla="*/ 434 h 2273"/>
                <a:gd name="T32" fmla="*/ 1086 w 2611"/>
                <a:gd name="T33" fmla="*/ 93 h 2273"/>
                <a:gd name="T34" fmla="*/ 1518 w 2611"/>
                <a:gd name="T35" fmla="*/ 93 h 2273"/>
                <a:gd name="T36" fmla="*/ 1518 w 2611"/>
                <a:gd name="T37" fmla="*/ 437 h 2273"/>
                <a:gd name="T38" fmla="*/ 1518 w 2611"/>
                <a:gd name="T39" fmla="*/ 519 h 2273"/>
                <a:gd name="T40" fmla="*/ 1518 w 2611"/>
                <a:gd name="T41" fmla="*/ 697 h 2273"/>
                <a:gd name="T42" fmla="*/ 1086 w 2611"/>
                <a:gd name="T43" fmla="*/ 697 h 2273"/>
                <a:gd name="T44" fmla="*/ 1086 w 2611"/>
                <a:gd name="T45" fmla="*/ 516 h 2273"/>
                <a:gd name="T46" fmla="*/ 1086 w 2611"/>
                <a:gd name="T47" fmla="*/ 434 h 2273"/>
                <a:gd name="T48" fmla="*/ 2528 w 2611"/>
                <a:gd name="T49" fmla="*/ 2046 h 2273"/>
                <a:gd name="T50" fmla="*/ 2385 w 2611"/>
                <a:gd name="T51" fmla="*/ 2190 h 2273"/>
                <a:gd name="T52" fmla="*/ 226 w 2611"/>
                <a:gd name="T53" fmla="*/ 2190 h 2273"/>
                <a:gd name="T54" fmla="*/ 82 w 2611"/>
                <a:gd name="T55" fmla="*/ 2046 h 2273"/>
                <a:gd name="T56" fmla="*/ 82 w 2611"/>
                <a:gd name="T57" fmla="*/ 660 h 2273"/>
                <a:gd name="T58" fmla="*/ 226 w 2611"/>
                <a:gd name="T59" fmla="*/ 516 h 2273"/>
                <a:gd name="T60" fmla="*/ 999 w 2611"/>
                <a:gd name="T61" fmla="*/ 516 h 2273"/>
                <a:gd name="T62" fmla="*/ 999 w 2611"/>
                <a:gd name="T63" fmla="*/ 674 h 2273"/>
                <a:gd name="T64" fmla="*/ 1109 w 2611"/>
                <a:gd name="T65" fmla="*/ 784 h 2273"/>
                <a:gd name="T66" fmla="*/ 1496 w 2611"/>
                <a:gd name="T67" fmla="*/ 784 h 2273"/>
                <a:gd name="T68" fmla="*/ 1606 w 2611"/>
                <a:gd name="T69" fmla="*/ 674 h 2273"/>
                <a:gd name="T70" fmla="*/ 1606 w 2611"/>
                <a:gd name="T71" fmla="*/ 516 h 2273"/>
                <a:gd name="T72" fmla="*/ 2385 w 2611"/>
                <a:gd name="T73" fmla="*/ 516 h 2273"/>
                <a:gd name="T74" fmla="*/ 2528 w 2611"/>
                <a:gd name="T75" fmla="*/ 660 h 2273"/>
                <a:gd name="T76" fmla="*/ 2528 w 2611"/>
                <a:gd name="T77" fmla="*/ 2046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11" h="2273">
                  <a:moveTo>
                    <a:pt x="2387" y="434"/>
                  </a:moveTo>
                  <a:lnTo>
                    <a:pt x="1606" y="434"/>
                  </a:lnTo>
                  <a:lnTo>
                    <a:pt x="1606" y="110"/>
                  </a:lnTo>
                  <a:cubicBezTo>
                    <a:pt x="1606" y="51"/>
                    <a:pt x="1555" y="0"/>
                    <a:pt x="1496" y="0"/>
                  </a:cubicBezTo>
                  <a:lnTo>
                    <a:pt x="1109" y="0"/>
                  </a:lnTo>
                  <a:cubicBezTo>
                    <a:pt x="1050" y="0"/>
                    <a:pt x="999" y="51"/>
                    <a:pt x="999" y="110"/>
                  </a:cubicBezTo>
                  <a:lnTo>
                    <a:pt x="999" y="434"/>
                  </a:lnTo>
                  <a:lnTo>
                    <a:pt x="226" y="434"/>
                  </a:lnTo>
                  <a:cubicBezTo>
                    <a:pt x="102" y="434"/>
                    <a:pt x="0" y="536"/>
                    <a:pt x="0" y="660"/>
                  </a:cubicBezTo>
                  <a:lnTo>
                    <a:pt x="0" y="2046"/>
                  </a:lnTo>
                  <a:cubicBezTo>
                    <a:pt x="0" y="2170"/>
                    <a:pt x="102" y="2272"/>
                    <a:pt x="226" y="2272"/>
                  </a:cubicBezTo>
                  <a:lnTo>
                    <a:pt x="2385" y="2272"/>
                  </a:lnTo>
                  <a:cubicBezTo>
                    <a:pt x="2509" y="2272"/>
                    <a:pt x="2610" y="2170"/>
                    <a:pt x="2610" y="2046"/>
                  </a:cubicBezTo>
                  <a:lnTo>
                    <a:pt x="2610" y="660"/>
                  </a:lnTo>
                  <a:cubicBezTo>
                    <a:pt x="2610" y="536"/>
                    <a:pt x="2509" y="434"/>
                    <a:pt x="2387" y="434"/>
                  </a:cubicBezTo>
                  <a:close/>
                  <a:moveTo>
                    <a:pt x="1086" y="434"/>
                  </a:moveTo>
                  <a:lnTo>
                    <a:pt x="1086" y="93"/>
                  </a:lnTo>
                  <a:lnTo>
                    <a:pt x="1518" y="93"/>
                  </a:lnTo>
                  <a:lnTo>
                    <a:pt x="1518" y="437"/>
                  </a:lnTo>
                  <a:lnTo>
                    <a:pt x="1518" y="519"/>
                  </a:lnTo>
                  <a:lnTo>
                    <a:pt x="1518" y="697"/>
                  </a:lnTo>
                  <a:lnTo>
                    <a:pt x="1086" y="697"/>
                  </a:lnTo>
                  <a:lnTo>
                    <a:pt x="1086" y="516"/>
                  </a:lnTo>
                  <a:lnTo>
                    <a:pt x="1086" y="434"/>
                  </a:lnTo>
                  <a:close/>
                  <a:moveTo>
                    <a:pt x="2528" y="2046"/>
                  </a:moveTo>
                  <a:cubicBezTo>
                    <a:pt x="2528" y="2125"/>
                    <a:pt x="2464" y="2190"/>
                    <a:pt x="2385" y="2190"/>
                  </a:cubicBezTo>
                  <a:lnTo>
                    <a:pt x="226" y="2190"/>
                  </a:lnTo>
                  <a:cubicBezTo>
                    <a:pt x="147" y="2190"/>
                    <a:pt x="82" y="2125"/>
                    <a:pt x="82" y="2046"/>
                  </a:cubicBezTo>
                  <a:lnTo>
                    <a:pt x="82" y="660"/>
                  </a:lnTo>
                  <a:cubicBezTo>
                    <a:pt x="82" y="581"/>
                    <a:pt x="147" y="516"/>
                    <a:pt x="226" y="516"/>
                  </a:cubicBezTo>
                  <a:lnTo>
                    <a:pt x="999" y="516"/>
                  </a:lnTo>
                  <a:lnTo>
                    <a:pt x="999" y="674"/>
                  </a:lnTo>
                  <a:cubicBezTo>
                    <a:pt x="999" y="734"/>
                    <a:pt x="1050" y="784"/>
                    <a:pt x="1109" y="784"/>
                  </a:cubicBezTo>
                  <a:lnTo>
                    <a:pt x="1496" y="784"/>
                  </a:lnTo>
                  <a:cubicBezTo>
                    <a:pt x="1555" y="784"/>
                    <a:pt x="1606" y="734"/>
                    <a:pt x="1606" y="674"/>
                  </a:cubicBezTo>
                  <a:lnTo>
                    <a:pt x="1606" y="516"/>
                  </a:lnTo>
                  <a:lnTo>
                    <a:pt x="2385" y="516"/>
                  </a:lnTo>
                  <a:cubicBezTo>
                    <a:pt x="2464" y="516"/>
                    <a:pt x="2528" y="581"/>
                    <a:pt x="2528" y="660"/>
                  </a:cubicBezTo>
                  <a:lnTo>
                    <a:pt x="2528" y="2046"/>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541006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33EA679A-93B1-CC76-F1F6-573524EACD9E}"/>
              </a:ext>
            </a:extLst>
          </p:cNvPr>
          <p:cNvGrpSpPr/>
          <p:nvPr/>
        </p:nvGrpSpPr>
        <p:grpSpPr>
          <a:xfrm>
            <a:off x="0" y="1204685"/>
            <a:ext cx="9144000" cy="3938814"/>
            <a:chOff x="0" y="1262473"/>
            <a:chExt cx="9144000" cy="4127765"/>
          </a:xfrm>
        </p:grpSpPr>
        <p:sp>
          <p:nvSpPr>
            <p:cNvPr id="12" name="Rectangle 11">
              <a:extLst>
                <a:ext uri="{FF2B5EF4-FFF2-40B4-BE49-F238E27FC236}">
                  <a16:creationId xmlns:a16="http://schemas.microsoft.com/office/drawing/2014/main" id="{16E53682-56B9-4A32-131B-4A5A170CD178}"/>
                </a:ext>
              </a:extLst>
            </p:cNvPr>
            <p:cNvSpPr>
              <a:spLocks/>
            </p:cNvSpPr>
            <p:nvPr/>
          </p:nvSpPr>
          <p:spPr>
            <a:xfrm>
              <a:off x="0" y="1262473"/>
              <a:ext cx="4648550" cy="3881029"/>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1">
              <a:extLst>
                <a:ext uri="{FF2B5EF4-FFF2-40B4-BE49-F238E27FC236}">
                  <a16:creationId xmlns:a16="http://schemas.microsoft.com/office/drawing/2014/main" id="{30412915-3653-E852-ECF3-147EF6495003}"/>
                </a:ext>
              </a:extLst>
            </p:cNvPr>
            <p:cNvSpPr/>
            <p:nvPr/>
          </p:nvSpPr>
          <p:spPr>
            <a:xfrm rot="10800000">
              <a:off x="4648550" y="1262473"/>
              <a:ext cx="4495450" cy="3881026"/>
            </a:xfrm>
            <a:prstGeom prst="rect">
              <a:avLst/>
            </a:prstGeom>
            <a:gradFill flip="none" rotWithShape="1">
              <a:gsLst>
                <a:gs pos="100000">
                  <a:schemeClr val="bg2"/>
                </a:gs>
                <a:gs pos="44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ángulo isósceles 15">
              <a:extLst>
                <a:ext uri="{FF2B5EF4-FFF2-40B4-BE49-F238E27FC236}">
                  <a16:creationId xmlns:a16="http://schemas.microsoft.com/office/drawing/2014/main" id="{218EFCE8-0921-7866-0625-DCBB80138A66}"/>
                </a:ext>
              </a:extLst>
            </p:cNvPr>
            <p:cNvSpPr/>
            <p:nvPr/>
          </p:nvSpPr>
          <p:spPr>
            <a:xfrm>
              <a:off x="0" y="3346320"/>
              <a:ext cx="9144000" cy="2043918"/>
            </a:xfrm>
            <a:prstGeom prst="triangle">
              <a:avLst/>
            </a:prstGeom>
            <a:gradFill flip="none" rotWithShape="1">
              <a:gsLst>
                <a:gs pos="52000">
                  <a:schemeClr val="bg2"/>
                </a:gs>
                <a:gs pos="8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F39DC5AC-31E8-A5DF-B42F-B0F0590C5742}"/>
              </a:ext>
            </a:extLst>
          </p:cNvPr>
          <p:cNvSpPr txBox="1"/>
          <p:nvPr/>
        </p:nvSpPr>
        <p:spPr>
          <a:xfrm>
            <a:off x="0" y="1006280"/>
            <a:ext cx="4648549" cy="369332"/>
          </a:xfrm>
          <a:prstGeom prst="rect">
            <a:avLst/>
          </a:prstGeom>
          <a:solidFill>
            <a:schemeClr val="accent5"/>
          </a:solidFill>
        </p:spPr>
        <p:txBody>
          <a:bodyPr wrap="square" rtlCol="0">
            <a:spAutoFit/>
          </a:bodyPr>
          <a:lstStyle>
            <a:defPPr>
              <a:defRPr lang="en-US"/>
            </a:defPPr>
            <a:lvl1pPr algn="ctr">
              <a:defRPr b="1">
                <a:solidFill>
                  <a:schemeClr val="accent3"/>
                </a:solidFill>
              </a:defRPr>
            </a:lvl1pPr>
          </a:lstStyle>
          <a:p>
            <a:r>
              <a:rPr lang="en-US" dirty="0">
                <a:solidFill>
                  <a:schemeClr val="bg1"/>
                </a:solidFill>
              </a:rPr>
              <a:t>Pros</a:t>
            </a:r>
          </a:p>
        </p:txBody>
      </p:sp>
      <p:sp>
        <p:nvSpPr>
          <p:cNvPr id="8" name="TextBox 7">
            <a:extLst>
              <a:ext uri="{FF2B5EF4-FFF2-40B4-BE49-F238E27FC236}">
                <a16:creationId xmlns:a16="http://schemas.microsoft.com/office/drawing/2014/main" id="{DBC7A85C-4496-F660-C449-D6A670862A93}"/>
              </a:ext>
            </a:extLst>
          </p:cNvPr>
          <p:cNvSpPr txBox="1"/>
          <p:nvPr/>
        </p:nvSpPr>
        <p:spPr>
          <a:xfrm>
            <a:off x="4648550" y="1006280"/>
            <a:ext cx="4495449" cy="369332"/>
          </a:xfrm>
          <a:prstGeom prst="rect">
            <a:avLst/>
          </a:prstGeom>
          <a:solidFill>
            <a:schemeClr val="accent3"/>
          </a:solidFill>
        </p:spPr>
        <p:txBody>
          <a:bodyPr wrap="square" rtlCol="0">
            <a:spAutoFit/>
          </a:bodyPr>
          <a:lstStyle>
            <a:defPPr>
              <a:defRPr lang="en-US"/>
            </a:defPPr>
            <a:lvl1pPr algn="ctr">
              <a:defRPr b="1">
                <a:solidFill>
                  <a:schemeClr val="bg1"/>
                </a:solidFill>
              </a:defRPr>
            </a:lvl1pPr>
          </a:lstStyle>
          <a:p>
            <a:r>
              <a:rPr lang="en-US" dirty="0"/>
              <a:t>Cons</a:t>
            </a:r>
          </a:p>
        </p:txBody>
      </p:sp>
      <p:sp>
        <p:nvSpPr>
          <p:cNvPr id="13" name="TextBox 12">
            <a:extLst>
              <a:ext uri="{FF2B5EF4-FFF2-40B4-BE49-F238E27FC236}">
                <a16:creationId xmlns:a16="http://schemas.microsoft.com/office/drawing/2014/main" id="{586F354C-6A10-A1B7-3C54-A4A82BD7E381}"/>
              </a:ext>
            </a:extLst>
          </p:cNvPr>
          <p:cNvSpPr txBox="1"/>
          <p:nvPr/>
        </p:nvSpPr>
        <p:spPr>
          <a:xfrm>
            <a:off x="290288" y="217018"/>
            <a:ext cx="8577940" cy="461665"/>
          </a:xfrm>
          <a:prstGeom prst="rect">
            <a:avLst/>
          </a:prstGeom>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dirty="0"/>
              <a:t>Activity</a:t>
            </a:r>
          </a:p>
        </p:txBody>
      </p:sp>
      <p:sp>
        <p:nvSpPr>
          <p:cNvPr id="14" name="TextBox 13">
            <a:extLst>
              <a:ext uri="{FF2B5EF4-FFF2-40B4-BE49-F238E27FC236}">
                <a16:creationId xmlns:a16="http://schemas.microsoft.com/office/drawing/2014/main" id="{2F1D92E5-EAF3-7A59-62C1-B89EEEE4023E}"/>
              </a:ext>
            </a:extLst>
          </p:cNvPr>
          <p:cNvSpPr txBox="1"/>
          <p:nvPr/>
        </p:nvSpPr>
        <p:spPr>
          <a:xfrm>
            <a:off x="2649994" y="4090572"/>
            <a:ext cx="3695951" cy="646331"/>
          </a:xfrm>
          <a:prstGeom prst="rect">
            <a:avLst/>
          </a:prstGeom>
          <a:noFill/>
        </p:spPr>
        <p:txBody>
          <a:bodyPr wrap="square" rtlCol="0">
            <a:spAutoFit/>
          </a:bodyPr>
          <a:lstStyle/>
          <a:p>
            <a:pPr algn="ctr"/>
            <a:r>
              <a:rPr lang="en-US" b="1" dirty="0">
                <a:solidFill>
                  <a:schemeClr val="tx2"/>
                </a:solidFill>
              </a:rPr>
              <a:t>What do you want/ need from this activity or a mentor?</a:t>
            </a:r>
          </a:p>
        </p:txBody>
      </p:sp>
      <p:sp>
        <p:nvSpPr>
          <p:cNvPr id="24" name="Shape 2558">
            <a:extLst>
              <a:ext uri="{FF2B5EF4-FFF2-40B4-BE49-F238E27FC236}">
                <a16:creationId xmlns:a16="http://schemas.microsoft.com/office/drawing/2014/main" id="{A55AF427-BDCF-6477-E49B-4EB81E9F1615}"/>
              </a:ext>
            </a:extLst>
          </p:cNvPr>
          <p:cNvSpPr/>
          <p:nvPr/>
        </p:nvSpPr>
        <p:spPr>
          <a:xfrm>
            <a:off x="4838218" y="1559829"/>
            <a:ext cx="240770" cy="24077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accent3"/>
          </a:solidFill>
          <a:ln w="3175">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5" name="Shape 2558">
            <a:extLst>
              <a:ext uri="{FF2B5EF4-FFF2-40B4-BE49-F238E27FC236}">
                <a16:creationId xmlns:a16="http://schemas.microsoft.com/office/drawing/2014/main" id="{156AA53B-D071-8EC2-7FA2-053D1F46DAC9}"/>
              </a:ext>
            </a:extLst>
          </p:cNvPr>
          <p:cNvSpPr/>
          <p:nvPr/>
        </p:nvSpPr>
        <p:spPr>
          <a:xfrm>
            <a:off x="4831752" y="1972671"/>
            <a:ext cx="240770" cy="24077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accent3"/>
          </a:solidFill>
          <a:ln w="3175">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6" name="Shape 2558">
            <a:extLst>
              <a:ext uri="{FF2B5EF4-FFF2-40B4-BE49-F238E27FC236}">
                <a16:creationId xmlns:a16="http://schemas.microsoft.com/office/drawing/2014/main" id="{77FB04A7-7DCE-BBEE-8A99-B959A657FDD5}"/>
              </a:ext>
            </a:extLst>
          </p:cNvPr>
          <p:cNvSpPr/>
          <p:nvPr/>
        </p:nvSpPr>
        <p:spPr>
          <a:xfrm>
            <a:off x="4833907" y="2385513"/>
            <a:ext cx="240770" cy="24077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accent3"/>
          </a:solidFill>
          <a:ln w="3175">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7" name="Shape 2558">
            <a:extLst>
              <a:ext uri="{FF2B5EF4-FFF2-40B4-BE49-F238E27FC236}">
                <a16:creationId xmlns:a16="http://schemas.microsoft.com/office/drawing/2014/main" id="{21D7A020-C7DD-8B64-2F74-3D4A7392CD28}"/>
              </a:ext>
            </a:extLst>
          </p:cNvPr>
          <p:cNvSpPr/>
          <p:nvPr/>
        </p:nvSpPr>
        <p:spPr>
          <a:xfrm>
            <a:off x="4836062" y="2798356"/>
            <a:ext cx="240770" cy="24077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accent3"/>
          </a:solidFill>
          <a:ln w="3175">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8" name="Shape 2540">
            <a:extLst>
              <a:ext uri="{FF2B5EF4-FFF2-40B4-BE49-F238E27FC236}">
                <a16:creationId xmlns:a16="http://schemas.microsoft.com/office/drawing/2014/main" id="{554B8374-0E78-AA95-E31A-2B86E6A6B39D}"/>
              </a:ext>
            </a:extLst>
          </p:cNvPr>
          <p:cNvSpPr/>
          <p:nvPr/>
        </p:nvSpPr>
        <p:spPr>
          <a:xfrm>
            <a:off x="347650" y="1559829"/>
            <a:ext cx="218882" cy="21888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9" name="Shape 2540">
            <a:extLst>
              <a:ext uri="{FF2B5EF4-FFF2-40B4-BE49-F238E27FC236}">
                <a16:creationId xmlns:a16="http://schemas.microsoft.com/office/drawing/2014/main" id="{8BAF5DD4-C43B-9E62-E062-0BB7FCD78B7C}"/>
              </a:ext>
            </a:extLst>
          </p:cNvPr>
          <p:cNvSpPr/>
          <p:nvPr/>
        </p:nvSpPr>
        <p:spPr>
          <a:xfrm>
            <a:off x="347650" y="1979967"/>
            <a:ext cx="218882" cy="21888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0" name="Shape 2540">
            <a:extLst>
              <a:ext uri="{FF2B5EF4-FFF2-40B4-BE49-F238E27FC236}">
                <a16:creationId xmlns:a16="http://schemas.microsoft.com/office/drawing/2014/main" id="{BFC53EF9-BD3B-FBA5-2D86-B2262F471749}"/>
              </a:ext>
            </a:extLst>
          </p:cNvPr>
          <p:cNvSpPr/>
          <p:nvPr/>
        </p:nvSpPr>
        <p:spPr>
          <a:xfrm>
            <a:off x="347650" y="2400105"/>
            <a:ext cx="218882" cy="21888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1" name="Shape 2540">
            <a:extLst>
              <a:ext uri="{FF2B5EF4-FFF2-40B4-BE49-F238E27FC236}">
                <a16:creationId xmlns:a16="http://schemas.microsoft.com/office/drawing/2014/main" id="{BBFD9D16-36A1-0B82-91B3-6F7F1FFE0482}"/>
              </a:ext>
            </a:extLst>
          </p:cNvPr>
          <p:cNvSpPr/>
          <p:nvPr/>
        </p:nvSpPr>
        <p:spPr>
          <a:xfrm>
            <a:off x="347650" y="2820244"/>
            <a:ext cx="218882" cy="21888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extLst>
      <p:ext uri="{BB962C8B-B14F-4D97-AF65-F5344CB8AC3E}">
        <p14:creationId xmlns:p14="http://schemas.microsoft.com/office/powerpoint/2010/main" val="257163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0C485-403A-2EC7-28A0-84C57D4B1D2F}"/>
              </a:ext>
            </a:extLst>
          </p:cNvPr>
          <p:cNvSpPr txBox="1"/>
          <p:nvPr/>
        </p:nvSpPr>
        <p:spPr>
          <a:xfrm>
            <a:off x="857250" y="2340917"/>
            <a:ext cx="7429500" cy="1569660"/>
          </a:xfrm>
          <a:prstGeom prst="rect">
            <a:avLst/>
          </a:prstGeom>
          <a:noFill/>
        </p:spPr>
        <p:txBody>
          <a:bodyPr wrap="square" rtlCol="0">
            <a:spAutoFit/>
          </a:bodyPr>
          <a:lstStyle>
            <a:defPPr>
              <a:defRPr lang="en-US"/>
            </a:defPPr>
            <a:lvl1pPr>
              <a:defRPr sz="4800">
                <a:solidFill>
                  <a:schemeClr val="bg1"/>
                </a:solidFill>
              </a:defRPr>
            </a:lvl1pPr>
          </a:lstStyle>
          <a:p>
            <a:pPr algn="ctr"/>
            <a:r>
              <a:rPr lang="en-US" dirty="0"/>
              <a:t>For Managers and Leaders</a:t>
            </a:r>
          </a:p>
        </p:txBody>
      </p:sp>
      <p:grpSp>
        <p:nvGrpSpPr>
          <p:cNvPr id="3" name="Group 381">
            <a:extLst>
              <a:ext uri="{FF2B5EF4-FFF2-40B4-BE49-F238E27FC236}">
                <a16:creationId xmlns:a16="http://schemas.microsoft.com/office/drawing/2014/main" id="{F352B230-4121-D11B-4F9E-14AFC381ACC2}"/>
              </a:ext>
            </a:extLst>
          </p:cNvPr>
          <p:cNvGrpSpPr/>
          <p:nvPr/>
        </p:nvGrpSpPr>
        <p:grpSpPr>
          <a:xfrm>
            <a:off x="4058191" y="1334545"/>
            <a:ext cx="1027618" cy="1051512"/>
            <a:chOff x="4440570" y="1987551"/>
            <a:chExt cx="955675" cy="977900"/>
          </a:xfrm>
          <a:solidFill>
            <a:schemeClr val="bg1"/>
          </a:solidFill>
        </p:grpSpPr>
        <p:sp>
          <p:nvSpPr>
            <p:cNvPr id="4" name="Freeform 45">
              <a:extLst>
                <a:ext uri="{FF2B5EF4-FFF2-40B4-BE49-F238E27FC236}">
                  <a16:creationId xmlns:a16="http://schemas.microsoft.com/office/drawing/2014/main" id="{343CCF62-6519-05D7-0E3C-8598523094E7}"/>
                </a:ext>
              </a:extLst>
            </p:cNvPr>
            <p:cNvSpPr>
              <a:spLocks noChangeArrowheads="1"/>
            </p:cNvSpPr>
            <p:nvPr/>
          </p:nvSpPr>
          <p:spPr bwMode="auto">
            <a:xfrm>
              <a:off x="4440570" y="2516188"/>
              <a:ext cx="955675" cy="344488"/>
            </a:xfrm>
            <a:custGeom>
              <a:avLst/>
              <a:gdLst>
                <a:gd name="T0" fmla="*/ 2364 w 2655"/>
                <a:gd name="T1" fmla="*/ 31 h 955"/>
                <a:gd name="T2" fmla="*/ 2180 w 2655"/>
                <a:gd name="T3" fmla="*/ 105 h 955"/>
                <a:gd name="T4" fmla="*/ 2015 w 2655"/>
                <a:gd name="T5" fmla="*/ 6 h 955"/>
                <a:gd name="T6" fmla="*/ 1812 w 2655"/>
                <a:gd name="T7" fmla="*/ 167 h 955"/>
                <a:gd name="T8" fmla="*/ 1710 w 2655"/>
                <a:gd name="T9" fmla="*/ 136 h 955"/>
                <a:gd name="T10" fmla="*/ 1005 w 2655"/>
                <a:gd name="T11" fmla="*/ 130 h 955"/>
                <a:gd name="T12" fmla="*/ 866 w 2655"/>
                <a:gd name="T13" fmla="*/ 164 h 955"/>
                <a:gd name="T14" fmla="*/ 657 w 2655"/>
                <a:gd name="T15" fmla="*/ 9 h 955"/>
                <a:gd name="T16" fmla="*/ 525 w 2655"/>
                <a:gd name="T17" fmla="*/ 88 h 955"/>
                <a:gd name="T18" fmla="*/ 333 w 2655"/>
                <a:gd name="T19" fmla="*/ 51 h 955"/>
                <a:gd name="T20" fmla="*/ 87 w 2655"/>
                <a:gd name="T21" fmla="*/ 88 h 955"/>
                <a:gd name="T22" fmla="*/ 0 w 2655"/>
                <a:gd name="T23" fmla="*/ 305 h 955"/>
                <a:gd name="T24" fmla="*/ 99 w 2655"/>
                <a:gd name="T25" fmla="*/ 429 h 955"/>
                <a:gd name="T26" fmla="*/ 621 w 2655"/>
                <a:gd name="T27" fmla="*/ 500 h 955"/>
                <a:gd name="T28" fmla="*/ 629 w 2655"/>
                <a:gd name="T29" fmla="*/ 649 h 955"/>
                <a:gd name="T30" fmla="*/ 1360 w 2655"/>
                <a:gd name="T31" fmla="*/ 948 h 955"/>
                <a:gd name="T32" fmla="*/ 2018 w 2655"/>
                <a:gd name="T33" fmla="*/ 570 h 955"/>
                <a:gd name="T34" fmla="*/ 2066 w 2655"/>
                <a:gd name="T35" fmla="*/ 534 h 955"/>
                <a:gd name="T36" fmla="*/ 2640 w 2655"/>
                <a:gd name="T37" fmla="*/ 384 h 955"/>
                <a:gd name="T38" fmla="*/ 1213 w 2655"/>
                <a:gd name="T39" fmla="*/ 271 h 955"/>
                <a:gd name="T40" fmla="*/ 1213 w 2655"/>
                <a:gd name="T41" fmla="*/ 271 h 955"/>
                <a:gd name="T42" fmla="*/ 265 w 2655"/>
                <a:gd name="T43" fmla="*/ 446 h 955"/>
                <a:gd name="T44" fmla="*/ 237 w 2655"/>
                <a:gd name="T45" fmla="*/ 330 h 955"/>
                <a:gd name="T46" fmla="*/ 169 w 2655"/>
                <a:gd name="T47" fmla="*/ 359 h 955"/>
                <a:gd name="T48" fmla="*/ 164 w 2655"/>
                <a:gd name="T49" fmla="*/ 395 h 955"/>
                <a:gd name="T50" fmla="*/ 82 w 2655"/>
                <a:gd name="T51" fmla="*/ 347 h 955"/>
                <a:gd name="T52" fmla="*/ 121 w 2655"/>
                <a:gd name="T53" fmla="*/ 169 h 955"/>
                <a:gd name="T54" fmla="*/ 313 w 2655"/>
                <a:gd name="T55" fmla="*/ 124 h 955"/>
                <a:gd name="T56" fmla="*/ 624 w 2655"/>
                <a:gd name="T57" fmla="*/ 99 h 955"/>
                <a:gd name="T58" fmla="*/ 796 w 2655"/>
                <a:gd name="T59" fmla="*/ 229 h 955"/>
                <a:gd name="T60" fmla="*/ 1290 w 2655"/>
                <a:gd name="T61" fmla="*/ 883 h 955"/>
                <a:gd name="T62" fmla="*/ 951 w 2655"/>
                <a:gd name="T63" fmla="*/ 675 h 955"/>
                <a:gd name="T64" fmla="*/ 917 w 2655"/>
                <a:gd name="T65" fmla="*/ 550 h 955"/>
                <a:gd name="T66" fmla="*/ 883 w 2655"/>
                <a:gd name="T67" fmla="*/ 765 h 955"/>
                <a:gd name="T68" fmla="*/ 756 w 2655"/>
                <a:gd name="T69" fmla="*/ 689 h 955"/>
                <a:gd name="T70" fmla="*/ 708 w 2655"/>
                <a:gd name="T71" fmla="*/ 570 h 955"/>
                <a:gd name="T72" fmla="*/ 1007 w 2655"/>
                <a:gd name="T73" fmla="*/ 195 h 955"/>
                <a:gd name="T74" fmla="*/ 1064 w 2655"/>
                <a:gd name="T75" fmla="*/ 401 h 955"/>
                <a:gd name="T76" fmla="*/ 1275 w 2655"/>
                <a:gd name="T77" fmla="*/ 308 h 955"/>
                <a:gd name="T78" fmla="*/ 1290 w 2655"/>
                <a:gd name="T79" fmla="*/ 883 h 955"/>
                <a:gd name="T80" fmla="*/ 1462 w 2655"/>
                <a:gd name="T81" fmla="*/ 271 h 955"/>
                <a:gd name="T82" fmla="*/ 1910 w 2655"/>
                <a:gd name="T83" fmla="*/ 694 h 955"/>
                <a:gd name="T84" fmla="*/ 1792 w 2655"/>
                <a:gd name="T85" fmla="*/ 765 h 955"/>
                <a:gd name="T86" fmla="*/ 1792 w 2655"/>
                <a:gd name="T87" fmla="*/ 590 h 955"/>
                <a:gd name="T88" fmla="*/ 1724 w 2655"/>
                <a:gd name="T89" fmla="*/ 584 h 955"/>
                <a:gd name="T90" fmla="*/ 1704 w 2655"/>
                <a:gd name="T91" fmla="*/ 804 h 955"/>
                <a:gd name="T92" fmla="*/ 1374 w 2655"/>
                <a:gd name="T93" fmla="*/ 302 h 955"/>
                <a:gd name="T94" fmla="*/ 1569 w 2655"/>
                <a:gd name="T95" fmla="*/ 395 h 955"/>
                <a:gd name="T96" fmla="*/ 1634 w 2655"/>
                <a:gd name="T97" fmla="*/ 322 h 955"/>
                <a:gd name="T98" fmla="*/ 1662 w 2655"/>
                <a:gd name="T99" fmla="*/ 195 h 955"/>
                <a:gd name="T100" fmla="*/ 1964 w 2655"/>
                <a:gd name="T101" fmla="*/ 573 h 955"/>
                <a:gd name="T102" fmla="*/ 2590 w 2655"/>
                <a:gd name="T103" fmla="*/ 347 h 955"/>
                <a:gd name="T104" fmla="*/ 2505 w 2655"/>
                <a:gd name="T105" fmla="*/ 395 h 955"/>
                <a:gd name="T106" fmla="*/ 2471 w 2655"/>
                <a:gd name="T107" fmla="*/ 291 h 955"/>
                <a:gd name="T108" fmla="*/ 2434 w 2655"/>
                <a:gd name="T109" fmla="*/ 412 h 955"/>
                <a:gd name="T110" fmla="*/ 2020 w 2655"/>
                <a:gd name="T111" fmla="*/ 440 h 955"/>
                <a:gd name="T112" fmla="*/ 1877 w 2655"/>
                <a:gd name="T113" fmla="*/ 195 h 955"/>
                <a:gd name="T114" fmla="*/ 2066 w 2655"/>
                <a:gd name="T115" fmla="*/ 110 h 955"/>
                <a:gd name="T116" fmla="*/ 2392 w 2655"/>
                <a:gd name="T117" fmla="*/ 99 h 955"/>
                <a:gd name="T118" fmla="*/ 2592 w 2655"/>
                <a:gd name="T119" fmla="*/ 288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5" h="955">
                  <a:moveTo>
                    <a:pt x="2640" y="203"/>
                  </a:moveTo>
                  <a:cubicBezTo>
                    <a:pt x="2609" y="90"/>
                    <a:pt x="2547" y="28"/>
                    <a:pt x="2451" y="9"/>
                  </a:cubicBezTo>
                  <a:cubicBezTo>
                    <a:pt x="2415" y="0"/>
                    <a:pt x="2386" y="9"/>
                    <a:pt x="2364" y="31"/>
                  </a:cubicBezTo>
                  <a:cubicBezTo>
                    <a:pt x="2338" y="54"/>
                    <a:pt x="2310" y="76"/>
                    <a:pt x="2282" y="96"/>
                  </a:cubicBezTo>
                  <a:lnTo>
                    <a:pt x="2271" y="105"/>
                  </a:lnTo>
                  <a:cubicBezTo>
                    <a:pt x="2242" y="127"/>
                    <a:pt x="2209" y="127"/>
                    <a:pt x="2180" y="105"/>
                  </a:cubicBezTo>
                  <a:lnTo>
                    <a:pt x="2179" y="102"/>
                  </a:lnTo>
                  <a:cubicBezTo>
                    <a:pt x="2145" y="76"/>
                    <a:pt x="2111" y="51"/>
                    <a:pt x="2080" y="23"/>
                  </a:cubicBezTo>
                  <a:cubicBezTo>
                    <a:pt x="2060" y="6"/>
                    <a:pt x="2040" y="0"/>
                    <a:pt x="2015" y="6"/>
                  </a:cubicBezTo>
                  <a:cubicBezTo>
                    <a:pt x="1927" y="20"/>
                    <a:pt x="1862" y="68"/>
                    <a:pt x="1823" y="147"/>
                  </a:cubicBezTo>
                  <a:cubicBezTo>
                    <a:pt x="1820" y="150"/>
                    <a:pt x="1820" y="155"/>
                    <a:pt x="1817" y="158"/>
                  </a:cubicBezTo>
                  <a:lnTo>
                    <a:pt x="1812" y="167"/>
                  </a:lnTo>
                  <a:lnTo>
                    <a:pt x="1806" y="164"/>
                  </a:lnTo>
                  <a:cubicBezTo>
                    <a:pt x="1795" y="161"/>
                    <a:pt x="1786" y="158"/>
                    <a:pt x="1775" y="155"/>
                  </a:cubicBezTo>
                  <a:cubicBezTo>
                    <a:pt x="1752" y="147"/>
                    <a:pt x="1733" y="141"/>
                    <a:pt x="1710" y="136"/>
                  </a:cubicBezTo>
                  <a:cubicBezTo>
                    <a:pt x="1662" y="124"/>
                    <a:pt x="1625" y="130"/>
                    <a:pt x="1583" y="150"/>
                  </a:cubicBezTo>
                  <a:cubicBezTo>
                    <a:pt x="1419" y="237"/>
                    <a:pt x="1250" y="234"/>
                    <a:pt x="1084" y="144"/>
                  </a:cubicBezTo>
                  <a:cubicBezTo>
                    <a:pt x="1055" y="130"/>
                    <a:pt x="1033" y="124"/>
                    <a:pt x="1005" y="130"/>
                  </a:cubicBezTo>
                  <a:cubicBezTo>
                    <a:pt x="973" y="136"/>
                    <a:pt x="942" y="144"/>
                    <a:pt x="911" y="153"/>
                  </a:cubicBezTo>
                  <a:cubicBezTo>
                    <a:pt x="897" y="155"/>
                    <a:pt x="886" y="158"/>
                    <a:pt x="872" y="164"/>
                  </a:cubicBezTo>
                  <a:lnTo>
                    <a:pt x="866" y="164"/>
                  </a:lnTo>
                  <a:lnTo>
                    <a:pt x="863" y="158"/>
                  </a:lnTo>
                  <a:cubicBezTo>
                    <a:pt x="863" y="158"/>
                    <a:pt x="861" y="153"/>
                    <a:pt x="858" y="150"/>
                  </a:cubicBezTo>
                  <a:cubicBezTo>
                    <a:pt x="815" y="65"/>
                    <a:pt x="751" y="20"/>
                    <a:pt x="657" y="9"/>
                  </a:cubicBezTo>
                  <a:cubicBezTo>
                    <a:pt x="640" y="6"/>
                    <a:pt x="621" y="11"/>
                    <a:pt x="604" y="23"/>
                  </a:cubicBezTo>
                  <a:cubicBezTo>
                    <a:pt x="590" y="31"/>
                    <a:pt x="578" y="42"/>
                    <a:pt x="564" y="54"/>
                  </a:cubicBezTo>
                  <a:cubicBezTo>
                    <a:pt x="553" y="65"/>
                    <a:pt x="539" y="76"/>
                    <a:pt x="525" y="88"/>
                  </a:cubicBezTo>
                  <a:lnTo>
                    <a:pt x="522" y="90"/>
                  </a:lnTo>
                  <a:cubicBezTo>
                    <a:pt x="451" y="138"/>
                    <a:pt x="449" y="138"/>
                    <a:pt x="378" y="88"/>
                  </a:cubicBezTo>
                  <a:cubicBezTo>
                    <a:pt x="361" y="76"/>
                    <a:pt x="347" y="65"/>
                    <a:pt x="333" y="51"/>
                  </a:cubicBezTo>
                  <a:cubicBezTo>
                    <a:pt x="322" y="40"/>
                    <a:pt x="307" y="28"/>
                    <a:pt x="296" y="20"/>
                  </a:cubicBezTo>
                  <a:cubicBezTo>
                    <a:pt x="285" y="11"/>
                    <a:pt x="268" y="6"/>
                    <a:pt x="254" y="6"/>
                  </a:cubicBezTo>
                  <a:cubicBezTo>
                    <a:pt x="186" y="9"/>
                    <a:pt x="130" y="37"/>
                    <a:pt x="87" y="88"/>
                  </a:cubicBezTo>
                  <a:cubicBezTo>
                    <a:pt x="56" y="127"/>
                    <a:pt x="31" y="175"/>
                    <a:pt x="17" y="232"/>
                  </a:cubicBezTo>
                  <a:cubicBezTo>
                    <a:pt x="11" y="248"/>
                    <a:pt x="8" y="265"/>
                    <a:pt x="6" y="282"/>
                  </a:cubicBezTo>
                  <a:cubicBezTo>
                    <a:pt x="3" y="291"/>
                    <a:pt x="3" y="296"/>
                    <a:pt x="0" y="305"/>
                  </a:cubicBezTo>
                  <a:lnTo>
                    <a:pt x="0" y="364"/>
                  </a:lnTo>
                  <a:cubicBezTo>
                    <a:pt x="8" y="370"/>
                    <a:pt x="20" y="378"/>
                    <a:pt x="28" y="384"/>
                  </a:cubicBezTo>
                  <a:cubicBezTo>
                    <a:pt x="51" y="398"/>
                    <a:pt x="73" y="415"/>
                    <a:pt x="99" y="429"/>
                  </a:cubicBezTo>
                  <a:cubicBezTo>
                    <a:pt x="243" y="508"/>
                    <a:pt x="381" y="539"/>
                    <a:pt x="519" y="519"/>
                  </a:cubicBezTo>
                  <a:cubicBezTo>
                    <a:pt x="542" y="517"/>
                    <a:pt x="564" y="511"/>
                    <a:pt x="587" y="505"/>
                  </a:cubicBezTo>
                  <a:cubicBezTo>
                    <a:pt x="598" y="502"/>
                    <a:pt x="609" y="500"/>
                    <a:pt x="621" y="500"/>
                  </a:cubicBezTo>
                  <a:lnTo>
                    <a:pt x="629" y="497"/>
                  </a:lnTo>
                  <a:lnTo>
                    <a:pt x="629" y="548"/>
                  </a:lnTo>
                  <a:lnTo>
                    <a:pt x="629" y="649"/>
                  </a:lnTo>
                  <a:cubicBezTo>
                    <a:pt x="629" y="669"/>
                    <a:pt x="638" y="686"/>
                    <a:pt x="655" y="700"/>
                  </a:cubicBezTo>
                  <a:cubicBezTo>
                    <a:pt x="767" y="785"/>
                    <a:pt x="889" y="850"/>
                    <a:pt x="1019" y="892"/>
                  </a:cubicBezTo>
                  <a:cubicBezTo>
                    <a:pt x="1117" y="923"/>
                    <a:pt x="1236" y="954"/>
                    <a:pt x="1360" y="948"/>
                  </a:cubicBezTo>
                  <a:cubicBezTo>
                    <a:pt x="1597" y="934"/>
                    <a:pt x="1814" y="852"/>
                    <a:pt x="2009" y="706"/>
                  </a:cubicBezTo>
                  <a:cubicBezTo>
                    <a:pt x="2023" y="694"/>
                    <a:pt x="2026" y="686"/>
                    <a:pt x="2026" y="672"/>
                  </a:cubicBezTo>
                  <a:lnTo>
                    <a:pt x="2018" y="570"/>
                  </a:lnTo>
                  <a:lnTo>
                    <a:pt x="2015" y="522"/>
                  </a:lnTo>
                  <a:lnTo>
                    <a:pt x="2023" y="525"/>
                  </a:lnTo>
                  <a:lnTo>
                    <a:pt x="2066" y="534"/>
                  </a:lnTo>
                  <a:cubicBezTo>
                    <a:pt x="2097" y="539"/>
                    <a:pt x="2125" y="545"/>
                    <a:pt x="2156" y="548"/>
                  </a:cubicBezTo>
                  <a:cubicBezTo>
                    <a:pt x="2324" y="559"/>
                    <a:pt x="2482" y="505"/>
                    <a:pt x="2632" y="395"/>
                  </a:cubicBezTo>
                  <a:cubicBezTo>
                    <a:pt x="2637" y="390"/>
                    <a:pt x="2640" y="387"/>
                    <a:pt x="2640" y="384"/>
                  </a:cubicBezTo>
                  <a:lnTo>
                    <a:pt x="2640" y="375"/>
                  </a:lnTo>
                  <a:cubicBezTo>
                    <a:pt x="2649" y="319"/>
                    <a:pt x="2654" y="263"/>
                    <a:pt x="2640" y="203"/>
                  </a:cubicBezTo>
                  <a:close/>
                  <a:moveTo>
                    <a:pt x="1213" y="271"/>
                  </a:moveTo>
                  <a:lnTo>
                    <a:pt x="1112" y="322"/>
                  </a:lnTo>
                  <a:lnTo>
                    <a:pt x="1092" y="232"/>
                  </a:lnTo>
                  <a:lnTo>
                    <a:pt x="1213" y="271"/>
                  </a:lnTo>
                  <a:close/>
                  <a:moveTo>
                    <a:pt x="646" y="443"/>
                  </a:moveTo>
                  <a:cubicBezTo>
                    <a:pt x="581" y="469"/>
                    <a:pt x="516" y="480"/>
                    <a:pt x="451" y="480"/>
                  </a:cubicBezTo>
                  <a:cubicBezTo>
                    <a:pt x="389" y="480"/>
                    <a:pt x="327" y="469"/>
                    <a:pt x="265" y="446"/>
                  </a:cubicBezTo>
                  <a:cubicBezTo>
                    <a:pt x="248" y="440"/>
                    <a:pt x="237" y="432"/>
                    <a:pt x="237" y="407"/>
                  </a:cubicBezTo>
                  <a:cubicBezTo>
                    <a:pt x="240" y="387"/>
                    <a:pt x="237" y="364"/>
                    <a:pt x="237" y="344"/>
                  </a:cubicBezTo>
                  <a:lnTo>
                    <a:pt x="237" y="330"/>
                  </a:lnTo>
                  <a:cubicBezTo>
                    <a:pt x="237" y="308"/>
                    <a:pt x="223" y="291"/>
                    <a:pt x="203" y="291"/>
                  </a:cubicBezTo>
                  <a:cubicBezTo>
                    <a:pt x="183" y="291"/>
                    <a:pt x="169" y="305"/>
                    <a:pt x="169" y="330"/>
                  </a:cubicBezTo>
                  <a:lnTo>
                    <a:pt x="169" y="359"/>
                  </a:lnTo>
                  <a:lnTo>
                    <a:pt x="169" y="384"/>
                  </a:lnTo>
                  <a:cubicBezTo>
                    <a:pt x="169" y="387"/>
                    <a:pt x="166" y="390"/>
                    <a:pt x="166" y="390"/>
                  </a:cubicBezTo>
                  <a:cubicBezTo>
                    <a:pt x="166" y="390"/>
                    <a:pt x="164" y="392"/>
                    <a:pt x="164" y="395"/>
                  </a:cubicBezTo>
                  <a:lnTo>
                    <a:pt x="161" y="401"/>
                  </a:lnTo>
                  <a:lnTo>
                    <a:pt x="135" y="384"/>
                  </a:lnTo>
                  <a:cubicBezTo>
                    <a:pt x="118" y="373"/>
                    <a:pt x="99" y="361"/>
                    <a:pt x="82" y="347"/>
                  </a:cubicBezTo>
                  <a:cubicBezTo>
                    <a:pt x="76" y="342"/>
                    <a:pt x="70" y="330"/>
                    <a:pt x="73" y="322"/>
                  </a:cubicBezTo>
                  <a:cubicBezTo>
                    <a:pt x="76" y="308"/>
                    <a:pt x="79" y="296"/>
                    <a:pt x="85" y="282"/>
                  </a:cubicBezTo>
                  <a:cubicBezTo>
                    <a:pt x="93" y="246"/>
                    <a:pt x="104" y="206"/>
                    <a:pt x="121" y="169"/>
                  </a:cubicBezTo>
                  <a:cubicBezTo>
                    <a:pt x="141" y="121"/>
                    <a:pt x="180" y="90"/>
                    <a:pt x="234" y="82"/>
                  </a:cubicBezTo>
                  <a:cubicBezTo>
                    <a:pt x="248" y="79"/>
                    <a:pt x="265" y="85"/>
                    <a:pt x="276" y="93"/>
                  </a:cubicBezTo>
                  <a:cubicBezTo>
                    <a:pt x="288" y="102"/>
                    <a:pt x="302" y="113"/>
                    <a:pt x="313" y="124"/>
                  </a:cubicBezTo>
                  <a:cubicBezTo>
                    <a:pt x="330" y="138"/>
                    <a:pt x="347" y="153"/>
                    <a:pt x="364" y="164"/>
                  </a:cubicBezTo>
                  <a:cubicBezTo>
                    <a:pt x="449" y="215"/>
                    <a:pt x="485" y="209"/>
                    <a:pt x="581" y="138"/>
                  </a:cubicBezTo>
                  <a:cubicBezTo>
                    <a:pt x="598" y="127"/>
                    <a:pt x="612" y="110"/>
                    <a:pt x="624" y="99"/>
                  </a:cubicBezTo>
                  <a:cubicBezTo>
                    <a:pt x="640" y="82"/>
                    <a:pt x="657" y="79"/>
                    <a:pt x="680" y="85"/>
                  </a:cubicBezTo>
                  <a:cubicBezTo>
                    <a:pt x="736" y="102"/>
                    <a:pt x="776" y="138"/>
                    <a:pt x="801" y="189"/>
                  </a:cubicBezTo>
                  <a:cubicBezTo>
                    <a:pt x="807" y="201"/>
                    <a:pt x="810" y="215"/>
                    <a:pt x="796" y="229"/>
                  </a:cubicBezTo>
                  <a:cubicBezTo>
                    <a:pt x="748" y="277"/>
                    <a:pt x="711" y="336"/>
                    <a:pt x="683" y="409"/>
                  </a:cubicBezTo>
                  <a:cubicBezTo>
                    <a:pt x="674" y="423"/>
                    <a:pt x="660" y="438"/>
                    <a:pt x="646" y="443"/>
                  </a:cubicBezTo>
                  <a:close/>
                  <a:moveTo>
                    <a:pt x="1290" y="883"/>
                  </a:moveTo>
                  <a:cubicBezTo>
                    <a:pt x="1202" y="878"/>
                    <a:pt x="1117" y="861"/>
                    <a:pt x="1030" y="830"/>
                  </a:cubicBezTo>
                  <a:cubicBezTo>
                    <a:pt x="954" y="802"/>
                    <a:pt x="951" y="799"/>
                    <a:pt x="951" y="717"/>
                  </a:cubicBezTo>
                  <a:lnTo>
                    <a:pt x="951" y="675"/>
                  </a:lnTo>
                  <a:lnTo>
                    <a:pt x="951" y="598"/>
                  </a:lnTo>
                  <a:cubicBezTo>
                    <a:pt x="951" y="581"/>
                    <a:pt x="945" y="567"/>
                    <a:pt x="940" y="559"/>
                  </a:cubicBezTo>
                  <a:cubicBezTo>
                    <a:pt x="934" y="553"/>
                    <a:pt x="925" y="550"/>
                    <a:pt x="917" y="550"/>
                  </a:cubicBezTo>
                  <a:cubicBezTo>
                    <a:pt x="908" y="550"/>
                    <a:pt x="883" y="550"/>
                    <a:pt x="883" y="596"/>
                  </a:cubicBezTo>
                  <a:lnTo>
                    <a:pt x="883" y="700"/>
                  </a:lnTo>
                  <a:lnTo>
                    <a:pt x="883" y="765"/>
                  </a:lnTo>
                  <a:lnTo>
                    <a:pt x="872" y="759"/>
                  </a:lnTo>
                  <a:cubicBezTo>
                    <a:pt x="858" y="751"/>
                    <a:pt x="846" y="742"/>
                    <a:pt x="832" y="737"/>
                  </a:cubicBezTo>
                  <a:cubicBezTo>
                    <a:pt x="807" y="723"/>
                    <a:pt x="782" y="706"/>
                    <a:pt x="756" y="689"/>
                  </a:cubicBezTo>
                  <a:cubicBezTo>
                    <a:pt x="745" y="680"/>
                    <a:pt x="734" y="675"/>
                    <a:pt x="728" y="669"/>
                  </a:cubicBezTo>
                  <a:cubicBezTo>
                    <a:pt x="694" y="649"/>
                    <a:pt x="694" y="646"/>
                    <a:pt x="703" y="604"/>
                  </a:cubicBezTo>
                  <a:cubicBezTo>
                    <a:pt x="705" y="596"/>
                    <a:pt x="705" y="584"/>
                    <a:pt x="708" y="570"/>
                  </a:cubicBezTo>
                  <a:cubicBezTo>
                    <a:pt x="717" y="514"/>
                    <a:pt x="734" y="454"/>
                    <a:pt x="753" y="398"/>
                  </a:cubicBezTo>
                  <a:cubicBezTo>
                    <a:pt x="796" y="288"/>
                    <a:pt x="878" y="220"/>
                    <a:pt x="1002" y="195"/>
                  </a:cubicBezTo>
                  <a:lnTo>
                    <a:pt x="1007" y="195"/>
                  </a:lnTo>
                  <a:lnTo>
                    <a:pt x="1019" y="246"/>
                  </a:lnTo>
                  <a:cubicBezTo>
                    <a:pt x="1027" y="285"/>
                    <a:pt x="1036" y="325"/>
                    <a:pt x="1041" y="361"/>
                  </a:cubicBezTo>
                  <a:cubicBezTo>
                    <a:pt x="1047" y="384"/>
                    <a:pt x="1052" y="398"/>
                    <a:pt x="1064" y="401"/>
                  </a:cubicBezTo>
                  <a:cubicBezTo>
                    <a:pt x="1075" y="407"/>
                    <a:pt x="1089" y="404"/>
                    <a:pt x="1109" y="392"/>
                  </a:cubicBezTo>
                  <a:cubicBezTo>
                    <a:pt x="1160" y="367"/>
                    <a:pt x="1208" y="342"/>
                    <a:pt x="1259" y="316"/>
                  </a:cubicBezTo>
                  <a:lnTo>
                    <a:pt x="1275" y="308"/>
                  </a:lnTo>
                  <a:lnTo>
                    <a:pt x="1295" y="299"/>
                  </a:lnTo>
                  <a:lnTo>
                    <a:pt x="1295" y="883"/>
                  </a:lnTo>
                  <a:lnTo>
                    <a:pt x="1290" y="883"/>
                  </a:lnTo>
                  <a:close/>
                  <a:moveTo>
                    <a:pt x="1580" y="234"/>
                  </a:moveTo>
                  <a:lnTo>
                    <a:pt x="1563" y="322"/>
                  </a:lnTo>
                  <a:lnTo>
                    <a:pt x="1462" y="271"/>
                  </a:lnTo>
                  <a:lnTo>
                    <a:pt x="1580" y="234"/>
                  </a:lnTo>
                  <a:close/>
                  <a:moveTo>
                    <a:pt x="1941" y="675"/>
                  </a:moveTo>
                  <a:cubicBezTo>
                    <a:pt x="1933" y="680"/>
                    <a:pt x="1925" y="686"/>
                    <a:pt x="1910" y="694"/>
                  </a:cubicBezTo>
                  <a:cubicBezTo>
                    <a:pt x="1888" y="708"/>
                    <a:pt x="1865" y="723"/>
                    <a:pt x="1840" y="737"/>
                  </a:cubicBezTo>
                  <a:cubicBezTo>
                    <a:pt x="1829" y="742"/>
                    <a:pt x="1814" y="751"/>
                    <a:pt x="1803" y="759"/>
                  </a:cubicBezTo>
                  <a:lnTo>
                    <a:pt x="1792" y="765"/>
                  </a:lnTo>
                  <a:lnTo>
                    <a:pt x="1792" y="754"/>
                  </a:lnTo>
                  <a:lnTo>
                    <a:pt x="1792" y="706"/>
                  </a:lnTo>
                  <a:lnTo>
                    <a:pt x="1792" y="590"/>
                  </a:lnTo>
                  <a:cubicBezTo>
                    <a:pt x="1792" y="579"/>
                    <a:pt x="1786" y="565"/>
                    <a:pt x="1781" y="559"/>
                  </a:cubicBezTo>
                  <a:cubicBezTo>
                    <a:pt x="1772" y="553"/>
                    <a:pt x="1752" y="550"/>
                    <a:pt x="1744" y="553"/>
                  </a:cubicBezTo>
                  <a:cubicBezTo>
                    <a:pt x="1735" y="559"/>
                    <a:pt x="1724" y="576"/>
                    <a:pt x="1724" y="584"/>
                  </a:cubicBezTo>
                  <a:cubicBezTo>
                    <a:pt x="1721" y="635"/>
                    <a:pt x="1721" y="689"/>
                    <a:pt x="1724" y="740"/>
                  </a:cubicBezTo>
                  <a:lnTo>
                    <a:pt x="1724" y="771"/>
                  </a:lnTo>
                  <a:cubicBezTo>
                    <a:pt x="1724" y="785"/>
                    <a:pt x="1724" y="796"/>
                    <a:pt x="1704" y="804"/>
                  </a:cubicBezTo>
                  <a:cubicBezTo>
                    <a:pt x="1600" y="850"/>
                    <a:pt x="1496" y="872"/>
                    <a:pt x="1383" y="881"/>
                  </a:cubicBezTo>
                  <a:lnTo>
                    <a:pt x="1374" y="881"/>
                  </a:lnTo>
                  <a:lnTo>
                    <a:pt x="1374" y="302"/>
                  </a:lnTo>
                  <a:lnTo>
                    <a:pt x="1496" y="361"/>
                  </a:lnTo>
                  <a:cubicBezTo>
                    <a:pt x="1504" y="364"/>
                    <a:pt x="1512" y="370"/>
                    <a:pt x="1521" y="373"/>
                  </a:cubicBezTo>
                  <a:cubicBezTo>
                    <a:pt x="1538" y="381"/>
                    <a:pt x="1552" y="390"/>
                    <a:pt x="1569" y="395"/>
                  </a:cubicBezTo>
                  <a:cubicBezTo>
                    <a:pt x="1583" y="401"/>
                    <a:pt x="1597" y="404"/>
                    <a:pt x="1606" y="398"/>
                  </a:cubicBezTo>
                  <a:cubicBezTo>
                    <a:pt x="1614" y="392"/>
                    <a:pt x="1623" y="384"/>
                    <a:pt x="1625" y="367"/>
                  </a:cubicBezTo>
                  <a:cubicBezTo>
                    <a:pt x="1628" y="353"/>
                    <a:pt x="1631" y="336"/>
                    <a:pt x="1634" y="322"/>
                  </a:cubicBezTo>
                  <a:cubicBezTo>
                    <a:pt x="1637" y="311"/>
                    <a:pt x="1639" y="299"/>
                    <a:pt x="1642" y="285"/>
                  </a:cubicBezTo>
                  <a:cubicBezTo>
                    <a:pt x="1645" y="265"/>
                    <a:pt x="1651" y="248"/>
                    <a:pt x="1654" y="229"/>
                  </a:cubicBezTo>
                  <a:lnTo>
                    <a:pt x="1662" y="195"/>
                  </a:lnTo>
                  <a:lnTo>
                    <a:pt x="1668" y="195"/>
                  </a:lnTo>
                  <a:cubicBezTo>
                    <a:pt x="1764" y="209"/>
                    <a:pt x="1837" y="257"/>
                    <a:pt x="1888" y="336"/>
                  </a:cubicBezTo>
                  <a:cubicBezTo>
                    <a:pt x="1936" y="415"/>
                    <a:pt x="1956" y="505"/>
                    <a:pt x="1964" y="573"/>
                  </a:cubicBezTo>
                  <a:cubicBezTo>
                    <a:pt x="1967" y="584"/>
                    <a:pt x="1967" y="593"/>
                    <a:pt x="1970" y="601"/>
                  </a:cubicBezTo>
                  <a:cubicBezTo>
                    <a:pt x="1975" y="649"/>
                    <a:pt x="1975" y="652"/>
                    <a:pt x="1941" y="675"/>
                  </a:cubicBezTo>
                  <a:close/>
                  <a:moveTo>
                    <a:pt x="2590" y="347"/>
                  </a:moveTo>
                  <a:cubicBezTo>
                    <a:pt x="2573" y="359"/>
                    <a:pt x="2556" y="370"/>
                    <a:pt x="2539" y="384"/>
                  </a:cubicBezTo>
                  <a:lnTo>
                    <a:pt x="2505" y="407"/>
                  </a:lnTo>
                  <a:lnTo>
                    <a:pt x="2505" y="395"/>
                  </a:lnTo>
                  <a:lnTo>
                    <a:pt x="2505" y="370"/>
                  </a:lnTo>
                  <a:lnTo>
                    <a:pt x="2505" y="328"/>
                  </a:lnTo>
                  <a:cubicBezTo>
                    <a:pt x="2505" y="305"/>
                    <a:pt x="2491" y="291"/>
                    <a:pt x="2471" y="291"/>
                  </a:cubicBezTo>
                  <a:cubicBezTo>
                    <a:pt x="2463" y="291"/>
                    <a:pt x="2454" y="294"/>
                    <a:pt x="2446" y="299"/>
                  </a:cubicBezTo>
                  <a:cubicBezTo>
                    <a:pt x="2440" y="305"/>
                    <a:pt x="2434" y="316"/>
                    <a:pt x="2434" y="328"/>
                  </a:cubicBezTo>
                  <a:lnTo>
                    <a:pt x="2434" y="412"/>
                  </a:lnTo>
                  <a:cubicBezTo>
                    <a:pt x="2434" y="429"/>
                    <a:pt x="2429" y="440"/>
                    <a:pt x="2412" y="446"/>
                  </a:cubicBezTo>
                  <a:cubicBezTo>
                    <a:pt x="2350" y="469"/>
                    <a:pt x="2285" y="480"/>
                    <a:pt x="2223" y="480"/>
                  </a:cubicBezTo>
                  <a:cubicBezTo>
                    <a:pt x="2156" y="480"/>
                    <a:pt x="2088" y="466"/>
                    <a:pt x="2020" y="440"/>
                  </a:cubicBezTo>
                  <a:cubicBezTo>
                    <a:pt x="2009" y="438"/>
                    <a:pt x="2001" y="426"/>
                    <a:pt x="1998" y="415"/>
                  </a:cubicBezTo>
                  <a:cubicBezTo>
                    <a:pt x="1972" y="339"/>
                    <a:pt x="1932" y="277"/>
                    <a:pt x="1882" y="226"/>
                  </a:cubicBezTo>
                  <a:cubicBezTo>
                    <a:pt x="1873" y="217"/>
                    <a:pt x="1874" y="203"/>
                    <a:pt x="1877" y="195"/>
                  </a:cubicBezTo>
                  <a:cubicBezTo>
                    <a:pt x="1902" y="133"/>
                    <a:pt x="1947" y="96"/>
                    <a:pt x="2015" y="82"/>
                  </a:cubicBezTo>
                  <a:cubicBezTo>
                    <a:pt x="2023" y="79"/>
                    <a:pt x="2037" y="85"/>
                    <a:pt x="2043" y="90"/>
                  </a:cubicBezTo>
                  <a:cubicBezTo>
                    <a:pt x="2052" y="96"/>
                    <a:pt x="2060" y="104"/>
                    <a:pt x="2066" y="110"/>
                  </a:cubicBezTo>
                  <a:cubicBezTo>
                    <a:pt x="2071" y="115"/>
                    <a:pt x="2077" y="121"/>
                    <a:pt x="2085" y="127"/>
                  </a:cubicBezTo>
                  <a:cubicBezTo>
                    <a:pt x="2192" y="217"/>
                    <a:pt x="2251" y="217"/>
                    <a:pt x="2358" y="130"/>
                  </a:cubicBezTo>
                  <a:cubicBezTo>
                    <a:pt x="2369" y="119"/>
                    <a:pt x="2381" y="110"/>
                    <a:pt x="2392" y="99"/>
                  </a:cubicBezTo>
                  <a:cubicBezTo>
                    <a:pt x="2415" y="74"/>
                    <a:pt x="2440" y="76"/>
                    <a:pt x="2460" y="85"/>
                  </a:cubicBezTo>
                  <a:cubicBezTo>
                    <a:pt x="2508" y="102"/>
                    <a:pt x="2542" y="133"/>
                    <a:pt x="2561" y="178"/>
                  </a:cubicBezTo>
                  <a:cubicBezTo>
                    <a:pt x="2575" y="215"/>
                    <a:pt x="2584" y="251"/>
                    <a:pt x="2592" y="288"/>
                  </a:cubicBezTo>
                  <a:cubicBezTo>
                    <a:pt x="2595" y="299"/>
                    <a:pt x="2598" y="311"/>
                    <a:pt x="2601" y="319"/>
                  </a:cubicBezTo>
                  <a:cubicBezTo>
                    <a:pt x="2601" y="330"/>
                    <a:pt x="2598" y="342"/>
                    <a:pt x="2590" y="347"/>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5" name="Freeform 46">
              <a:extLst>
                <a:ext uri="{FF2B5EF4-FFF2-40B4-BE49-F238E27FC236}">
                  <a16:creationId xmlns:a16="http://schemas.microsoft.com/office/drawing/2014/main" id="{D997C607-3261-EA88-414E-33C7CBDE2136}"/>
                </a:ext>
              </a:extLst>
            </p:cNvPr>
            <p:cNvSpPr>
              <a:spLocks noChangeArrowheads="1"/>
            </p:cNvSpPr>
            <p:nvPr/>
          </p:nvSpPr>
          <p:spPr bwMode="auto">
            <a:xfrm>
              <a:off x="4770770" y="2170113"/>
              <a:ext cx="306388" cy="390525"/>
            </a:xfrm>
            <a:custGeom>
              <a:avLst/>
              <a:gdLst>
                <a:gd name="T0" fmla="*/ 71 w 853"/>
                <a:gd name="T1" fmla="*/ 796 h 1085"/>
                <a:gd name="T2" fmla="*/ 443 w 853"/>
                <a:gd name="T3" fmla="*/ 1075 h 1085"/>
                <a:gd name="T4" fmla="*/ 799 w 853"/>
                <a:gd name="T5" fmla="*/ 751 h 1085"/>
                <a:gd name="T6" fmla="*/ 818 w 853"/>
                <a:gd name="T7" fmla="*/ 452 h 1085"/>
                <a:gd name="T8" fmla="*/ 660 w 853"/>
                <a:gd name="T9" fmla="*/ 76 h 1085"/>
                <a:gd name="T10" fmla="*/ 389 w 853"/>
                <a:gd name="T11" fmla="*/ 31 h 1085"/>
                <a:gd name="T12" fmla="*/ 384 w 853"/>
                <a:gd name="T13" fmla="*/ 62 h 1085"/>
                <a:gd name="T14" fmla="*/ 288 w 853"/>
                <a:gd name="T15" fmla="*/ 17 h 1085"/>
                <a:gd name="T16" fmla="*/ 229 w 853"/>
                <a:gd name="T17" fmla="*/ 14 h 1085"/>
                <a:gd name="T18" fmla="*/ 237 w 853"/>
                <a:gd name="T19" fmla="*/ 85 h 1085"/>
                <a:gd name="T20" fmla="*/ 229 w 853"/>
                <a:gd name="T21" fmla="*/ 104 h 1085"/>
                <a:gd name="T22" fmla="*/ 25 w 853"/>
                <a:gd name="T23" fmla="*/ 457 h 1085"/>
                <a:gd name="T24" fmla="*/ 14 w 853"/>
                <a:gd name="T25" fmla="*/ 562 h 1085"/>
                <a:gd name="T26" fmla="*/ 48 w 853"/>
                <a:gd name="T27" fmla="*/ 753 h 1085"/>
                <a:gd name="T28" fmla="*/ 288 w 853"/>
                <a:gd name="T29" fmla="*/ 158 h 1085"/>
                <a:gd name="T30" fmla="*/ 333 w 853"/>
                <a:gd name="T31" fmla="*/ 133 h 1085"/>
                <a:gd name="T32" fmla="*/ 358 w 853"/>
                <a:gd name="T33" fmla="*/ 127 h 1085"/>
                <a:gd name="T34" fmla="*/ 440 w 853"/>
                <a:gd name="T35" fmla="*/ 150 h 1085"/>
                <a:gd name="T36" fmla="*/ 457 w 853"/>
                <a:gd name="T37" fmla="*/ 96 h 1085"/>
                <a:gd name="T38" fmla="*/ 463 w 853"/>
                <a:gd name="T39" fmla="*/ 79 h 1085"/>
                <a:gd name="T40" fmla="*/ 748 w 853"/>
                <a:gd name="T41" fmla="*/ 378 h 1085"/>
                <a:gd name="T42" fmla="*/ 737 w 853"/>
                <a:gd name="T43" fmla="*/ 381 h 1085"/>
                <a:gd name="T44" fmla="*/ 604 w 853"/>
                <a:gd name="T45" fmla="*/ 310 h 1085"/>
                <a:gd name="T46" fmla="*/ 203 w 853"/>
                <a:gd name="T47" fmla="*/ 389 h 1085"/>
                <a:gd name="T48" fmla="*/ 135 w 853"/>
                <a:gd name="T49" fmla="*/ 412 h 1085"/>
                <a:gd name="T50" fmla="*/ 104 w 853"/>
                <a:gd name="T51" fmla="*/ 466 h 1085"/>
                <a:gd name="T52" fmla="*/ 124 w 853"/>
                <a:gd name="T53" fmla="*/ 271 h 1085"/>
                <a:gd name="T54" fmla="*/ 79 w 853"/>
                <a:gd name="T55" fmla="*/ 587 h 1085"/>
                <a:gd name="T56" fmla="*/ 181 w 853"/>
                <a:gd name="T57" fmla="*/ 477 h 1085"/>
                <a:gd name="T58" fmla="*/ 189 w 853"/>
                <a:gd name="T59" fmla="*/ 474 h 1085"/>
                <a:gd name="T60" fmla="*/ 635 w 853"/>
                <a:gd name="T61" fmla="*/ 387 h 1085"/>
                <a:gd name="T62" fmla="*/ 717 w 853"/>
                <a:gd name="T63" fmla="*/ 550 h 1085"/>
                <a:gd name="T64" fmla="*/ 756 w 853"/>
                <a:gd name="T65" fmla="*/ 621 h 1085"/>
                <a:gd name="T66" fmla="*/ 706 w 853"/>
                <a:gd name="T67" fmla="*/ 762 h 1085"/>
                <a:gd name="T68" fmla="*/ 435 w 853"/>
                <a:gd name="T69" fmla="*/ 1010 h 1085"/>
                <a:gd name="T70" fmla="*/ 333 w 853"/>
                <a:gd name="T71" fmla="*/ 993 h 1085"/>
                <a:gd name="T72" fmla="*/ 130 w 853"/>
                <a:gd name="T73" fmla="*/ 751 h 1085"/>
                <a:gd name="T74" fmla="*/ 79 w 853"/>
                <a:gd name="T75" fmla="*/ 590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3" h="1085">
                  <a:moveTo>
                    <a:pt x="48" y="753"/>
                  </a:moveTo>
                  <a:cubicBezTo>
                    <a:pt x="59" y="768"/>
                    <a:pt x="65" y="782"/>
                    <a:pt x="71" y="796"/>
                  </a:cubicBezTo>
                  <a:cubicBezTo>
                    <a:pt x="96" y="883"/>
                    <a:pt x="144" y="954"/>
                    <a:pt x="217" y="1005"/>
                  </a:cubicBezTo>
                  <a:cubicBezTo>
                    <a:pt x="294" y="1061"/>
                    <a:pt x="367" y="1084"/>
                    <a:pt x="443" y="1075"/>
                  </a:cubicBezTo>
                  <a:cubicBezTo>
                    <a:pt x="604" y="1061"/>
                    <a:pt x="731" y="951"/>
                    <a:pt x="776" y="793"/>
                  </a:cubicBezTo>
                  <a:cubicBezTo>
                    <a:pt x="779" y="779"/>
                    <a:pt x="787" y="765"/>
                    <a:pt x="799" y="751"/>
                  </a:cubicBezTo>
                  <a:cubicBezTo>
                    <a:pt x="841" y="694"/>
                    <a:pt x="852" y="624"/>
                    <a:pt x="827" y="556"/>
                  </a:cubicBezTo>
                  <a:cubicBezTo>
                    <a:pt x="813" y="516"/>
                    <a:pt x="810" y="488"/>
                    <a:pt x="818" y="452"/>
                  </a:cubicBezTo>
                  <a:cubicBezTo>
                    <a:pt x="821" y="440"/>
                    <a:pt x="821" y="429"/>
                    <a:pt x="824" y="412"/>
                  </a:cubicBezTo>
                  <a:cubicBezTo>
                    <a:pt x="827" y="251"/>
                    <a:pt x="776" y="147"/>
                    <a:pt x="660" y="76"/>
                  </a:cubicBezTo>
                  <a:cubicBezTo>
                    <a:pt x="598" y="40"/>
                    <a:pt x="528" y="17"/>
                    <a:pt x="429" y="3"/>
                  </a:cubicBezTo>
                  <a:cubicBezTo>
                    <a:pt x="409" y="0"/>
                    <a:pt x="395" y="11"/>
                    <a:pt x="389" y="31"/>
                  </a:cubicBezTo>
                  <a:cubicBezTo>
                    <a:pt x="389" y="34"/>
                    <a:pt x="387" y="40"/>
                    <a:pt x="387" y="45"/>
                  </a:cubicBezTo>
                  <a:lnTo>
                    <a:pt x="384" y="62"/>
                  </a:lnTo>
                  <a:lnTo>
                    <a:pt x="347" y="45"/>
                  </a:lnTo>
                  <a:cubicBezTo>
                    <a:pt x="327" y="34"/>
                    <a:pt x="308" y="25"/>
                    <a:pt x="288" y="17"/>
                  </a:cubicBezTo>
                  <a:cubicBezTo>
                    <a:pt x="274" y="8"/>
                    <a:pt x="262" y="3"/>
                    <a:pt x="251" y="3"/>
                  </a:cubicBezTo>
                  <a:cubicBezTo>
                    <a:pt x="243" y="3"/>
                    <a:pt x="237" y="6"/>
                    <a:pt x="229" y="14"/>
                  </a:cubicBezTo>
                  <a:cubicBezTo>
                    <a:pt x="212" y="31"/>
                    <a:pt x="220" y="51"/>
                    <a:pt x="231" y="71"/>
                  </a:cubicBezTo>
                  <a:cubicBezTo>
                    <a:pt x="234" y="73"/>
                    <a:pt x="237" y="79"/>
                    <a:pt x="237" y="85"/>
                  </a:cubicBezTo>
                  <a:lnTo>
                    <a:pt x="243" y="99"/>
                  </a:lnTo>
                  <a:lnTo>
                    <a:pt x="229" y="104"/>
                  </a:lnTo>
                  <a:cubicBezTo>
                    <a:pt x="223" y="107"/>
                    <a:pt x="217" y="110"/>
                    <a:pt x="215" y="110"/>
                  </a:cubicBezTo>
                  <a:cubicBezTo>
                    <a:pt x="71" y="172"/>
                    <a:pt x="0" y="302"/>
                    <a:pt x="25" y="457"/>
                  </a:cubicBezTo>
                  <a:cubicBezTo>
                    <a:pt x="25" y="463"/>
                    <a:pt x="28" y="468"/>
                    <a:pt x="28" y="474"/>
                  </a:cubicBezTo>
                  <a:cubicBezTo>
                    <a:pt x="34" y="502"/>
                    <a:pt x="40" y="533"/>
                    <a:pt x="14" y="562"/>
                  </a:cubicBezTo>
                  <a:lnTo>
                    <a:pt x="14" y="564"/>
                  </a:lnTo>
                  <a:cubicBezTo>
                    <a:pt x="3" y="638"/>
                    <a:pt x="3" y="697"/>
                    <a:pt x="48" y="753"/>
                  </a:cubicBezTo>
                  <a:close/>
                  <a:moveTo>
                    <a:pt x="124" y="271"/>
                  </a:moveTo>
                  <a:cubicBezTo>
                    <a:pt x="164" y="217"/>
                    <a:pt x="217" y="181"/>
                    <a:pt x="288" y="158"/>
                  </a:cubicBezTo>
                  <a:cubicBezTo>
                    <a:pt x="299" y="155"/>
                    <a:pt x="310" y="147"/>
                    <a:pt x="322" y="141"/>
                  </a:cubicBezTo>
                  <a:cubicBezTo>
                    <a:pt x="325" y="138"/>
                    <a:pt x="330" y="135"/>
                    <a:pt x="333" y="133"/>
                  </a:cubicBezTo>
                  <a:lnTo>
                    <a:pt x="327" y="113"/>
                  </a:lnTo>
                  <a:lnTo>
                    <a:pt x="358" y="127"/>
                  </a:lnTo>
                  <a:cubicBezTo>
                    <a:pt x="373" y="133"/>
                    <a:pt x="384" y="141"/>
                    <a:pt x="398" y="147"/>
                  </a:cubicBezTo>
                  <a:cubicBezTo>
                    <a:pt x="415" y="155"/>
                    <a:pt x="429" y="155"/>
                    <a:pt x="440" y="150"/>
                  </a:cubicBezTo>
                  <a:cubicBezTo>
                    <a:pt x="452" y="144"/>
                    <a:pt x="457" y="130"/>
                    <a:pt x="457" y="113"/>
                  </a:cubicBezTo>
                  <a:cubicBezTo>
                    <a:pt x="457" y="107"/>
                    <a:pt x="457" y="102"/>
                    <a:pt x="457" y="96"/>
                  </a:cubicBezTo>
                  <a:lnTo>
                    <a:pt x="457" y="79"/>
                  </a:lnTo>
                  <a:lnTo>
                    <a:pt x="463" y="79"/>
                  </a:lnTo>
                  <a:cubicBezTo>
                    <a:pt x="545" y="82"/>
                    <a:pt x="629" y="124"/>
                    <a:pt x="689" y="195"/>
                  </a:cubicBezTo>
                  <a:cubicBezTo>
                    <a:pt x="737" y="251"/>
                    <a:pt x="759" y="319"/>
                    <a:pt x="748" y="378"/>
                  </a:cubicBezTo>
                  <a:lnTo>
                    <a:pt x="745" y="398"/>
                  </a:lnTo>
                  <a:lnTo>
                    <a:pt x="737" y="381"/>
                  </a:lnTo>
                  <a:cubicBezTo>
                    <a:pt x="717" y="341"/>
                    <a:pt x="689" y="313"/>
                    <a:pt x="652" y="299"/>
                  </a:cubicBezTo>
                  <a:cubicBezTo>
                    <a:pt x="632" y="291"/>
                    <a:pt x="618" y="294"/>
                    <a:pt x="604" y="310"/>
                  </a:cubicBezTo>
                  <a:cubicBezTo>
                    <a:pt x="511" y="420"/>
                    <a:pt x="389" y="449"/>
                    <a:pt x="229" y="398"/>
                  </a:cubicBezTo>
                  <a:cubicBezTo>
                    <a:pt x="220" y="395"/>
                    <a:pt x="212" y="392"/>
                    <a:pt x="203" y="389"/>
                  </a:cubicBezTo>
                  <a:lnTo>
                    <a:pt x="195" y="387"/>
                  </a:lnTo>
                  <a:cubicBezTo>
                    <a:pt x="164" y="373"/>
                    <a:pt x="150" y="378"/>
                    <a:pt x="135" y="412"/>
                  </a:cubicBezTo>
                  <a:cubicBezTo>
                    <a:pt x="130" y="429"/>
                    <a:pt x="121" y="443"/>
                    <a:pt x="113" y="454"/>
                  </a:cubicBezTo>
                  <a:lnTo>
                    <a:pt x="104" y="466"/>
                  </a:lnTo>
                  <a:lnTo>
                    <a:pt x="102" y="452"/>
                  </a:lnTo>
                  <a:cubicBezTo>
                    <a:pt x="79" y="381"/>
                    <a:pt x="88" y="322"/>
                    <a:pt x="124" y="271"/>
                  </a:cubicBezTo>
                  <a:close/>
                  <a:moveTo>
                    <a:pt x="79" y="590"/>
                  </a:moveTo>
                  <a:lnTo>
                    <a:pt x="79" y="587"/>
                  </a:lnTo>
                  <a:lnTo>
                    <a:pt x="82" y="584"/>
                  </a:lnTo>
                  <a:cubicBezTo>
                    <a:pt x="130" y="562"/>
                    <a:pt x="155" y="519"/>
                    <a:pt x="181" y="477"/>
                  </a:cubicBezTo>
                  <a:lnTo>
                    <a:pt x="183" y="471"/>
                  </a:lnTo>
                  <a:lnTo>
                    <a:pt x="189" y="474"/>
                  </a:lnTo>
                  <a:cubicBezTo>
                    <a:pt x="350" y="531"/>
                    <a:pt x="500" y="505"/>
                    <a:pt x="629" y="392"/>
                  </a:cubicBezTo>
                  <a:lnTo>
                    <a:pt x="635" y="387"/>
                  </a:lnTo>
                  <a:lnTo>
                    <a:pt x="641" y="392"/>
                  </a:lnTo>
                  <a:cubicBezTo>
                    <a:pt x="677" y="437"/>
                    <a:pt x="700" y="488"/>
                    <a:pt x="717" y="550"/>
                  </a:cubicBezTo>
                  <a:cubicBezTo>
                    <a:pt x="720" y="562"/>
                    <a:pt x="725" y="576"/>
                    <a:pt x="734" y="581"/>
                  </a:cubicBezTo>
                  <a:cubicBezTo>
                    <a:pt x="754" y="593"/>
                    <a:pt x="756" y="607"/>
                    <a:pt x="756" y="621"/>
                  </a:cubicBezTo>
                  <a:cubicBezTo>
                    <a:pt x="756" y="660"/>
                    <a:pt x="754" y="706"/>
                    <a:pt x="714" y="739"/>
                  </a:cubicBezTo>
                  <a:cubicBezTo>
                    <a:pt x="708" y="742"/>
                    <a:pt x="706" y="753"/>
                    <a:pt x="706" y="762"/>
                  </a:cubicBezTo>
                  <a:lnTo>
                    <a:pt x="706" y="765"/>
                  </a:lnTo>
                  <a:cubicBezTo>
                    <a:pt x="672" y="900"/>
                    <a:pt x="570" y="993"/>
                    <a:pt x="435" y="1010"/>
                  </a:cubicBezTo>
                  <a:cubicBezTo>
                    <a:pt x="429" y="1010"/>
                    <a:pt x="423" y="1010"/>
                    <a:pt x="418" y="1010"/>
                  </a:cubicBezTo>
                  <a:cubicBezTo>
                    <a:pt x="392" y="1010"/>
                    <a:pt x="367" y="1005"/>
                    <a:pt x="333" y="993"/>
                  </a:cubicBezTo>
                  <a:cubicBezTo>
                    <a:pt x="223" y="954"/>
                    <a:pt x="155" y="875"/>
                    <a:pt x="130" y="756"/>
                  </a:cubicBezTo>
                  <a:lnTo>
                    <a:pt x="130" y="751"/>
                  </a:lnTo>
                  <a:cubicBezTo>
                    <a:pt x="127" y="742"/>
                    <a:pt x="127" y="734"/>
                    <a:pt x="121" y="731"/>
                  </a:cubicBezTo>
                  <a:cubicBezTo>
                    <a:pt x="71" y="689"/>
                    <a:pt x="76" y="629"/>
                    <a:pt x="79" y="59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6" name="Freeform 47">
              <a:extLst>
                <a:ext uri="{FF2B5EF4-FFF2-40B4-BE49-F238E27FC236}">
                  <a16:creationId xmlns:a16="http://schemas.microsoft.com/office/drawing/2014/main" id="{5B420BE2-59AF-3393-8880-4DB5A7758AB3}"/>
                </a:ext>
              </a:extLst>
            </p:cNvPr>
            <p:cNvSpPr>
              <a:spLocks noChangeArrowheads="1"/>
            </p:cNvSpPr>
            <p:nvPr/>
          </p:nvSpPr>
          <p:spPr bwMode="auto">
            <a:xfrm>
              <a:off x="4470733" y="2195513"/>
              <a:ext cx="266700" cy="307975"/>
            </a:xfrm>
            <a:custGeom>
              <a:avLst/>
              <a:gdLst>
                <a:gd name="T0" fmla="*/ 36 w 740"/>
                <a:gd name="T1" fmla="*/ 839 h 854"/>
                <a:gd name="T2" fmla="*/ 239 w 740"/>
                <a:gd name="T3" fmla="*/ 822 h 854"/>
                <a:gd name="T4" fmla="*/ 468 w 740"/>
                <a:gd name="T5" fmla="*/ 824 h 854"/>
                <a:gd name="T6" fmla="*/ 694 w 740"/>
                <a:gd name="T7" fmla="*/ 836 h 854"/>
                <a:gd name="T8" fmla="*/ 722 w 740"/>
                <a:gd name="T9" fmla="*/ 771 h 854"/>
                <a:gd name="T10" fmla="*/ 668 w 740"/>
                <a:gd name="T11" fmla="*/ 576 h 854"/>
                <a:gd name="T12" fmla="*/ 699 w 740"/>
                <a:gd name="T13" fmla="*/ 390 h 854"/>
                <a:gd name="T14" fmla="*/ 699 w 740"/>
                <a:gd name="T15" fmla="*/ 294 h 854"/>
                <a:gd name="T16" fmla="*/ 581 w 740"/>
                <a:gd name="T17" fmla="*/ 37 h 854"/>
                <a:gd name="T18" fmla="*/ 318 w 740"/>
                <a:gd name="T19" fmla="*/ 23 h 854"/>
                <a:gd name="T20" fmla="*/ 64 w 740"/>
                <a:gd name="T21" fmla="*/ 201 h 854"/>
                <a:gd name="T22" fmla="*/ 76 w 740"/>
                <a:gd name="T23" fmla="*/ 353 h 854"/>
                <a:gd name="T24" fmla="*/ 42 w 740"/>
                <a:gd name="T25" fmla="*/ 435 h 854"/>
                <a:gd name="T26" fmla="*/ 73 w 740"/>
                <a:gd name="T27" fmla="*/ 621 h 854"/>
                <a:gd name="T28" fmla="*/ 2 w 740"/>
                <a:gd name="T29" fmla="*/ 816 h 854"/>
                <a:gd name="T30" fmla="*/ 584 w 740"/>
                <a:gd name="T31" fmla="*/ 748 h 854"/>
                <a:gd name="T32" fmla="*/ 601 w 740"/>
                <a:gd name="T33" fmla="*/ 723 h 854"/>
                <a:gd name="T34" fmla="*/ 643 w 740"/>
                <a:gd name="T35" fmla="*/ 776 h 854"/>
                <a:gd name="T36" fmla="*/ 141 w 740"/>
                <a:gd name="T37" fmla="*/ 201 h 854"/>
                <a:gd name="T38" fmla="*/ 434 w 740"/>
                <a:gd name="T39" fmla="*/ 96 h 854"/>
                <a:gd name="T40" fmla="*/ 632 w 740"/>
                <a:gd name="T41" fmla="*/ 435 h 854"/>
                <a:gd name="T42" fmla="*/ 626 w 740"/>
                <a:gd name="T43" fmla="*/ 441 h 854"/>
                <a:gd name="T44" fmla="*/ 414 w 740"/>
                <a:gd name="T45" fmla="*/ 350 h 854"/>
                <a:gd name="T46" fmla="*/ 364 w 740"/>
                <a:gd name="T47" fmla="*/ 249 h 854"/>
                <a:gd name="T48" fmla="*/ 290 w 740"/>
                <a:gd name="T49" fmla="*/ 246 h 854"/>
                <a:gd name="T50" fmla="*/ 146 w 740"/>
                <a:gd name="T51" fmla="*/ 336 h 854"/>
                <a:gd name="T52" fmla="*/ 138 w 740"/>
                <a:gd name="T53" fmla="*/ 291 h 854"/>
                <a:gd name="T54" fmla="*/ 132 w 740"/>
                <a:gd name="T55" fmla="*/ 452 h 854"/>
                <a:gd name="T56" fmla="*/ 149 w 740"/>
                <a:gd name="T57" fmla="*/ 415 h 854"/>
                <a:gd name="T58" fmla="*/ 155 w 740"/>
                <a:gd name="T59" fmla="*/ 412 h 854"/>
                <a:gd name="T60" fmla="*/ 316 w 740"/>
                <a:gd name="T61" fmla="*/ 333 h 854"/>
                <a:gd name="T62" fmla="*/ 618 w 740"/>
                <a:gd name="T63" fmla="*/ 517 h 854"/>
                <a:gd name="T64" fmla="*/ 618 w 740"/>
                <a:gd name="T65" fmla="*/ 537 h 854"/>
                <a:gd name="T66" fmla="*/ 598 w 740"/>
                <a:gd name="T67" fmla="*/ 573 h 854"/>
                <a:gd name="T68" fmla="*/ 389 w 740"/>
                <a:gd name="T69" fmla="*/ 779 h 854"/>
                <a:gd name="T70" fmla="*/ 186 w 740"/>
                <a:gd name="T71" fmla="*/ 675 h 854"/>
                <a:gd name="T72" fmla="*/ 158 w 740"/>
                <a:gd name="T73" fmla="*/ 613 h 854"/>
                <a:gd name="T74" fmla="*/ 132 w 740"/>
                <a:gd name="T75" fmla="*/ 452 h 854"/>
                <a:gd name="T76" fmla="*/ 172 w 740"/>
                <a:gd name="T77" fmla="*/ 768 h 854"/>
                <a:gd name="T78" fmla="*/ 107 w 740"/>
                <a:gd name="T79" fmla="*/ 776 h 854"/>
                <a:gd name="T80" fmla="*/ 127 w 740"/>
                <a:gd name="T81" fmla="*/ 70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0" h="854">
                  <a:moveTo>
                    <a:pt x="2" y="816"/>
                  </a:moveTo>
                  <a:cubicBezTo>
                    <a:pt x="8" y="827"/>
                    <a:pt x="19" y="833"/>
                    <a:pt x="36" y="839"/>
                  </a:cubicBezTo>
                  <a:cubicBezTo>
                    <a:pt x="104" y="850"/>
                    <a:pt x="172" y="839"/>
                    <a:pt x="222" y="824"/>
                  </a:cubicBezTo>
                  <a:cubicBezTo>
                    <a:pt x="228" y="824"/>
                    <a:pt x="234" y="822"/>
                    <a:pt x="239" y="822"/>
                  </a:cubicBezTo>
                  <a:cubicBezTo>
                    <a:pt x="248" y="822"/>
                    <a:pt x="256" y="822"/>
                    <a:pt x="262" y="824"/>
                  </a:cubicBezTo>
                  <a:cubicBezTo>
                    <a:pt x="333" y="853"/>
                    <a:pt x="400" y="853"/>
                    <a:pt x="468" y="824"/>
                  </a:cubicBezTo>
                  <a:cubicBezTo>
                    <a:pt x="479" y="819"/>
                    <a:pt x="496" y="819"/>
                    <a:pt x="510" y="822"/>
                  </a:cubicBezTo>
                  <a:cubicBezTo>
                    <a:pt x="561" y="833"/>
                    <a:pt x="626" y="847"/>
                    <a:pt x="694" y="836"/>
                  </a:cubicBezTo>
                  <a:cubicBezTo>
                    <a:pt x="716" y="833"/>
                    <a:pt x="728" y="824"/>
                    <a:pt x="733" y="813"/>
                  </a:cubicBezTo>
                  <a:cubicBezTo>
                    <a:pt x="739" y="802"/>
                    <a:pt x="733" y="788"/>
                    <a:pt x="722" y="771"/>
                  </a:cubicBezTo>
                  <a:cubicBezTo>
                    <a:pt x="691" y="728"/>
                    <a:pt x="671" y="680"/>
                    <a:pt x="660" y="627"/>
                  </a:cubicBezTo>
                  <a:cubicBezTo>
                    <a:pt x="657" y="607"/>
                    <a:pt x="660" y="593"/>
                    <a:pt x="668" y="576"/>
                  </a:cubicBezTo>
                  <a:cubicBezTo>
                    <a:pt x="680" y="556"/>
                    <a:pt x="688" y="537"/>
                    <a:pt x="691" y="520"/>
                  </a:cubicBezTo>
                  <a:cubicBezTo>
                    <a:pt x="697" y="480"/>
                    <a:pt x="697" y="438"/>
                    <a:pt x="699" y="390"/>
                  </a:cubicBezTo>
                  <a:cubicBezTo>
                    <a:pt x="699" y="370"/>
                    <a:pt x="702" y="347"/>
                    <a:pt x="702" y="325"/>
                  </a:cubicBezTo>
                  <a:cubicBezTo>
                    <a:pt x="702" y="316"/>
                    <a:pt x="699" y="305"/>
                    <a:pt x="699" y="294"/>
                  </a:cubicBezTo>
                  <a:cubicBezTo>
                    <a:pt x="697" y="266"/>
                    <a:pt x="691" y="229"/>
                    <a:pt x="685" y="192"/>
                  </a:cubicBezTo>
                  <a:cubicBezTo>
                    <a:pt x="668" y="125"/>
                    <a:pt x="632" y="68"/>
                    <a:pt x="581" y="37"/>
                  </a:cubicBezTo>
                  <a:cubicBezTo>
                    <a:pt x="530" y="6"/>
                    <a:pt x="471" y="0"/>
                    <a:pt x="406" y="17"/>
                  </a:cubicBezTo>
                  <a:cubicBezTo>
                    <a:pt x="375" y="26"/>
                    <a:pt x="347" y="29"/>
                    <a:pt x="318" y="23"/>
                  </a:cubicBezTo>
                  <a:cubicBezTo>
                    <a:pt x="293" y="17"/>
                    <a:pt x="265" y="17"/>
                    <a:pt x="231" y="23"/>
                  </a:cubicBezTo>
                  <a:cubicBezTo>
                    <a:pt x="124" y="37"/>
                    <a:pt x="70" y="94"/>
                    <a:pt x="64" y="201"/>
                  </a:cubicBezTo>
                  <a:cubicBezTo>
                    <a:pt x="62" y="246"/>
                    <a:pt x="67" y="291"/>
                    <a:pt x="73" y="336"/>
                  </a:cubicBezTo>
                  <a:lnTo>
                    <a:pt x="76" y="353"/>
                  </a:lnTo>
                  <a:cubicBezTo>
                    <a:pt x="79" y="373"/>
                    <a:pt x="81" y="390"/>
                    <a:pt x="59" y="404"/>
                  </a:cubicBezTo>
                  <a:cubicBezTo>
                    <a:pt x="50" y="410"/>
                    <a:pt x="42" y="424"/>
                    <a:pt x="42" y="435"/>
                  </a:cubicBezTo>
                  <a:cubicBezTo>
                    <a:pt x="36" y="480"/>
                    <a:pt x="33" y="534"/>
                    <a:pt x="64" y="582"/>
                  </a:cubicBezTo>
                  <a:cubicBezTo>
                    <a:pt x="70" y="593"/>
                    <a:pt x="76" y="610"/>
                    <a:pt x="73" y="621"/>
                  </a:cubicBezTo>
                  <a:cubicBezTo>
                    <a:pt x="64" y="672"/>
                    <a:pt x="45" y="723"/>
                    <a:pt x="11" y="771"/>
                  </a:cubicBezTo>
                  <a:cubicBezTo>
                    <a:pt x="2" y="793"/>
                    <a:pt x="0" y="807"/>
                    <a:pt x="2" y="816"/>
                  </a:cubicBezTo>
                  <a:close/>
                  <a:moveTo>
                    <a:pt x="567" y="768"/>
                  </a:moveTo>
                  <a:lnTo>
                    <a:pt x="584" y="748"/>
                  </a:lnTo>
                  <a:cubicBezTo>
                    <a:pt x="589" y="740"/>
                    <a:pt x="595" y="734"/>
                    <a:pt x="598" y="728"/>
                  </a:cubicBezTo>
                  <a:cubicBezTo>
                    <a:pt x="598" y="726"/>
                    <a:pt x="601" y="726"/>
                    <a:pt x="601" y="723"/>
                  </a:cubicBezTo>
                  <a:lnTo>
                    <a:pt x="612" y="706"/>
                  </a:lnTo>
                  <a:lnTo>
                    <a:pt x="643" y="776"/>
                  </a:lnTo>
                  <a:lnTo>
                    <a:pt x="567" y="768"/>
                  </a:lnTo>
                  <a:close/>
                  <a:moveTo>
                    <a:pt x="141" y="201"/>
                  </a:moveTo>
                  <a:cubicBezTo>
                    <a:pt x="155" y="125"/>
                    <a:pt x="208" y="94"/>
                    <a:pt x="307" y="102"/>
                  </a:cubicBezTo>
                  <a:cubicBezTo>
                    <a:pt x="352" y="105"/>
                    <a:pt x="392" y="108"/>
                    <a:pt x="434" y="96"/>
                  </a:cubicBezTo>
                  <a:cubicBezTo>
                    <a:pt x="527" y="71"/>
                    <a:pt x="595" y="108"/>
                    <a:pt x="620" y="201"/>
                  </a:cubicBezTo>
                  <a:cubicBezTo>
                    <a:pt x="640" y="268"/>
                    <a:pt x="646" y="364"/>
                    <a:pt x="632" y="435"/>
                  </a:cubicBezTo>
                  <a:lnTo>
                    <a:pt x="632" y="441"/>
                  </a:lnTo>
                  <a:lnTo>
                    <a:pt x="626" y="441"/>
                  </a:lnTo>
                  <a:cubicBezTo>
                    <a:pt x="612" y="443"/>
                    <a:pt x="595" y="443"/>
                    <a:pt x="581" y="443"/>
                  </a:cubicBezTo>
                  <a:cubicBezTo>
                    <a:pt x="513" y="443"/>
                    <a:pt x="457" y="412"/>
                    <a:pt x="414" y="350"/>
                  </a:cubicBezTo>
                  <a:cubicBezTo>
                    <a:pt x="395" y="319"/>
                    <a:pt x="378" y="285"/>
                    <a:pt x="364" y="252"/>
                  </a:cubicBezTo>
                  <a:lnTo>
                    <a:pt x="364" y="249"/>
                  </a:lnTo>
                  <a:cubicBezTo>
                    <a:pt x="355" y="226"/>
                    <a:pt x="349" y="215"/>
                    <a:pt x="330" y="215"/>
                  </a:cubicBezTo>
                  <a:cubicBezTo>
                    <a:pt x="310" y="212"/>
                    <a:pt x="299" y="226"/>
                    <a:pt x="290" y="246"/>
                  </a:cubicBezTo>
                  <a:cubicBezTo>
                    <a:pt x="268" y="294"/>
                    <a:pt x="228" y="325"/>
                    <a:pt x="172" y="339"/>
                  </a:cubicBezTo>
                  <a:cubicBezTo>
                    <a:pt x="160" y="342"/>
                    <a:pt x="151" y="341"/>
                    <a:pt x="146" y="336"/>
                  </a:cubicBezTo>
                  <a:cubicBezTo>
                    <a:pt x="140" y="330"/>
                    <a:pt x="138" y="325"/>
                    <a:pt x="138" y="316"/>
                  </a:cubicBezTo>
                  <a:cubicBezTo>
                    <a:pt x="138" y="308"/>
                    <a:pt x="138" y="300"/>
                    <a:pt x="138" y="291"/>
                  </a:cubicBezTo>
                  <a:cubicBezTo>
                    <a:pt x="138" y="257"/>
                    <a:pt x="135" y="229"/>
                    <a:pt x="141" y="201"/>
                  </a:cubicBezTo>
                  <a:close/>
                  <a:moveTo>
                    <a:pt x="132" y="452"/>
                  </a:moveTo>
                  <a:cubicBezTo>
                    <a:pt x="138" y="446"/>
                    <a:pt x="141" y="438"/>
                    <a:pt x="143" y="429"/>
                  </a:cubicBezTo>
                  <a:cubicBezTo>
                    <a:pt x="146" y="424"/>
                    <a:pt x="146" y="418"/>
                    <a:pt x="149" y="415"/>
                  </a:cubicBezTo>
                  <a:lnTo>
                    <a:pt x="152" y="412"/>
                  </a:lnTo>
                  <a:lnTo>
                    <a:pt x="155" y="412"/>
                  </a:lnTo>
                  <a:cubicBezTo>
                    <a:pt x="214" y="410"/>
                    <a:pt x="265" y="384"/>
                    <a:pt x="310" y="339"/>
                  </a:cubicBezTo>
                  <a:lnTo>
                    <a:pt x="316" y="333"/>
                  </a:lnTo>
                  <a:lnTo>
                    <a:pt x="321" y="342"/>
                  </a:lnTo>
                  <a:cubicBezTo>
                    <a:pt x="389" y="469"/>
                    <a:pt x="488" y="528"/>
                    <a:pt x="618" y="517"/>
                  </a:cubicBezTo>
                  <a:lnTo>
                    <a:pt x="629" y="517"/>
                  </a:lnTo>
                  <a:lnTo>
                    <a:pt x="618" y="537"/>
                  </a:lnTo>
                  <a:cubicBezTo>
                    <a:pt x="615" y="542"/>
                    <a:pt x="612" y="548"/>
                    <a:pt x="609" y="554"/>
                  </a:cubicBezTo>
                  <a:cubicBezTo>
                    <a:pt x="606" y="559"/>
                    <a:pt x="603" y="568"/>
                    <a:pt x="598" y="573"/>
                  </a:cubicBezTo>
                  <a:cubicBezTo>
                    <a:pt x="589" y="587"/>
                    <a:pt x="584" y="601"/>
                    <a:pt x="578" y="613"/>
                  </a:cubicBezTo>
                  <a:cubicBezTo>
                    <a:pt x="544" y="709"/>
                    <a:pt x="479" y="765"/>
                    <a:pt x="389" y="779"/>
                  </a:cubicBezTo>
                  <a:cubicBezTo>
                    <a:pt x="381" y="779"/>
                    <a:pt x="369" y="782"/>
                    <a:pt x="361" y="782"/>
                  </a:cubicBezTo>
                  <a:cubicBezTo>
                    <a:pt x="293" y="782"/>
                    <a:pt x="234" y="745"/>
                    <a:pt x="186" y="675"/>
                  </a:cubicBezTo>
                  <a:cubicBezTo>
                    <a:pt x="177" y="661"/>
                    <a:pt x="169" y="647"/>
                    <a:pt x="163" y="630"/>
                  </a:cubicBezTo>
                  <a:cubicBezTo>
                    <a:pt x="160" y="624"/>
                    <a:pt x="160" y="618"/>
                    <a:pt x="158" y="613"/>
                  </a:cubicBezTo>
                  <a:cubicBezTo>
                    <a:pt x="149" y="587"/>
                    <a:pt x="143" y="565"/>
                    <a:pt x="124" y="545"/>
                  </a:cubicBezTo>
                  <a:cubicBezTo>
                    <a:pt x="101" y="514"/>
                    <a:pt x="110" y="477"/>
                    <a:pt x="132" y="452"/>
                  </a:cubicBezTo>
                  <a:close/>
                  <a:moveTo>
                    <a:pt x="127" y="709"/>
                  </a:moveTo>
                  <a:lnTo>
                    <a:pt x="172" y="768"/>
                  </a:lnTo>
                  <a:lnTo>
                    <a:pt x="160" y="771"/>
                  </a:lnTo>
                  <a:cubicBezTo>
                    <a:pt x="141" y="774"/>
                    <a:pt x="127" y="776"/>
                    <a:pt x="107" y="776"/>
                  </a:cubicBezTo>
                  <a:lnTo>
                    <a:pt x="95" y="779"/>
                  </a:lnTo>
                  <a:lnTo>
                    <a:pt x="127" y="709"/>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7" name="Freeform 48">
              <a:extLst>
                <a:ext uri="{FF2B5EF4-FFF2-40B4-BE49-F238E27FC236}">
                  <a16:creationId xmlns:a16="http://schemas.microsoft.com/office/drawing/2014/main" id="{6597E5EC-1843-0556-3AF4-520862B71371}"/>
                </a:ext>
              </a:extLst>
            </p:cNvPr>
            <p:cNvSpPr>
              <a:spLocks noChangeArrowheads="1"/>
            </p:cNvSpPr>
            <p:nvPr/>
          </p:nvSpPr>
          <p:spPr bwMode="auto">
            <a:xfrm>
              <a:off x="5110495" y="2192338"/>
              <a:ext cx="249238" cy="311150"/>
            </a:xfrm>
            <a:custGeom>
              <a:avLst/>
              <a:gdLst>
                <a:gd name="T0" fmla="*/ 319 w 694"/>
                <a:gd name="T1" fmla="*/ 34 h 864"/>
                <a:gd name="T2" fmla="*/ 239 w 694"/>
                <a:gd name="T3" fmla="*/ 6 h 864"/>
                <a:gd name="T4" fmla="*/ 200 w 694"/>
                <a:gd name="T5" fmla="*/ 11 h 864"/>
                <a:gd name="T6" fmla="*/ 200 w 694"/>
                <a:gd name="T7" fmla="*/ 65 h 864"/>
                <a:gd name="T8" fmla="*/ 197 w 694"/>
                <a:gd name="T9" fmla="*/ 85 h 864"/>
                <a:gd name="T10" fmla="*/ 42 w 694"/>
                <a:gd name="T11" fmla="*/ 406 h 864"/>
                <a:gd name="T12" fmla="*/ 39 w 694"/>
                <a:gd name="T13" fmla="*/ 570 h 864"/>
                <a:gd name="T14" fmla="*/ 96 w 694"/>
                <a:gd name="T15" fmla="*/ 694 h 864"/>
                <a:gd name="T16" fmla="*/ 365 w 694"/>
                <a:gd name="T17" fmla="*/ 858 h 864"/>
                <a:gd name="T18" fmla="*/ 653 w 694"/>
                <a:gd name="T19" fmla="*/ 604 h 864"/>
                <a:gd name="T20" fmla="*/ 667 w 694"/>
                <a:gd name="T21" fmla="*/ 395 h 864"/>
                <a:gd name="T22" fmla="*/ 377 w 694"/>
                <a:gd name="T23" fmla="*/ 3 h 864"/>
                <a:gd name="T24" fmla="*/ 614 w 694"/>
                <a:gd name="T25" fmla="*/ 505 h 864"/>
                <a:gd name="T26" fmla="*/ 583 w 694"/>
                <a:gd name="T27" fmla="*/ 584 h 864"/>
                <a:gd name="T28" fmla="*/ 363 w 694"/>
                <a:gd name="T29" fmla="*/ 787 h 864"/>
                <a:gd name="T30" fmla="*/ 248 w 694"/>
                <a:gd name="T31" fmla="*/ 753 h 864"/>
                <a:gd name="T32" fmla="*/ 115 w 694"/>
                <a:gd name="T33" fmla="*/ 562 h 864"/>
                <a:gd name="T34" fmla="*/ 112 w 694"/>
                <a:gd name="T35" fmla="*/ 460 h 864"/>
                <a:gd name="T36" fmla="*/ 237 w 694"/>
                <a:gd name="T37" fmla="*/ 401 h 864"/>
                <a:gd name="T38" fmla="*/ 532 w 694"/>
                <a:gd name="T39" fmla="*/ 313 h 864"/>
                <a:gd name="T40" fmla="*/ 580 w 694"/>
                <a:gd name="T41" fmla="*/ 437 h 864"/>
                <a:gd name="T42" fmla="*/ 591 w 694"/>
                <a:gd name="T43" fmla="*/ 460 h 864"/>
                <a:gd name="T44" fmla="*/ 617 w 694"/>
                <a:gd name="T45" fmla="*/ 499 h 864"/>
                <a:gd name="T46" fmla="*/ 597 w 694"/>
                <a:gd name="T47" fmla="*/ 271 h 864"/>
                <a:gd name="T48" fmla="*/ 538 w 694"/>
                <a:gd name="T49" fmla="*/ 234 h 864"/>
                <a:gd name="T50" fmla="*/ 189 w 694"/>
                <a:gd name="T51" fmla="*/ 308 h 864"/>
                <a:gd name="T52" fmla="*/ 112 w 694"/>
                <a:gd name="T53" fmla="*/ 344 h 864"/>
                <a:gd name="T54" fmla="*/ 127 w 694"/>
                <a:gd name="T55" fmla="*/ 223 h 864"/>
                <a:gd name="T56" fmla="*/ 268 w 694"/>
                <a:gd name="T57" fmla="*/ 127 h 864"/>
                <a:gd name="T58" fmla="*/ 304 w 694"/>
                <a:gd name="T59" fmla="*/ 118 h 864"/>
                <a:gd name="T60" fmla="*/ 319 w 694"/>
                <a:gd name="T61" fmla="*/ 127 h 864"/>
                <a:gd name="T62" fmla="*/ 394 w 694"/>
                <a:gd name="T63" fmla="*/ 90 h 864"/>
                <a:gd name="T64" fmla="*/ 399 w 694"/>
                <a:gd name="T65" fmla="*/ 85 h 864"/>
                <a:gd name="T66" fmla="*/ 608 w 694"/>
                <a:gd name="T67" fmla="*/ 279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4" h="864">
                  <a:moveTo>
                    <a:pt x="377" y="3"/>
                  </a:moveTo>
                  <a:cubicBezTo>
                    <a:pt x="346" y="0"/>
                    <a:pt x="326" y="3"/>
                    <a:pt x="319" y="34"/>
                  </a:cubicBezTo>
                  <a:lnTo>
                    <a:pt x="316" y="42"/>
                  </a:lnTo>
                  <a:lnTo>
                    <a:pt x="239" y="6"/>
                  </a:lnTo>
                  <a:cubicBezTo>
                    <a:pt x="234" y="3"/>
                    <a:pt x="228" y="0"/>
                    <a:pt x="223" y="0"/>
                  </a:cubicBezTo>
                  <a:cubicBezTo>
                    <a:pt x="214" y="0"/>
                    <a:pt x="206" y="3"/>
                    <a:pt x="200" y="11"/>
                  </a:cubicBezTo>
                  <a:cubicBezTo>
                    <a:pt x="189" y="23"/>
                    <a:pt x="186" y="37"/>
                    <a:pt x="194" y="51"/>
                  </a:cubicBezTo>
                  <a:cubicBezTo>
                    <a:pt x="197" y="56"/>
                    <a:pt x="200" y="59"/>
                    <a:pt x="200" y="65"/>
                  </a:cubicBezTo>
                  <a:lnTo>
                    <a:pt x="206" y="79"/>
                  </a:lnTo>
                  <a:lnTo>
                    <a:pt x="197" y="85"/>
                  </a:lnTo>
                  <a:cubicBezTo>
                    <a:pt x="194" y="87"/>
                    <a:pt x="192" y="87"/>
                    <a:pt x="189" y="90"/>
                  </a:cubicBezTo>
                  <a:cubicBezTo>
                    <a:pt x="59" y="147"/>
                    <a:pt x="0" y="274"/>
                    <a:pt x="42" y="406"/>
                  </a:cubicBezTo>
                  <a:cubicBezTo>
                    <a:pt x="45" y="415"/>
                    <a:pt x="42" y="426"/>
                    <a:pt x="39" y="432"/>
                  </a:cubicBezTo>
                  <a:cubicBezTo>
                    <a:pt x="22" y="477"/>
                    <a:pt x="22" y="525"/>
                    <a:pt x="39" y="570"/>
                  </a:cubicBezTo>
                  <a:cubicBezTo>
                    <a:pt x="50" y="601"/>
                    <a:pt x="67" y="632"/>
                    <a:pt x="81" y="663"/>
                  </a:cubicBezTo>
                  <a:cubicBezTo>
                    <a:pt x="87" y="674"/>
                    <a:pt x="93" y="683"/>
                    <a:pt x="96" y="694"/>
                  </a:cubicBezTo>
                  <a:cubicBezTo>
                    <a:pt x="101" y="705"/>
                    <a:pt x="107" y="717"/>
                    <a:pt x="115" y="728"/>
                  </a:cubicBezTo>
                  <a:cubicBezTo>
                    <a:pt x="183" y="818"/>
                    <a:pt x="265" y="863"/>
                    <a:pt x="365" y="858"/>
                  </a:cubicBezTo>
                  <a:cubicBezTo>
                    <a:pt x="490" y="852"/>
                    <a:pt x="594" y="768"/>
                    <a:pt x="634" y="643"/>
                  </a:cubicBezTo>
                  <a:cubicBezTo>
                    <a:pt x="636" y="629"/>
                    <a:pt x="645" y="618"/>
                    <a:pt x="653" y="604"/>
                  </a:cubicBezTo>
                  <a:cubicBezTo>
                    <a:pt x="684" y="556"/>
                    <a:pt x="693" y="502"/>
                    <a:pt x="673" y="440"/>
                  </a:cubicBezTo>
                  <a:cubicBezTo>
                    <a:pt x="670" y="429"/>
                    <a:pt x="665" y="412"/>
                    <a:pt x="667" y="395"/>
                  </a:cubicBezTo>
                  <a:cubicBezTo>
                    <a:pt x="687" y="268"/>
                    <a:pt x="665" y="178"/>
                    <a:pt x="591" y="107"/>
                  </a:cubicBezTo>
                  <a:cubicBezTo>
                    <a:pt x="538" y="45"/>
                    <a:pt x="464" y="11"/>
                    <a:pt x="377" y="3"/>
                  </a:cubicBezTo>
                  <a:close/>
                  <a:moveTo>
                    <a:pt x="617" y="499"/>
                  </a:moveTo>
                  <a:lnTo>
                    <a:pt x="614" y="505"/>
                  </a:lnTo>
                  <a:cubicBezTo>
                    <a:pt x="608" y="525"/>
                    <a:pt x="603" y="545"/>
                    <a:pt x="594" y="564"/>
                  </a:cubicBezTo>
                  <a:cubicBezTo>
                    <a:pt x="591" y="570"/>
                    <a:pt x="588" y="578"/>
                    <a:pt x="583" y="584"/>
                  </a:cubicBezTo>
                  <a:cubicBezTo>
                    <a:pt x="577" y="593"/>
                    <a:pt x="574" y="598"/>
                    <a:pt x="571" y="604"/>
                  </a:cubicBezTo>
                  <a:cubicBezTo>
                    <a:pt x="546" y="705"/>
                    <a:pt x="464" y="779"/>
                    <a:pt x="363" y="787"/>
                  </a:cubicBezTo>
                  <a:cubicBezTo>
                    <a:pt x="357" y="787"/>
                    <a:pt x="354" y="787"/>
                    <a:pt x="349" y="787"/>
                  </a:cubicBezTo>
                  <a:cubicBezTo>
                    <a:pt x="319" y="787"/>
                    <a:pt x="285" y="776"/>
                    <a:pt x="248" y="753"/>
                  </a:cubicBezTo>
                  <a:cubicBezTo>
                    <a:pt x="194" y="720"/>
                    <a:pt x="158" y="672"/>
                    <a:pt x="141" y="607"/>
                  </a:cubicBezTo>
                  <a:cubicBezTo>
                    <a:pt x="138" y="593"/>
                    <a:pt x="127" y="576"/>
                    <a:pt x="115" y="562"/>
                  </a:cubicBezTo>
                  <a:cubicBezTo>
                    <a:pt x="96" y="539"/>
                    <a:pt x="90" y="511"/>
                    <a:pt x="96" y="482"/>
                  </a:cubicBezTo>
                  <a:cubicBezTo>
                    <a:pt x="98" y="474"/>
                    <a:pt x="107" y="466"/>
                    <a:pt x="112" y="460"/>
                  </a:cubicBezTo>
                  <a:cubicBezTo>
                    <a:pt x="118" y="454"/>
                    <a:pt x="124" y="451"/>
                    <a:pt x="127" y="446"/>
                  </a:cubicBezTo>
                  <a:cubicBezTo>
                    <a:pt x="149" y="406"/>
                    <a:pt x="177" y="384"/>
                    <a:pt x="237" y="401"/>
                  </a:cubicBezTo>
                  <a:cubicBezTo>
                    <a:pt x="326" y="423"/>
                    <a:pt x="413" y="403"/>
                    <a:pt x="501" y="336"/>
                  </a:cubicBezTo>
                  <a:lnTo>
                    <a:pt x="532" y="313"/>
                  </a:lnTo>
                  <a:lnTo>
                    <a:pt x="549" y="355"/>
                  </a:lnTo>
                  <a:cubicBezTo>
                    <a:pt x="560" y="384"/>
                    <a:pt x="571" y="409"/>
                    <a:pt x="580" y="437"/>
                  </a:cubicBezTo>
                  <a:cubicBezTo>
                    <a:pt x="580" y="440"/>
                    <a:pt x="583" y="443"/>
                    <a:pt x="583" y="446"/>
                  </a:cubicBezTo>
                  <a:cubicBezTo>
                    <a:pt x="586" y="451"/>
                    <a:pt x="586" y="457"/>
                    <a:pt x="591" y="460"/>
                  </a:cubicBezTo>
                  <a:cubicBezTo>
                    <a:pt x="594" y="463"/>
                    <a:pt x="597" y="466"/>
                    <a:pt x="600" y="466"/>
                  </a:cubicBezTo>
                  <a:cubicBezTo>
                    <a:pt x="611" y="471"/>
                    <a:pt x="622" y="480"/>
                    <a:pt x="617" y="499"/>
                  </a:cubicBezTo>
                  <a:close/>
                  <a:moveTo>
                    <a:pt x="608" y="279"/>
                  </a:moveTo>
                  <a:lnTo>
                    <a:pt x="597" y="271"/>
                  </a:lnTo>
                  <a:cubicBezTo>
                    <a:pt x="591" y="268"/>
                    <a:pt x="586" y="262"/>
                    <a:pt x="580" y="260"/>
                  </a:cubicBezTo>
                  <a:cubicBezTo>
                    <a:pt x="566" y="251"/>
                    <a:pt x="552" y="240"/>
                    <a:pt x="538" y="234"/>
                  </a:cubicBezTo>
                  <a:cubicBezTo>
                    <a:pt x="524" y="226"/>
                    <a:pt x="509" y="229"/>
                    <a:pt x="495" y="243"/>
                  </a:cubicBezTo>
                  <a:cubicBezTo>
                    <a:pt x="419" y="333"/>
                    <a:pt x="319" y="353"/>
                    <a:pt x="189" y="308"/>
                  </a:cubicBezTo>
                  <a:cubicBezTo>
                    <a:pt x="144" y="291"/>
                    <a:pt x="141" y="293"/>
                    <a:pt x="118" y="333"/>
                  </a:cubicBezTo>
                  <a:lnTo>
                    <a:pt x="112" y="344"/>
                  </a:lnTo>
                  <a:lnTo>
                    <a:pt x="107" y="330"/>
                  </a:lnTo>
                  <a:cubicBezTo>
                    <a:pt x="96" y="302"/>
                    <a:pt x="104" y="254"/>
                    <a:pt x="127" y="223"/>
                  </a:cubicBezTo>
                  <a:cubicBezTo>
                    <a:pt x="155" y="183"/>
                    <a:pt x="192" y="155"/>
                    <a:pt x="242" y="138"/>
                  </a:cubicBezTo>
                  <a:cubicBezTo>
                    <a:pt x="251" y="135"/>
                    <a:pt x="259" y="130"/>
                    <a:pt x="268" y="127"/>
                  </a:cubicBezTo>
                  <a:cubicBezTo>
                    <a:pt x="273" y="124"/>
                    <a:pt x="279" y="121"/>
                    <a:pt x="287" y="118"/>
                  </a:cubicBezTo>
                  <a:cubicBezTo>
                    <a:pt x="293" y="116"/>
                    <a:pt x="299" y="116"/>
                    <a:pt x="304" y="118"/>
                  </a:cubicBezTo>
                  <a:cubicBezTo>
                    <a:pt x="310" y="118"/>
                    <a:pt x="313" y="121"/>
                    <a:pt x="316" y="124"/>
                  </a:cubicBezTo>
                  <a:lnTo>
                    <a:pt x="319" y="127"/>
                  </a:lnTo>
                  <a:cubicBezTo>
                    <a:pt x="346" y="141"/>
                    <a:pt x="360" y="143"/>
                    <a:pt x="371" y="138"/>
                  </a:cubicBezTo>
                  <a:cubicBezTo>
                    <a:pt x="383" y="132"/>
                    <a:pt x="388" y="118"/>
                    <a:pt x="394" y="90"/>
                  </a:cubicBezTo>
                  <a:lnTo>
                    <a:pt x="394" y="85"/>
                  </a:lnTo>
                  <a:lnTo>
                    <a:pt x="399" y="85"/>
                  </a:lnTo>
                  <a:cubicBezTo>
                    <a:pt x="492" y="82"/>
                    <a:pt x="597" y="178"/>
                    <a:pt x="605" y="271"/>
                  </a:cubicBezTo>
                  <a:lnTo>
                    <a:pt x="608" y="279"/>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8" name="Freeform 49">
              <a:extLst>
                <a:ext uri="{FF2B5EF4-FFF2-40B4-BE49-F238E27FC236}">
                  <a16:creationId xmlns:a16="http://schemas.microsoft.com/office/drawing/2014/main" id="{CF327A26-70D3-D288-A574-1BE92009F63D}"/>
                </a:ext>
              </a:extLst>
            </p:cNvPr>
            <p:cNvSpPr>
              <a:spLocks noChangeArrowheads="1"/>
            </p:cNvSpPr>
            <p:nvPr/>
          </p:nvSpPr>
          <p:spPr bwMode="auto">
            <a:xfrm>
              <a:off x="4591383" y="1987551"/>
              <a:ext cx="661987" cy="168275"/>
            </a:xfrm>
            <a:custGeom>
              <a:avLst/>
              <a:gdLst>
                <a:gd name="T0" fmla="*/ 11 w 1840"/>
                <a:gd name="T1" fmla="*/ 449 h 467"/>
                <a:gd name="T2" fmla="*/ 64 w 1840"/>
                <a:gd name="T3" fmla="*/ 449 h 467"/>
                <a:gd name="T4" fmla="*/ 76 w 1840"/>
                <a:gd name="T5" fmla="*/ 437 h 467"/>
                <a:gd name="T6" fmla="*/ 84 w 1840"/>
                <a:gd name="T7" fmla="*/ 432 h 467"/>
                <a:gd name="T8" fmla="*/ 719 w 1840"/>
                <a:gd name="T9" fmla="*/ 133 h 467"/>
                <a:gd name="T10" fmla="*/ 928 w 1840"/>
                <a:gd name="T11" fmla="*/ 116 h 467"/>
                <a:gd name="T12" fmla="*/ 1665 w 1840"/>
                <a:gd name="T13" fmla="*/ 355 h 467"/>
                <a:gd name="T14" fmla="*/ 1746 w 1840"/>
                <a:gd name="T15" fmla="*/ 423 h 467"/>
                <a:gd name="T16" fmla="*/ 1774 w 1840"/>
                <a:gd name="T17" fmla="*/ 449 h 467"/>
                <a:gd name="T18" fmla="*/ 1813 w 1840"/>
                <a:gd name="T19" fmla="*/ 457 h 467"/>
                <a:gd name="T20" fmla="*/ 1833 w 1840"/>
                <a:gd name="T21" fmla="*/ 437 h 467"/>
                <a:gd name="T22" fmla="*/ 1839 w 1840"/>
                <a:gd name="T23" fmla="*/ 429 h 467"/>
                <a:gd name="T24" fmla="*/ 1833 w 1840"/>
                <a:gd name="T25" fmla="*/ 418 h 467"/>
                <a:gd name="T26" fmla="*/ 1819 w 1840"/>
                <a:gd name="T27" fmla="*/ 398 h 467"/>
                <a:gd name="T28" fmla="*/ 1805 w 1840"/>
                <a:gd name="T29" fmla="*/ 386 h 467"/>
                <a:gd name="T30" fmla="*/ 1707 w 1840"/>
                <a:gd name="T31" fmla="*/ 307 h 467"/>
                <a:gd name="T32" fmla="*/ 637 w 1840"/>
                <a:gd name="T33" fmla="*/ 79 h 467"/>
                <a:gd name="T34" fmla="*/ 14 w 1840"/>
                <a:gd name="T35" fmla="*/ 398 h 467"/>
                <a:gd name="T36" fmla="*/ 11 w 1840"/>
                <a:gd name="T37" fmla="*/ 44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0" h="467">
                  <a:moveTo>
                    <a:pt x="11" y="449"/>
                  </a:moveTo>
                  <a:cubicBezTo>
                    <a:pt x="25" y="466"/>
                    <a:pt x="45" y="466"/>
                    <a:pt x="64" y="449"/>
                  </a:cubicBezTo>
                  <a:cubicBezTo>
                    <a:pt x="67" y="446"/>
                    <a:pt x="73" y="443"/>
                    <a:pt x="76" y="437"/>
                  </a:cubicBezTo>
                  <a:cubicBezTo>
                    <a:pt x="79" y="434"/>
                    <a:pt x="81" y="432"/>
                    <a:pt x="84" y="432"/>
                  </a:cubicBezTo>
                  <a:cubicBezTo>
                    <a:pt x="270" y="271"/>
                    <a:pt x="485" y="169"/>
                    <a:pt x="719" y="133"/>
                  </a:cubicBezTo>
                  <a:cubicBezTo>
                    <a:pt x="790" y="121"/>
                    <a:pt x="857" y="116"/>
                    <a:pt x="928" y="116"/>
                  </a:cubicBezTo>
                  <a:cubicBezTo>
                    <a:pt x="1193" y="116"/>
                    <a:pt x="1439" y="197"/>
                    <a:pt x="1665" y="355"/>
                  </a:cubicBezTo>
                  <a:cubicBezTo>
                    <a:pt x="1693" y="375"/>
                    <a:pt x="1721" y="401"/>
                    <a:pt x="1746" y="423"/>
                  </a:cubicBezTo>
                  <a:cubicBezTo>
                    <a:pt x="1755" y="432"/>
                    <a:pt x="1765" y="440"/>
                    <a:pt x="1774" y="449"/>
                  </a:cubicBezTo>
                  <a:cubicBezTo>
                    <a:pt x="1788" y="460"/>
                    <a:pt x="1802" y="463"/>
                    <a:pt x="1813" y="457"/>
                  </a:cubicBezTo>
                  <a:cubicBezTo>
                    <a:pt x="1819" y="451"/>
                    <a:pt x="1827" y="446"/>
                    <a:pt x="1833" y="437"/>
                  </a:cubicBezTo>
                  <a:cubicBezTo>
                    <a:pt x="1836" y="434"/>
                    <a:pt x="1839" y="432"/>
                    <a:pt x="1839" y="429"/>
                  </a:cubicBezTo>
                  <a:cubicBezTo>
                    <a:pt x="1836" y="426"/>
                    <a:pt x="1836" y="423"/>
                    <a:pt x="1833" y="418"/>
                  </a:cubicBezTo>
                  <a:cubicBezTo>
                    <a:pt x="1827" y="409"/>
                    <a:pt x="1824" y="403"/>
                    <a:pt x="1819" y="398"/>
                  </a:cubicBezTo>
                  <a:lnTo>
                    <a:pt x="1805" y="386"/>
                  </a:lnTo>
                  <a:cubicBezTo>
                    <a:pt x="1774" y="358"/>
                    <a:pt x="1741" y="330"/>
                    <a:pt x="1707" y="307"/>
                  </a:cubicBezTo>
                  <a:cubicBezTo>
                    <a:pt x="1385" y="76"/>
                    <a:pt x="1027" y="0"/>
                    <a:pt x="637" y="79"/>
                  </a:cubicBezTo>
                  <a:cubicBezTo>
                    <a:pt x="406" y="124"/>
                    <a:pt x="197" y="234"/>
                    <a:pt x="14" y="398"/>
                  </a:cubicBezTo>
                  <a:cubicBezTo>
                    <a:pt x="2" y="412"/>
                    <a:pt x="0" y="434"/>
                    <a:pt x="11" y="449"/>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9" name="Freeform 50">
              <a:extLst>
                <a:ext uri="{FF2B5EF4-FFF2-40B4-BE49-F238E27FC236}">
                  <a16:creationId xmlns:a16="http://schemas.microsoft.com/office/drawing/2014/main" id="{2E63234E-0165-99A9-BCB9-8F8E4304C3A9}"/>
                </a:ext>
              </a:extLst>
            </p:cNvPr>
            <p:cNvSpPr>
              <a:spLocks noChangeArrowheads="1"/>
            </p:cNvSpPr>
            <p:nvPr/>
          </p:nvSpPr>
          <p:spPr bwMode="auto">
            <a:xfrm>
              <a:off x="4592970" y="2814638"/>
              <a:ext cx="658813" cy="150813"/>
            </a:xfrm>
            <a:custGeom>
              <a:avLst/>
              <a:gdLst>
                <a:gd name="T0" fmla="*/ 1822 w 1832"/>
                <a:gd name="T1" fmla="*/ 17 h 419"/>
                <a:gd name="T2" fmla="*/ 1771 w 1832"/>
                <a:gd name="T3" fmla="*/ 14 h 419"/>
                <a:gd name="T4" fmla="*/ 1757 w 1832"/>
                <a:gd name="T5" fmla="*/ 28 h 419"/>
                <a:gd name="T6" fmla="*/ 1747 w 1832"/>
                <a:gd name="T7" fmla="*/ 40 h 419"/>
                <a:gd name="T8" fmla="*/ 638 w 1832"/>
                <a:gd name="T9" fmla="*/ 316 h 419"/>
                <a:gd name="T10" fmla="*/ 65 w 1832"/>
                <a:gd name="T11" fmla="*/ 20 h 419"/>
                <a:gd name="T12" fmla="*/ 9 w 1832"/>
                <a:gd name="T13" fmla="*/ 17 h 419"/>
                <a:gd name="T14" fmla="*/ 0 w 1832"/>
                <a:gd name="T15" fmla="*/ 40 h 419"/>
                <a:gd name="T16" fmla="*/ 17 w 1832"/>
                <a:gd name="T17" fmla="*/ 71 h 419"/>
                <a:gd name="T18" fmla="*/ 883 w 1832"/>
                <a:gd name="T19" fmla="*/ 418 h 419"/>
                <a:gd name="T20" fmla="*/ 886 w 1832"/>
                <a:gd name="T21" fmla="*/ 418 h 419"/>
                <a:gd name="T22" fmla="*/ 1668 w 1832"/>
                <a:gd name="T23" fmla="*/ 183 h 419"/>
                <a:gd name="T24" fmla="*/ 1788 w 1832"/>
                <a:gd name="T25" fmla="*/ 87 h 419"/>
                <a:gd name="T26" fmla="*/ 1817 w 1832"/>
                <a:gd name="T27" fmla="*/ 65 h 419"/>
                <a:gd name="T28" fmla="*/ 1831 w 1832"/>
                <a:gd name="T29" fmla="*/ 40 h 419"/>
                <a:gd name="T30" fmla="*/ 1822 w 1832"/>
                <a:gd name="T31" fmla="*/ 1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2" h="419">
                  <a:moveTo>
                    <a:pt x="1822" y="17"/>
                  </a:moveTo>
                  <a:cubicBezTo>
                    <a:pt x="1808" y="3"/>
                    <a:pt x="1788" y="0"/>
                    <a:pt x="1771" y="14"/>
                  </a:cubicBezTo>
                  <a:cubicBezTo>
                    <a:pt x="1766" y="17"/>
                    <a:pt x="1760" y="23"/>
                    <a:pt x="1757" y="28"/>
                  </a:cubicBezTo>
                  <a:cubicBezTo>
                    <a:pt x="1756" y="31"/>
                    <a:pt x="1750" y="37"/>
                    <a:pt x="1747" y="40"/>
                  </a:cubicBezTo>
                  <a:cubicBezTo>
                    <a:pt x="1422" y="310"/>
                    <a:pt x="1050" y="404"/>
                    <a:pt x="638" y="316"/>
                  </a:cubicBezTo>
                  <a:cubicBezTo>
                    <a:pt x="429" y="274"/>
                    <a:pt x="234" y="172"/>
                    <a:pt x="65" y="20"/>
                  </a:cubicBezTo>
                  <a:cubicBezTo>
                    <a:pt x="45" y="3"/>
                    <a:pt x="26" y="0"/>
                    <a:pt x="9" y="17"/>
                  </a:cubicBezTo>
                  <a:cubicBezTo>
                    <a:pt x="3" y="25"/>
                    <a:pt x="0" y="31"/>
                    <a:pt x="0" y="40"/>
                  </a:cubicBezTo>
                  <a:cubicBezTo>
                    <a:pt x="0" y="51"/>
                    <a:pt x="6" y="62"/>
                    <a:pt x="17" y="71"/>
                  </a:cubicBezTo>
                  <a:cubicBezTo>
                    <a:pt x="265" y="293"/>
                    <a:pt x="567" y="415"/>
                    <a:pt x="883" y="418"/>
                  </a:cubicBezTo>
                  <a:lnTo>
                    <a:pt x="886" y="418"/>
                  </a:lnTo>
                  <a:cubicBezTo>
                    <a:pt x="1183" y="418"/>
                    <a:pt x="1445" y="339"/>
                    <a:pt x="1668" y="183"/>
                  </a:cubicBezTo>
                  <a:cubicBezTo>
                    <a:pt x="1710" y="155"/>
                    <a:pt x="1750" y="121"/>
                    <a:pt x="1788" y="87"/>
                  </a:cubicBezTo>
                  <a:lnTo>
                    <a:pt x="1817" y="65"/>
                  </a:lnTo>
                  <a:cubicBezTo>
                    <a:pt x="1825" y="56"/>
                    <a:pt x="1831" y="48"/>
                    <a:pt x="1831" y="40"/>
                  </a:cubicBezTo>
                  <a:cubicBezTo>
                    <a:pt x="1831" y="34"/>
                    <a:pt x="1828" y="23"/>
                    <a:pt x="1822" y="1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3988366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2281465"/>
            <a:ext cx="4572000" cy="2862035"/>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pic>
        <p:nvPicPr>
          <p:cNvPr id="13" name="Marcador de posición de imagen 12">
            <a:extLst>
              <a:ext uri="{FF2B5EF4-FFF2-40B4-BE49-F238E27FC236}">
                <a16:creationId xmlns:a16="http://schemas.microsoft.com/office/drawing/2014/main" id="{BC777D8B-A041-2A00-21CD-299C02DF6453}"/>
              </a:ext>
            </a:extLst>
          </p:cNvPr>
          <p:cNvPicPr>
            <a:picLocks noGrp="1" noChangeAspect="1"/>
          </p:cNvPicPr>
          <p:nvPr>
            <p:ph type="pic" sz="quarter" idx="10"/>
          </p:nvPr>
        </p:nvPicPr>
        <p:blipFill rotWithShape="1">
          <a:blip r:embed="rId3"/>
          <a:srcRect t="18405" b="34175"/>
          <a:stretch/>
        </p:blipFill>
        <p:spPr>
          <a:xfrm flipH="1">
            <a:off x="0" y="0"/>
            <a:ext cx="9144000" cy="2438508"/>
          </a:xfrm>
        </p:spPr>
      </p:pic>
      <p:sp>
        <p:nvSpPr>
          <p:cNvPr id="32" name="Rectangle 31"/>
          <p:cNvSpPr/>
          <p:nvPr/>
        </p:nvSpPr>
        <p:spPr>
          <a:xfrm>
            <a:off x="-1" y="0"/>
            <a:ext cx="7399872" cy="2422637"/>
          </a:xfrm>
          <a:prstGeom prst="rect">
            <a:avLst/>
          </a:prstGeom>
          <a:gradFill flip="none" rotWithShape="1">
            <a:gsLst>
              <a:gs pos="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a:cxnSpLocks/>
          </p:cNvCxnSpPr>
          <p:nvPr/>
        </p:nvCxnSpPr>
        <p:spPr>
          <a:xfrm>
            <a:off x="6688311" y="311821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B23EF68-BDD3-A441-8C7B-5BF0F7292D9C}"/>
              </a:ext>
            </a:extLst>
          </p:cNvPr>
          <p:cNvGrpSpPr/>
          <p:nvPr/>
        </p:nvGrpSpPr>
        <p:grpSpPr>
          <a:xfrm>
            <a:off x="5536931" y="3267084"/>
            <a:ext cx="2774730" cy="970154"/>
            <a:chOff x="3179015" y="3776992"/>
            <a:chExt cx="2774730" cy="970154"/>
          </a:xfrm>
        </p:grpSpPr>
        <p:sp>
          <p:nvSpPr>
            <p:cNvPr id="15" name="TextBox 14"/>
            <p:cNvSpPr txBox="1"/>
            <p:nvPr/>
          </p:nvSpPr>
          <p:spPr>
            <a:xfrm>
              <a:off x="4157158" y="3776992"/>
              <a:ext cx="830677" cy="219291"/>
            </a:xfrm>
            <a:prstGeom prst="rect">
              <a:avLst/>
            </a:prstGeom>
            <a:noFill/>
          </p:spPr>
          <p:txBody>
            <a:bodyPr wrap="none" lIns="34290" tIns="17145" rIns="34290" bIns="17145" rtlCol="0">
              <a:spAutoFit/>
            </a:bodyPr>
            <a:lstStyle>
              <a:defPPr>
                <a:defRPr lang="en-US"/>
              </a:defPPr>
              <a:lvl1pPr algn="ctr">
                <a:defRPr sz="1200" b="1">
                  <a:solidFill>
                    <a:schemeClr val="accent1"/>
                  </a:solidFill>
                  <a:ea typeface="Montserrat Semi" charset="0"/>
                  <a:cs typeface="Arial" panose="020B0604020202020204" pitchFamily="34" charset="0"/>
                </a:defRPr>
              </a:lvl1pPr>
            </a:lstStyle>
            <a:p>
              <a:r>
                <a:rPr lang="en-US" cap="all" dirty="0"/>
                <a:t>Benefits</a:t>
              </a:r>
            </a:p>
          </p:txBody>
        </p:sp>
        <p:sp>
          <p:nvSpPr>
            <p:cNvPr id="16" name="TextBox 15"/>
            <p:cNvSpPr txBox="1"/>
            <p:nvPr/>
          </p:nvSpPr>
          <p:spPr>
            <a:xfrm>
              <a:off x="3179015" y="4028680"/>
              <a:ext cx="2774730" cy="718466"/>
            </a:xfrm>
            <a:prstGeom prst="rect">
              <a:avLst/>
            </a:prstGeom>
            <a:noFill/>
          </p:spPr>
          <p:txBody>
            <a:bodyPr wrap="square" lIns="34290" tIns="17145" rIns="34290" bIns="17145" rtlCol="0">
              <a:spAutoFit/>
            </a:bodyPr>
            <a:lstStyle/>
            <a:p>
              <a:pPr algn="ctr">
                <a:lnSpc>
                  <a:spcPct val="140000"/>
                </a:lnSpc>
              </a:pPr>
              <a:r>
                <a:rPr lang="en-US" sz="1100" dirty="0">
                  <a:solidFill>
                    <a:schemeClr val="tx2"/>
                  </a:solidFill>
                  <a:ea typeface="Open Sans Light" panose="020B0306030504020204" pitchFamily="34" charset="0"/>
                  <a:cs typeface="Arial" panose="020B0604020202020204" pitchFamily="34" charset="0"/>
                </a:rPr>
                <a:t>Close the Echo Chamber</a:t>
              </a:r>
            </a:p>
            <a:p>
              <a:pPr algn="ctr">
                <a:lnSpc>
                  <a:spcPct val="140000"/>
                </a:lnSpc>
              </a:pPr>
              <a:r>
                <a:rPr lang="en-US" sz="1100" dirty="0">
                  <a:solidFill>
                    <a:schemeClr val="tx2"/>
                  </a:solidFill>
                  <a:ea typeface="Open Sans Light" panose="020B0306030504020204" pitchFamily="34" charset="0"/>
                  <a:cs typeface="Arial" panose="020B0604020202020204" pitchFamily="34" charset="0"/>
                </a:rPr>
                <a:t>Break Old Habits</a:t>
              </a:r>
            </a:p>
            <a:p>
              <a:pPr algn="ctr">
                <a:lnSpc>
                  <a:spcPct val="140000"/>
                </a:lnSpc>
              </a:pPr>
              <a:r>
                <a:rPr lang="en-US" sz="1100" dirty="0">
                  <a:solidFill>
                    <a:schemeClr val="tx2"/>
                  </a:solidFill>
                  <a:ea typeface="Open Sans Light" panose="020B0306030504020204" pitchFamily="34" charset="0"/>
                  <a:cs typeface="Arial" panose="020B0604020202020204" pitchFamily="34" charset="0"/>
                </a:rPr>
                <a:t>Create New Methods</a:t>
              </a:r>
            </a:p>
          </p:txBody>
        </p:sp>
      </p:grpSp>
      <p:cxnSp>
        <p:nvCxnSpPr>
          <p:cNvPr id="29" name="Straight Connector 28"/>
          <p:cNvCxnSpPr>
            <a:cxnSpLocks/>
          </p:cNvCxnSpPr>
          <p:nvPr/>
        </p:nvCxnSpPr>
        <p:spPr>
          <a:xfrm>
            <a:off x="2000903" y="311821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66812BA-283F-3940-99A0-A3A373093C42}"/>
              </a:ext>
            </a:extLst>
          </p:cNvPr>
          <p:cNvGrpSpPr/>
          <p:nvPr/>
        </p:nvGrpSpPr>
        <p:grpSpPr>
          <a:xfrm>
            <a:off x="832339" y="3267084"/>
            <a:ext cx="2770676" cy="1606831"/>
            <a:chOff x="135069" y="3776992"/>
            <a:chExt cx="2770676" cy="1606831"/>
          </a:xfrm>
        </p:grpSpPr>
        <p:sp>
          <p:nvSpPr>
            <p:cNvPr id="30" name="TextBox 29"/>
            <p:cNvSpPr txBox="1"/>
            <p:nvPr/>
          </p:nvSpPr>
          <p:spPr>
            <a:xfrm>
              <a:off x="338630" y="3776992"/>
              <a:ext cx="2375779" cy="403957"/>
            </a:xfrm>
            <a:prstGeom prst="rect">
              <a:avLst/>
            </a:prstGeom>
            <a:noFill/>
          </p:spPr>
          <p:txBody>
            <a:bodyPr wrap="none" lIns="34290" tIns="17145" rIns="34290" bIns="17145" rtlCol="0">
              <a:spAutoFit/>
            </a:bodyPr>
            <a:lstStyle/>
            <a:p>
              <a:pPr algn="ctr"/>
              <a:r>
                <a:rPr lang="en-US" sz="1200" b="1" cap="all" dirty="0">
                  <a:solidFill>
                    <a:schemeClr val="accent1"/>
                  </a:solidFill>
                  <a:ea typeface="Montserrat Semi" charset="0"/>
                  <a:cs typeface="Arial" panose="020B0604020202020204" pitchFamily="34" charset="0"/>
                </a:rPr>
                <a:t>Informative and </a:t>
              </a:r>
            </a:p>
            <a:p>
              <a:pPr algn="ctr"/>
              <a:r>
                <a:rPr lang="en-US" sz="1200" b="1" cap="all" dirty="0">
                  <a:solidFill>
                    <a:schemeClr val="accent1"/>
                  </a:solidFill>
                  <a:ea typeface="Montserrat Semi" charset="0"/>
                  <a:cs typeface="Arial" panose="020B0604020202020204" pitchFamily="34" charset="0"/>
                </a:rPr>
                <a:t>Transformative Elements</a:t>
              </a:r>
            </a:p>
          </p:txBody>
        </p:sp>
        <p:sp>
          <p:nvSpPr>
            <p:cNvPr id="31" name="TextBox 30"/>
            <p:cNvSpPr txBox="1"/>
            <p:nvPr/>
          </p:nvSpPr>
          <p:spPr>
            <a:xfrm>
              <a:off x="135069" y="4191381"/>
              <a:ext cx="2770676" cy="1192442"/>
            </a:xfrm>
            <a:prstGeom prst="rect">
              <a:avLst/>
            </a:prstGeom>
            <a:noFill/>
          </p:spPr>
          <p:txBody>
            <a:bodyPr wrap="square" lIns="34290" tIns="17145" rIns="34290" bIns="17145" rtlCol="0">
              <a:spAutoFit/>
            </a:bodyPr>
            <a:lstStyle/>
            <a:p>
              <a:pPr algn="ctr">
                <a:lnSpc>
                  <a:spcPct val="140000"/>
                </a:lnSpc>
              </a:pPr>
              <a:r>
                <a:rPr lang="en-US" sz="1100" dirty="0">
                  <a:solidFill>
                    <a:schemeClr val="tx2"/>
                  </a:solidFill>
                  <a:ea typeface="Open Sans Light" panose="020B0306030504020204" pitchFamily="34" charset="0"/>
                  <a:cs typeface="Arial" panose="020B0604020202020204" pitchFamily="34" charset="0"/>
                </a:rPr>
                <a:t>Mission</a:t>
              </a:r>
            </a:p>
            <a:p>
              <a:pPr algn="ctr">
                <a:lnSpc>
                  <a:spcPct val="140000"/>
                </a:lnSpc>
              </a:pPr>
              <a:r>
                <a:rPr lang="en-US" sz="1100" dirty="0">
                  <a:solidFill>
                    <a:schemeClr val="tx2"/>
                  </a:solidFill>
                  <a:ea typeface="Open Sans Light" panose="020B0306030504020204" pitchFamily="34" charset="0"/>
                  <a:cs typeface="Arial" panose="020B0604020202020204" pitchFamily="34" charset="0"/>
                </a:rPr>
                <a:t>Audience</a:t>
              </a:r>
            </a:p>
            <a:p>
              <a:pPr algn="ctr">
                <a:lnSpc>
                  <a:spcPct val="140000"/>
                </a:lnSpc>
              </a:pPr>
              <a:r>
                <a:rPr lang="en-US" sz="1100" dirty="0">
                  <a:solidFill>
                    <a:schemeClr val="tx2"/>
                  </a:solidFill>
                  <a:ea typeface="Open Sans Light" panose="020B0306030504020204" pitchFamily="34" charset="0"/>
                  <a:cs typeface="Arial" panose="020B0604020202020204" pitchFamily="34" charset="0"/>
                </a:rPr>
                <a:t>Value</a:t>
              </a:r>
            </a:p>
            <a:p>
              <a:pPr algn="ctr">
                <a:lnSpc>
                  <a:spcPct val="140000"/>
                </a:lnSpc>
              </a:pPr>
              <a:r>
                <a:rPr lang="en-US" sz="1100" dirty="0">
                  <a:solidFill>
                    <a:schemeClr val="tx2"/>
                  </a:solidFill>
                  <a:ea typeface="Open Sans Light" panose="020B0306030504020204" pitchFamily="34" charset="0"/>
                  <a:cs typeface="Arial" panose="020B0604020202020204" pitchFamily="34" charset="0"/>
                </a:rPr>
                <a:t>Plan</a:t>
              </a:r>
            </a:p>
            <a:p>
              <a:pPr algn="ctr">
                <a:lnSpc>
                  <a:spcPct val="140000"/>
                </a:lnSpc>
              </a:pPr>
              <a:r>
                <a:rPr lang="en-US" sz="1100" dirty="0">
                  <a:solidFill>
                    <a:schemeClr val="tx2"/>
                  </a:solidFill>
                  <a:ea typeface="Open Sans Light" panose="020B0306030504020204" pitchFamily="34" charset="0"/>
                  <a:cs typeface="Arial" panose="020B0604020202020204" pitchFamily="34" charset="0"/>
                </a:rPr>
                <a:t>Intentions</a:t>
              </a:r>
            </a:p>
          </p:txBody>
        </p:sp>
      </p:grpSp>
      <p:sp>
        <p:nvSpPr>
          <p:cNvPr id="18" name="Title 11">
            <a:extLst>
              <a:ext uri="{FF2B5EF4-FFF2-40B4-BE49-F238E27FC236}">
                <a16:creationId xmlns:a16="http://schemas.microsoft.com/office/drawing/2014/main" id="{A22BF4DC-BD03-4861-8ACA-974A33BE4936}"/>
              </a:ext>
            </a:extLst>
          </p:cNvPr>
          <p:cNvSpPr>
            <a:spLocks noGrp="1"/>
          </p:cNvSpPr>
          <p:nvPr>
            <p:ph type="title"/>
          </p:nvPr>
        </p:nvSpPr>
        <p:spPr>
          <a:xfrm>
            <a:off x="448730" y="578976"/>
            <a:ext cx="2731792" cy="1123513"/>
          </a:xfrm>
        </p:spPr>
        <p:txBody>
          <a:bodyPr/>
          <a:lstStyle/>
          <a:p>
            <a:r>
              <a:rPr lang="en-US" dirty="0"/>
              <a:t>A Fresh Perspective for Managers</a:t>
            </a:r>
          </a:p>
        </p:txBody>
      </p:sp>
      <p:sp>
        <p:nvSpPr>
          <p:cNvPr id="6" name="Freeform 51">
            <a:extLst>
              <a:ext uri="{FF2B5EF4-FFF2-40B4-BE49-F238E27FC236}">
                <a16:creationId xmlns:a16="http://schemas.microsoft.com/office/drawing/2014/main" id="{69D34617-CB05-0589-0B8D-CB2293CA2E82}"/>
              </a:ext>
            </a:extLst>
          </p:cNvPr>
          <p:cNvSpPr>
            <a:spLocks noChangeArrowheads="1"/>
          </p:cNvSpPr>
          <p:nvPr/>
        </p:nvSpPr>
        <p:spPr bwMode="auto">
          <a:xfrm>
            <a:off x="1973484" y="2455034"/>
            <a:ext cx="506436" cy="557608"/>
          </a:xfrm>
          <a:custGeom>
            <a:avLst/>
            <a:gdLst>
              <a:gd name="T0" fmla="*/ 2475 w 2532"/>
              <a:gd name="T1" fmla="*/ 299 h 2786"/>
              <a:gd name="T2" fmla="*/ 2232 w 2532"/>
              <a:gd name="T3" fmla="*/ 285 h 2786"/>
              <a:gd name="T4" fmla="*/ 2215 w 2532"/>
              <a:gd name="T5" fmla="*/ 11 h 2786"/>
              <a:gd name="T6" fmla="*/ 2187 w 2532"/>
              <a:gd name="T7" fmla="*/ 8 h 2786"/>
              <a:gd name="T8" fmla="*/ 1939 w 2532"/>
              <a:gd name="T9" fmla="*/ 240 h 2786"/>
              <a:gd name="T10" fmla="*/ 1846 w 2532"/>
              <a:gd name="T11" fmla="*/ 319 h 2786"/>
              <a:gd name="T12" fmla="*/ 85 w 2532"/>
              <a:gd name="T13" fmla="*/ 1546 h 2786"/>
              <a:gd name="T14" fmla="*/ 711 w 2532"/>
              <a:gd name="T15" fmla="*/ 2576 h 2786"/>
              <a:gd name="T16" fmla="*/ 711 w 2532"/>
              <a:gd name="T17" fmla="*/ 2779 h 2786"/>
              <a:gd name="T18" fmla="*/ 855 w 2532"/>
              <a:gd name="T19" fmla="*/ 2424 h 2786"/>
              <a:gd name="T20" fmla="*/ 1705 w 2532"/>
              <a:gd name="T21" fmla="*/ 2746 h 2786"/>
              <a:gd name="T22" fmla="*/ 1784 w 2532"/>
              <a:gd name="T23" fmla="*/ 2760 h 2786"/>
              <a:gd name="T24" fmla="*/ 1719 w 2532"/>
              <a:gd name="T25" fmla="*/ 2551 h 2786"/>
              <a:gd name="T26" fmla="*/ 2334 w 2532"/>
              <a:gd name="T27" fmla="*/ 1668 h 2786"/>
              <a:gd name="T28" fmla="*/ 2503 w 2532"/>
              <a:gd name="T29" fmla="*/ 384 h 2786"/>
              <a:gd name="T30" fmla="*/ 2531 w 2532"/>
              <a:gd name="T31" fmla="*/ 324 h 2786"/>
              <a:gd name="T32" fmla="*/ 1589 w 2532"/>
              <a:gd name="T33" fmla="*/ 705 h 2786"/>
              <a:gd name="T34" fmla="*/ 1812 w 2532"/>
              <a:gd name="T35" fmla="*/ 474 h 2786"/>
              <a:gd name="T36" fmla="*/ 1809 w 2532"/>
              <a:gd name="T37" fmla="*/ 657 h 2786"/>
              <a:gd name="T38" fmla="*/ 1589 w 2532"/>
              <a:gd name="T39" fmla="*/ 858 h 2786"/>
              <a:gd name="T40" fmla="*/ 1956 w 2532"/>
              <a:gd name="T41" fmla="*/ 632 h 2786"/>
              <a:gd name="T42" fmla="*/ 2232 w 2532"/>
              <a:gd name="T43" fmla="*/ 381 h 2786"/>
              <a:gd name="T44" fmla="*/ 2390 w 2532"/>
              <a:gd name="T45" fmla="*/ 384 h 2786"/>
              <a:gd name="T46" fmla="*/ 2114 w 2532"/>
              <a:gd name="T47" fmla="*/ 637 h 2786"/>
              <a:gd name="T48" fmla="*/ 1050 w 2532"/>
              <a:gd name="T49" fmla="*/ 1478 h 2786"/>
              <a:gd name="T50" fmla="*/ 1360 w 2532"/>
              <a:gd name="T51" fmla="*/ 1106 h 2786"/>
              <a:gd name="T52" fmla="*/ 1180 w 2532"/>
              <a:gd name="T53" fmla="*/ 1301 h 2786"/>
              <a:gd name="T54" fmla="*/ 1304 w 2532"/>
              <a:gd name="T55" fmla="*/ 1278 h 2786"/>
              <a:gd name="T56" fmla="*/ 1391 w 2532"/>
              <a:gd name="T57" fmla="*/ 1481 h 2786"/>
              <a:gd name="T58" fmla="*/ 1374 w 2532"/>
              <a:gd name="T59" fmla="*/ 1955 h 2786"/>
              <a:gd name="T60" fmla="*/ 674 w 2532"/>
              <a:gd name="T61" fmla="*/ 923 h 2786"/>
              <a:gd name="T62" fmla="*/ 1484 w 2532"/>
              <a:gd name="T63" fmla="*/ 694 h 2786"/>
              <a:gd name="T64" fmla="*/ 1504 w 2532"/>
              <a:gd name="T65" fmla="*/ 942 h 2786"/>
              <a:gd name="T66" fmla="*/ 1419 w 2532"/>
              <a:gd name="T67" fmla="*/ 1047 h 2786"/>
              <a:gd name="T68" fmla="*/ 1010 w 2532"/>
              <a:gd name="T69" fmla="*/ 1541 h 2786"/>
              <a:gd name="T70" fmla="*/ 1493 w 2532"/>
              <a:gd name="T71" fmla="*/ 1086 h 2786"/>
              <a:gd name="T72" fmla="*/ 1668 w 2532"/>
              <a:gd name="T73" fmla="*/ 1016 h 2786"/>
              <a:gd name="T74" fmla="*/ 2038 w 2532"/>
              <a:gd name="T75" fmla="*/ 714 h 2786"/>
              <a:gd name="T76" fmla="*/ 2012 w 2532"/>
              <a:gd name="T77" fmla="*/ 759 h 2786"/>
              <a:gd name="T78" fmla="*/ 1676 w 2532"/>
              <a:gd name="T79" fmla="*/ 939 h 2786"/>
              <a:gd name="T80" fmla="*/ 1868 w 2532"/>
              <a:gd name="T81" fmla="*/ 719 h 2786"/>
              <a:gd name="T82" fmla="*/ 1623 w 2532"/>
              <a:gd name="T83" fmla="*/ 547 h 2786"/>
              <a:gd name="T84" fmla="*/ 917 w 2532"/>
              <a:gd name="T85" fmla="*/ 626 h 2786"/>
              <a:gd name="T86" fmla="*/ 1103 w 2532"/>
              <a:gd name="T87" fmla="*/ 2043 h 2786"/>
              <a:gd name="T88" fmla="*/ 1911 w 2532"/>
              <a:gd name="T89" fmla="*/ 970 h 2786"/>
              <a:gd name="T90" fmla="*/ 1942 w 2532"/>
              <a:gd name="T91" fmla="*/ 2122 h 2786"/>
              <a:gd name="T92" fmla="*/ 1211 w 2532"/>
              <a:gd name="T93" fmla="*/ 223 h 2786"/>
              <a:gd name="T94" fmla="*/ 1896 w 2532"/>
              <a:gd name="T95" fmla="*/ 488 h 2786"/>
              <a:gd name="T96" fmla="*/ 2150 w 2532"/>
              <a:gd name="T97" fmla="*/ 132 h 2786"/>
              <a:gd name="T98" fmla="*/ 2145 w 2532"/>
              <a:gd name="T99" fmla="*/ 319 h 2786"/>
              <a:gd name="T100" fmla="*/ 1899 w 2532"/>
              <a:gd name="T101" fmla="*/ 558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32" h="2786">
                <a:moveTo>
                  <a:pt x="2520" y="316"/>
                </a:moveTo>
                <a:cubicBezTo>
                  <a:pt x="2517" y="313"/>
                  <a:pt x="2512" y="313"/>
                  <a:pt x="2509" y="310"/>
                </a:cubicBezTo>
                <a:cubicBezTo>
                  <a:pt x="2498" y="304"/>
                  <a:pt x="2486" y="299"/>
                  <a:pt x="2475" y="299"/>
                </a:cubicBezTo>
                <a:cubicBezTo>
                  <a:pt x="2396" y="296"/>
                  <a:pt x="2314" y="299"/>
                  <a:pt x="2246" y="299"/>
                </a:cubicBezTo>
                <a:cubicBezTo>
                  <a:pt x="2235" y="299"/>
                  <a:pt x="2235" y="296"/>
                  <a:pt x="2235" y="296"/>
                </a:cubicBezTo>
                <a:cubicBezTo>
                  <a:pt x="2235" y="296"/>
                  <a:pt x="2232" y="293"/>
                  <a:pt x="2232" y="285"/>
                </a:cubicBezTo>
                <a:cubicBezTo>
                  <a:pt x="2232" y="194"/>
                  <a:pt x="2232" y="124"/>
                  <a:pt x="2232" y="56"/>
                </a:cubicBezTo>
                <a:cubicBezTo>
                  <a:pt x="2232" y="42"/>
                  <a:pt x="2227" y="31"/>
                  <a:pt x="2221" y="22"/>
                </a:cubicBezTo>
                <a:cubicBezTo>
                  <a:pt x="2218" y="19"/>
                  <a:pt x="2218" y="14"/>
                  <a:pt x="2215" y="11"/>
                </a:cubicBezTo>
                <a:lnTo>
                  <a:pt x="2210" y="0"/>
                </a:lnTo>
                <a:lnTo>
                  <a:pt x="2198" y="5"/>
                </a:lnTo>
                <a:cubicBezTo>
                  <a:pt x="2196" y="8"/>
                  <a:pt x="2190" y="8"/>
                  <a:pt x="2187" y="8"/>
                </a:cubicBezTo>
                <a:cubicBezTo>
                  <a:pt x="2176" y="11"/>
                  <a:pt x="2165" y="14"/>
                  <a:pt x="2156" y="25"/>
                </a:cubicBezTo>
                <a:cubicBezTo>
                  <a:pt x="2097" y="82"/>
                  <a:pt x="2038" y="141"/>
                  <a:pt x="1978" y="200"/>
                </a:cubicBezTo>
                <a:lnTo>
                  <a:pt x="1939" y="240"/>
                </a:lnTo>
                <a:cubicBezTo>
                  <a:pt x="1916" y="262"/>
                  <a:pt x="1894" y="285"/>
                  <a:pt x="1874" y="307"/>
                </a:cubicBezTo>
                <a:lnTo>
                  <a:pt x="1857" y="327"/>
                </a:lnTo>
                <a:lnTo>
                  <a:pt x="1846" y="319"/>
                </a:lnTo>
                <a:cubicBezTo>
                  <a:pt x="1617" y="178"/>
                  <a:pt x="1369" y="121"/>
                  <a:pt x="1106" y="149"/>
                </a:cubicBezTo>
                <a:cubicBezTo>
                  <a:pt x="852" y="178"/>
                  <a:pt x="632" y="276"/>
                  <a:pt x="449" y="446"/>
                </a:cubicBezTo>
                <a:cubicBezTo>
                  <a:pt x="121" y="750"/>
                  <a:pt x="0" y="1120"/>
                  <a:pt x="85" y="1546"/>
                </a:cubicBezTo>
                <a:cubicBezTo>
                  <a:pt x="161" y="1930"/>
                  <a:pt x="392" y="2212"/>
                  <a:pt x="765" y="2384"/>
                </a:cubicBezTo>
                <a:cubicBezTo>
                  <a:pt x="779" y="2390"/>
                  <a:pt x="779" y="2393"/>
                  <a:pt x="773" y="2407"/>
                </a:cubicBezTo>
                <a:cubicBezTo>
                  <a:pt x="753" y="2463"/>
                  <a:pt x="731" y="2520"/>
                  <a:pt x="711" y="2576"/>
                </a:cubicBezTo>
                <a:cubicBezTo>
                  <a:pt x="694" y="2624"/>
                  <a:pt x="677" y="2672"/>
                  <a:pt x="658" y="2723"/>
                </a:cubicBezTo>
                <a:cubicBezTo>
                  <a:pt x="643" y="2760"/>
                  <a:pt x="666" y="2774"/>
                  <a:pt x="680" y="2779"/>
                </a:cubicBezTo>
                <a:cubicBezTo>
                  <a:pt x="691" y="2785"/>
                  <a:pt x="703" y="2785"/>
                  <a:pt x="711" y="2779"/>
                </a:cubicBezTo>
                <a:cubicBezTo>
                  <a:pt x="722" y="2774"/>
                  <a:pt x="731" y="2765"/>
                  <a:pt x="734" y="2751"/>
                </a:cubicBezTo>
                <a:cubicBezTo>
                  <a:pt x="739" y="2734"/>
                  <a:pt x="748" y="2715"/>
                  <a:pt x="753" y="2698"/>
                </a:cubicBezTo>
                <a:lnTo>
                  <a:pt x="855" y="2424"/>
                </a:lnTo>
                <a:cubicBezTo>
                  <a:pt x="1098" y="2503"/>
                  <a:pt x="1343" y="2503"/>
                  <a:pt x="1586" y="2427"/>
                </a:cubicBezTo>
                <a:cubicBezTo>
                  <a:pt x="1589" y="2432"/>
                  <a:pt x="1592" y="2438"/>
                  <a:pt x="1594" y="2444"/>
                </a:cubicBezTo>
                <a:lnTo>
                  <a:pt x="1705" y="2746"/>
                </a:lnTo>
                <a:cubicBezTo>
                  <a:pt x="1707" y="2757"/>
                  <a:pt x="1719" y="2782"/>
                  <a:pt x="1744" y="2782"/>
                </a:cubicBezTo>
                <a:cubicBezTo>
                  <a:pt x="1750" y="2782"/>
                  <a:pt x="1752" y="2782"/>
                  <a:pt x="1758" y="2779"/>
                </a:cubicBezTo>
                <a:cubicBezTo>
                  <a:pt x="1772" y="2774"/>
                  <a:pt x="1781" y="2768"/>
                  <a:pt x="1784" y="2760"/>
                </a:cubicBezTo>
                <a:cubicBezTo>
                  <a:pt x="1789" y="2748"/>
                  <a:pt x="1789" y="2734"/>
                  <a:pt x="1781" y="2717"/>
                </a:cubicBezTo>
                <a:cubicBezTo>
                  <a:pt x="1764" y="2672"/>
                  <a:pt x="1747" y="2627"/>
                  <a:pt x="1730" y="2582"/>
                </a:cubicBezTo>
                <a:lnTo>
                  <a:pt x="1719" y="2551"/>
                </a:lnTo>
                <a:cubicBezTo>
                  <a:pt x="1705" y="2511"/>
                  <a:pt x="1690" y="2469"/>
                  <a:pt x="1673" y="2429"/>
                </a:cubicBezTo>
                <a:lnTo>
                  <a:pt x="1662" y="2396"/>
                </a:lnTo>
                <a:cubicBezTo>
                  <a:pt x="2001" y="2246"/>
                  <a:pt x="2227" y="2001"/>
                  <a:pt x="2334" y="1668"/>
                </a:cubicBezTo>
                <a:cubicBezTo>
                  <a:pt x="2441" y="1332"/>
                  <a:pt x="2399" y="1002"/>
                  <a:pt x="2207" y="683"/>
                </a:cubicBezTo>
                <a:lnTo>
                  <a:pt x="2263" y="626"/>
                </a:lnTo>
                <a:cubicBezTo>
                  <a:pt x="2345" y="544"/>
                  <a:pt x="2424" y="465"/>
                  <a:pt x="2503" y="384"/>
                </a:cubicBezTo>
                <a:cubicBezTo>
                  <a:pt x="2512" y="375"/>
                  <a:pt x="2517" y="361"/>
                  <a:pt x="2520" y="352"/>
                </a:cubicBezTo>
                <a:cubicBezTo>
                  <a:pt x="2523" y="347"/>
                  <a:pt x="2523" y="344"/>
                  <a:pt x="2526" y="338"/>
                </a:cubicBezTo>
                <a:lnTo>
                  <a:pt x="2531" y="324"/>
                </a:lnTo>
                <a:lnTo>
                  <a:pt x="2520" y="316"/>
                </a:lnTo>
                <a:close/>
                <a:moveTo>
                  <a:pt x="1589" y="858"/>
                </a:moveTo>
                <a:cubicBezTo>
                  <a:pt x="1589" y="807"/>
                  <a:pt x="1589" y="756"/>
                  <a:pt x="1589" y="705"/>
                </a:cubicBezTo>
                <a:cubicBezTo>
                  <a:pt x="1589" y="700"/>
                  <a:pt x="1592" y="694"/>
                  <a:pt x="1594" y="691"/>
                </a:cubicBezTo>
                <a:cubicBezTo>
                  <a:pt x="1662" y="623"/>
                  <a:pt x="1727" y="558"/>
                  <a:pt x="1795" y="491"/>
                </a:cubicBezTo>
                <a:lnTo>
                  <a:pt x="1812" y="474"/>
                </a:lnTo>
                <a:lnTo>
                  <a:pt x="1812" y="488"/>
                </a:lnTo>
                <a:cubicBezTo>
                  <a:pt x="1812" y="544"/>
                  <a:pt x="1812" y="598"/>
                  <a:pt x="1812" y="652"/>
                </a:cubicBezTo>
                <a:cubicBezTo>
                  <a:pt x="1812" y="652"/>
                  <a:pt x="1812" y="657"/>
                  <a:pt x="1809" y="657"/>
                </a:cubicBezTo>
                <a:cubicBezTo>
                  <a:pt x="1744" y="725"/>
                  <a:pt x="1676" y="790"/>
                  <a:pt x="1611" y="855"/>
                </a:cubicBezTo>
                <a:lnTo>
                  <a:pt x="1586" y="880"/>
                </a:lnTo>
                <a:lnTo>
                  <a:pt x="1589" y="858"/>
                </a:lnTo>
                <a:close/>
                <a:moveTo>
                  <a:pt x="1981" y="632"/>
                </a:moveTo>
                <a:lnTo>
                  <a:pt x="1956" y="632"/>
                </a:lnTo>
                <a:lnTo>
                  <a:pt x="1956" y="632"/>
                </a:lnTo>
                <a:lnTo>
                  <a:pt x="2004" y="584"/>
                </a:lnTo>
                <a:cubicBezTo>
                  <a:pt x="2066" y="519"/>
                  <a:pt x="2131" y="457"/>
                  <a:pt x="2196" y="395"/>
                </a:cubicBezTo>
                <a:cubicBezTo>
                  <a:pt x="2204" y="386"/>
                  <a:pt x="2221" y="381"/>
                  <a:pt x="2232" y="381"/>
                </a:cubicBezTo>
                <a:cubicBezTo>
                  <a:pt x="2277" y="378"/>
                  <a:pt x="2320" y="381"/>
                  <a:pt x="2368" y="381"/>
                </a:cubicBezTo>
                <a:lnTo>
                  <a:pt x="2393" y="381"/>
                </a:lnTo>
                <a:lnTo>
                  <a:pt x="2390" y="384"/>
                </a:lnTo>
                <a:lnTo>
                  <a:pt x="2339" y="434"/>
                </a:lnTo>
                <a:cubicBezTo>
                  <a:pt x="2280" y="496"/>
                  <a:pt x="2215" y="558"/>
                  <a:pt x="2153" y="621"/>
                </a:cubicBezTo>
                <a:cubicBezTo>
                  <a:pt x="2145" y="629"/>
                  <a:pt x="2128" y="635"/>
                  <a:pt x="2114" y="637"/>
                </a:cubicBezTo>
                <a:cubicBezTo>
                  <a:pt x="2071" y="632"/>
                  <a:pt x="2026" y="632"/>
                  <a:pt x="1981" y="632"/>
                </a:cubicBezTo>
                <a:close/>
                <a:moveTo>
                  <a:pt x="1391" y="1481"/>
                </a:moveTo>
                <a:cubicBezTo>
                  <a:pt x="1298" y="1572"/>
                  <a:pt x="1140" y="1572"/>
                  <a:pt x="1050" y="1478"/>
                </a:cubicBezTo>
                <a:cubicBezTo>
                  <a:pt x="959" y="1388"/>
                  <a:pt x="957" y="1233"/>
                  <a:pt x="1044" y="1137"/>
                </a:cubicBezTo>
                <a:cubicBezTo>
                  <a:pt x="1089" y="1089"/>
                  <a:pt x="1157" y="1064"/>
                  <a:pt x="1222" y="1064"/>
                </a:cubicBezTo>
                <a:cubicBezTo>
                  <a:pt x="1273" y="1064"/>
                  <a:pt x="1321" y="1078"/>
                  <a:pt x="1360" y="1106"/>
                </a:cubicBezTo>
                <a:lnTo>
                  <a:pt x="1213" y="1253"/>
                </a:lnTo>
                <a:cubicBezTo>
                  <a:pt x="1208" y="1258"/>
                  <a:pt x="1202" y="1264"/>
                  <a:pt x="1197" y="1267"/>
                </a:cubicBezTo>
                <a:cubicBezTo>
                  <a:pt x="1185" y="1278"/>
                  <a:pt x="1180" y="1290"/>
                  <a:pt x="1180" y="1301"/>
                </a:cubicBezTo>
                <a:cubicBezTo>
                  <a:pt x="1180" y="1313"/>
                  <a:pt x="1185" y="1320"/>
                  <a:pt x="1194" y="1332"/>
                </a:cubicBezTo>
                <a:cubicBezTo>
                  <a:pt x="1208" y="1346"/>
                  <a:pt x="1228" y="1354"/>
                  <a:pt x="1256" y="1326"/>
                </a:cubicBezTo>
                <a:lnTo>
                  <a:pt x="1304" y="1278"/>
                </a:lnTo>
                <a:cubicBezTo>
                  <a:pt x="1338" y="1244"/>
                  <a:pt x="1369" y="1213"/>
                  <a:pt x="1403" y="1179"/>
                </a:cubicBezTo>
                <a:cubicBezTo>
                  <a:pt x="1408" y="1174"/>
                  <a:pt x="1411" y="1168"/>
                  <a:pt x="1417" y="1162"/>
                </a:cubicBezTo>
                <a:cubicBezTo>
                  <a:pt x="1484" y="1256"/>
                  <a:pt x="1473" y="1402"/>
                  <a:pt x="1391" y="1481"/>
                </a:cubicBezTo>
                <a:close/>
                <a:moveTo>
                  <a:pt x="1834" y="1050"/>
                </a:moveTo>
                <a:cubicBezTo>
                  <a:pt x="1911" y="1230"/>
                  <a:pt x="1906" y="1433"/>
                  <a:pt x="1815" y="1608"/>
                </a:cubicBezTo>
                <a:cubicBezTo>
                  <a:pt x="1725" y="1783"/>
                  <a:pt x="1566" y="1910"/>
                  <a:pt x="1374" y="1955"/>
                </a:cubicBezTo>
                <a:cubicBezTo>
                  <a:pt x="1197" y="1998"/>
                  <a:pt x="1014" y="1967"/>
                  <a:pt x="864" y="1871"/>
                </a:cubicBezTo>
                <a:cubicBezTo>
                  <a:pt x="715" y="1775"/>
                  <a:pt x="610" y="1625"/>
                  <a:pt x="570" y="1447"/>
                </a:cubicBezTo>
                <a:cubicBezTo>
                  <a:pt x="531" y="1267"/>
                  <a:pt x="567" y="1075"/>
                  <a:pt x="674" y="923"/>
                </a:cubicBezTo>
                <a:cubicBezTo>
                  <a:pt x="782" y="770"/>
                  <a:pt x="945" y="671"/>
                  <a:pt x="1129" y="646"/>
                </a:cubicBezTo>
                <a:cubicBezTo>
                  <a:pt x="1160" y="643"/>
                  <a:pt x="1191" y="640"/>
                  <a:pt x="1222" y="640"/>
                </a:cubicBezTo>
                <a:cubicBezTo>
                  <a:pt x="1312" y="640"/>
                  <a:pt x="1403" y="657"/>
                  <a:pt x="1484" y="694"/>
                </a:cubicBezTo>
                <a:cubicBezTo>
                  <a:pt x="1499" y="700"/>
                  <a:pt x="1504" y="705"/>
                  <a:pt x="1504" y="719"/>
                </a:cubicBezTo>
                <a:cubicBezTo>
                  <a:pt x="1504" y="756"/>
                  <a:pt x="1504" y="796"/>
                  <a:pt x="1504" y="832"/>
                </a:cubicBezTo>
                <a:cubicBezTo>
                  <a:pt x="1504" y="869"/>
                  <a:pt x="1504" y="906"/>
                  <a:pt x="1504" y="942"/>
                </a:cubicBezTo>
                <a:cubicBezTo>
                  <a:pt x="1504" y="951"/>
                  <a:pt x="1499" y="965"/>
                  <a:pt x="1493" y="970"/>
                </a:cubicBezTo>
                <a:cubicBezTo>
                  <a:pt x="1476" y="990"/>
                  <a:pt x="1456" y="1010"/>
                  <a:pt x="1436" y="1030"/>
                </a:cubicBezTo>
                <a:lnTo>
                  <a:pt x="1419" y="1047"/>
                </a:lnTo>
                <a:cubicBezTo>
                  <a:pt x="1332" y="982"/>
                  <a:pt x="1236" y="962"/>
                  <a:pt x="1137" y="990"/>
                </a:cubicBezTo>
                <a:cubicBezTo>
                  <a:pt x="1061" y="1010"/>
                  <a:pt x="999" y="1058"/>
                  <a:pt x="954" y="1126"/>
                </a:cubicBezTo>
                <a:cubicBezTo>
                  <a:pt x="866" y="1258"/>
                  <a:pt x="889" y="1434"/>
                  <a:pt x="1010" y="1541"/>
                </a:cubicBezTo>
                <a:cubicBezTo>
                  <a:pt x="1132" y="1649"/>
                  <a:pt x="1307" y="1651"/>
                  <a:pt x="1431" y="1546"/>
                </a:cubicBezTo>
                <a:cubicBezTo>
                  <a:pt x="1563" y="1433"/>
                  <a:pt x="1580" y="1275"/>
                  <a:pt x="1479" y="1100"/>
                </a:cubicBezTo>
                <a:lnTo>
                  <a:pt x="1493" y="1086"/>
                </a:lnTo>
                <a:cubicBezTo>
                  <a:pt x="1515" y="1064"/>
                  <a:pt x="1538" y="1044"/>
                  <a:pt x="1561" y="1021"/>
                </a:cubicBezTo>
                <a:cubicBezTo>
                  <a:pt x="1563" y="1018"/>
                  <a:pt x="1572" y="1016"/>
                  <a:pt x="1583" y="1016"/>
                </a:cubicBezTo>
                <a:cubicBezTo>
                  <a:pt x="1611" y="1016"/>
                  <a:pt x="1640" y="1016"/>
                  <a:pt x="1668" y="1016"/>
                </a:cubicBezTo>
                <a:cubicBezTo>
                  <a:pt x="1713" y="1016"/>
                  <a:pt x="1755" y="1016"/>
                  <a:pt x="1800" y="1016"/>
                </a:cubicBezTo>
                <a:cubicBezTo>
                  <a:pt x="1817" y="1024"/>
                  <a:pt x="1826" y="1030"/>
                  <a:pt x="1834" y="1050"/>
                </a:cubicBezTo>
                <a:close/>
                <a:moveTo>
                  <a:pt x="2038" y="714"/>
                </a:moveTo>
                <a:lnTo>
                  <a:pt x="2054" y="714"/>
                </a:lnTo>
                <a:lnTo>
                  <a:pt x="2054" y="714"/>
                </a:lnTo>
                <a:lnTo>
                  <a:pt x="2012" y="759"/>
                </a:lnTo>
                <a:cubicBezTo>
                  <a:pt x="1958" y="812"/>
                  <a:pt x="1905" y="869"/>
                  <a:pt x="1848" y="923"/>
                </a:cubicBezTo>
                <a:cubicBezTo>
                  <a:pt x="1840" y="931"/>
                  <a:pt x="1823" y="939"/>
                  <a:pt x="1809" y="939"/>
                </a:cubicBezTo>
                <a:cubicBezTo>
                  <a:pt x="1764" y="942"/>
                  <a:pt x="1721" y="942"/>
                  <a:pt x="1676" y="939"/>
                </a:cubicBezTo>
                <a:lnTo>
                  <a:pt x="1648" y="939"/>
                </a:lnTo>
                <a:lnTo>
                  <a:pt x="1673" y="914"/>
                </a:lnTo>
                <a:cubicBezTo>
                  <a:pt x="1738" y="849"/>
                  <a:pt x="1803" y="784"/>
                  <a:pt x="1868" y="719"/>
                </a:cubicBezTo>
                <a:cubicBezTo>
                  <a:pt x="1871" y="717"/>
                  <a:pt x="1877" y="714"/>
                  <a:pt x="1877" y="714"/>
                </a:cubicBezTo>
                <a:cubicBezTo>
                  <a:pt x="1930" y="714"/>
                  <a:pt x="1984" y="714"/>
                  <a:pt x="2038" y="714"/>
                </a:cubicBezTo>
                <a:close/>
                <a:moveTo>
                  <a:pt x="1623" y="547"/>
                </a:moveTo>
                <a:cubicBezTo>
                  <a:pt x="1597" y="573"/>
                  <a:pt x="1575" y="595"/>
                  <a:pt x="1549" y="621"/>
                </a:cubicBezTo>
                <a:cubicBezTo>
                  <a:pt x="1541" y="629"/>
                  <a:pt x="1535" y="632"/>
                  <a:pt x="1521" y="626"/>
                </a:cubicBezTo>
                <a:cubicBezTo>
                  <a:pt x="1324" y="542"/>
                  <a:pt x="1109" y="542"/>
                  <a:pt x="917" y="626"/>
                </a:cubicBezTo>
                <a:cubicBezTo>
                  <a:pt x="725" y="711"/>
                  <a:pt x="581" y="869"/>
                  <a:pt x="511" y="1072"/>
                </a:cubicBezTo>
                <a:cubicBezTo>
                  <a:pt x="440" y="1278"/>
                  <a:pt x="468" y="1504"/>
                  <a:pt x="584" y="1693"/>
                </a:cubicBezTo>
                <a:cubicBezTo>
                  <a:pt x="700" y="1882"/>
                  <a:pt x="889" y="2012"/>
                  <a:pt x="1103" y="2043"/>
                </a:cubicBezTo>
                <a:cubicBezTo>
                  <a:pt x="1513" y="2102"/>
                  <a:pt x="1894" y="1820"/>
                  <a:pt x="1956" y="1416"/>
                </a:cubicBezTo>
                <a:cubicBezTo>
                  <a:pt x="1978" y="1278"/>
                  <a:pt x="1958" y="1143"/>
                  <a:pt x="1902" y="1016"/>
                </a:cubicBezTo>
                <a:cubicBezTo>
                  <a:pt x="1894" y="993"/>
                  <a:pt x="1896" y="985"/>
                  <a:pt x="1911" y="970"/>
                </a:cubicBezTo>
                <a:cubicBezTo>
                  <a:pt x="1970" y="911"/>
                  <a:pt x="2032" y="852"/>
                  <a:pt x="2091" y="790"/>
                </a:cubicBezTo>
                <a:lnTo>
                  <a:pt x="2142" y="739"/>
                </a:lnTo>
                <a:cubicBezTo>
                  <a:pt x="2385" y="1117"/>
                  <a:pt x="2376" y="1732"/>
                  <a:pt x="1942" y="2122"/>
                </a:cubicBezTo>
                <a:cubicBezTo>
                  <a:pt x="1513" y="2506"/>
                  <a:pt x="855" y="2486"/>
                  <a:pt x="446" y="2082"/>
                </a:cubicBezTo>
                <a:cubicBezTo>
                  <a:pt x="39" y="1679"/>
                  <a:pt x="20" y="1024"/>
                  <a:pt x="395" y="592"/>
                </a:cubicBezTo>
                <a:cubicBezTo>
                  <a:pt x="618" y="336"/>
                  <a:pt x="923" y="223"/>
                  <a:pt x="1211" y="223"/>
                </a:cubicBezTo>
                <a:cubicBezTo>
                  <a:pt x="1419" y="223"/>
                  <a:pt x="1623" y="282"/>
                  <a:pt x="1781" y="384"/>
                </a:cubicBezTo>
                <a:lnTo>
                  <a:pt x="1623" y="547"/>
                </a:lnTo>
                <a:close/>
                <a:moveTo>
                  <a:pt x="1896" y="488"/>
                </a:moveTo>
                <a:cubicBezTo>
                  <a:pt x="1888" y="420"/>
                  <a:pt x="1908" y="369"/>
                  <a:pt x="1967" y="316"/>
                </a:cubicBezTo>
                <a:cubicBezTo>
                  <a:pt x="2018" y="273"/>
                  <a:pt x="2063" y="225"/>
                  <a:pt x="2108" y="178"/>
                </a:cubicBezTo>
                <a:cubicBezTo>
                  <a:pt x="2122" y="163"/>
                  <a:pt x="2136" y="146"/>
                  <a:pt x="2150" y="132"/>
                </a:cubicBezTo>
                <a:lnTo>
                  <a:pt x="2150" y="155"/>
                </a:lnTo>
                <a:cubicBezTo>
                  <a:pt x="2150" y="206"/>
                  <a:pt x="2150" y="257"/>
                  <a:pt x="2150" y="307"/>
                </a:cubicBezTo>
                <a:cubicBezTo>
                  <a:pt x="2150" y="310"/>
                  <a:pt x="2148" y="316"/>
                  <a:pt x="2145" y="319"/>
                </a:cubicBezTo>
                <a:cubicBezTo>
                  <a:pt x="2077" y="386"/>
                  <a:pt x="2006" y="457"/>
                  <a:pt x="1936" y="527"/>
                </a:cubicBezTo>
                <a:lnTo>
                  <a:pt x="1899" y="564"/>
                </a:lnTo>
                <a:cubicBezTo>
                  <a:pt x="1899" y="561"/>
                  <a:pt x="1899" y="558"/>
                  <a:pt x="1899" y="558"/>
                </a:cubicBezTo>
                <a:cubicBezTo>
                  <a:pt x="1899" y="539"/>
                  <a:pt x="1899" y="513"/>
                  <a:pt x="1896" y="488"/>
                </a:cubicBezTo>
                <a:close/>
              </a:path>
            </a:pathLst>
          </a:custGeom>
          <a:solidFill>
            <a:schemeClr val="bg1">
              <a:lumMod val="50000"/>
            </a:schemeClr>
          </a:solidFill>
          <a:ln>
            <a:noFill/>
          </a:ln>
          <a:effectLst/>
        </p:spPr>
        <p:txBody>
          <a:bodyPr wrap="none" anchor="ctr"/>
          <a:lstStyle/>
          <a:p>
            <a:endParaRPr lang="en-US" dirty="0"/>
          </a:p>
        </p:txBody>
      </p:sp>
      <p:sp>
        <p:nvSpPr>
          <p:cNvPr id="7" name="Freeform 416">
            <a:extLst>
              <a:ext uri="{FF2B5EF4-FFF2-40B4-BE49-F238E27FC236}">
                <a16:creationId xmlns:a16="http://schemas.microsoft.com/office/drawing/2014/main" id="{34AE1482-8422-458C-6AA7-915EA502D820}"/>
              </a:ext>
            </a:extLst>
          </p:cNvPr>
          <p:cNvSpPr/>
          <p:nvPr/>
        </p:nvSpPr>
        <p:spPr>
          <a:xfrm>
            <a:off x="6686300" y="2480380"/>
            <a:ext cx="463676" cy="506916"/>
          </a:xfrm>
          <a:custGeom>
            <a:avLst/>
            <a:gdLst/>
            <a:ahLst/>
            <a:cxnLst>
              <a:cxn ang="3cd4">
                <a:pos x="hc" y="t"/>
              </a:cxn>
              <a:cxn ang="cd2">
                <a:pos x="l" y="vc"/>
              </a:cxn>
              <a:cxn ang="cd4">
                <a:pos x="hc" y="b"/>
              </a:cxn>
              <a:cxn ang="0">
                <a:pos x="r" y="vc"/>
              </a:cxn>
            </a:cxnLst>
            <a:rect l="l" t="t" r="r" b="b"/>
            <a:pathLst>
              <a:path w="1781" h="1947">
                <a:moveTo>
                  <a:pt x="1307" y="1865"/>
                </a:moveTo>
                <a:lnTo>
                  <a:pt x="1307" y="1921"/>
                </a:lnTo>
                <a:lnTo>
                  <a:pt x="1363" y="1921"/>
                </a:lnTo>
                <a:lnTo>
                  <a:pt x="1363" y="1865"/>
                </a:lnTo>
                <a:close/>
                <a:moveTo>
                  <a:pt x="1307" y="1701"/>
                </a:moveTo>
                <a:lnTo>
                  <a:pt x="1307" y="1757"/>
                </a:lnTo>
                <a:lnTo>
                  <a:pt x="1363" y="1757"/>
                </a:lnTo>
                <a:lnTo>
                  <a:pt x="1363" y="1701"/>
                </a:lnTo>
                <a:close/>
                <a:moveTo>
                  <a:pt x="1307" y="1537"/>
                </a:moveTo>
                <a:lnTo>
                  <a:pt x="1307" y="1594"/>
                </a:lnTo>
                <a:lnTo>
                  <a:pt x="1363" y="1594"/>
                </a:lnTo>
                <a:lnTo>
                  <a:pt x="1363" y="1537"/>
                </a:lnTo>
                <a:close/>
                <a:moveTo>
                  <a:pt x="765" y="1865"/>
                </a:moveTo>
                <a:lnTo>
                  <a:pt x="765" y="1921"/>
                </a:lnTo>
                <a:lnTo>
                  <a:pt x="821" y="1921"/>
                </a:lnTo>
                <a:lnTo>
                  <a:pt x="821" y="1865"/>
                </a:lnTo>
                <a:close/>
                <a:moveTo>
                  <a:pt x="765" y="1701"/>
                </a:moveTo>
                <a:lnTo>
                  <a:pt x="765" y="1757"/>
                </a:lnTo>
                <a:lnTo>
                  <a:pt x="821" y="1757"/>
                </a:lnTo>
                <a:lnTo>
                  <a:pt x="821" y="1701"/>
                </a:lnTo>
                <a:close/>
                <a:moveTo>
                  <a:pt x="376" y="304"/>
                </a:moveTo>
                <a:cubicBezTo>
                  <a:pt x="308" y="304"/>
                  <a:pt x="251" y="248"/>
                  <a:pt x="251" y="180"/>
                </a:cubicBezTo>
                <a:cubicBezTo>
                  <a:pt x="251" y="112"/>
                  <a:pt x="308" y="56"/>
                  <a:pt x="376" y="56"/>
                </a:cubicBezTo>
                <a:cubicBezTo>
                  <a:pt x="446" y="56"/>
                  <a:pt x="500" y="112"/>
                  <a:pt x="500" y="180"/>
                </a:cubicBezTo>
                <a:cubicBezTo>
                  <a:pt x="500" y="248"/>
                  <a:pt x="443" y="304"/>
                  <a:pt x="376" y="304"/>
                </a:cubicBezTo>
                <a:close/>
                <a:moveTo>
                  <a:pt x="378" y="0"/>
                </a:moveTo>
                <a:cubicBezTo>
                  <a:pt x="279" y="0"/>
                  <a:pt x="198" y="81"/>
                  <a:pt x="198" y="180"/>
                </a:cubicBezTo>
                <a:cubicBezTo>
                  <a:pt x="198" y="279"/>
                  <a:pt x="279" y="361"/>
                  <a:pt x="378" y="361"/>
                </a:cubicBezTo>
                <a:cubicBezTo>
                  <a:pt x="476" y="361"/>
                  <a:pt x="559" y="279"/>
                  <a:pt x="559" y="180"/>
                </a:cubicBezTo>
                <a:cubicBezTo>
                  <a:pt x="559" y="81"/>
                  <a:pt x="476" y="0"/>
                  <a:pt x="378" y="0"/>
                </a:cubicBezTo>
                <a:close/>
                <a:moveTo>
                  <a:pt x="737" y="586"/>
                </a:moveTo>
                <a:cubicBezTo>
                  <a:pt x="737" y="488"/>
                  <a:pt x="658" y="409"/>
                  <a:pt x="559" y="409"/>
                </a:cubicBezTo>
                <a:lnTo>
                  <a:pt x="178" y="409"/>
                </a:lnTo>
                <a:cubicBezTo>
                  <a:pt x="79" y="409"/>
                  <a:pt x="0" y="488"/>
                  <a:pt x="0" y="586"/>
                </a:cubicBezTo>
                <a:lnTo>
                  <a:pt x="0" y="1080"/>
                </a:lnTo>
                <a:cubicBezTo>
                  <a:pt x="0" y="1123"/>
                  <a:pt x="17" y="1171"/>
                  <a:pt x="45" y="1213"/>
                </a:cubicBezTo>
                <a:lnTo>
                  <a:pt x="48" y="1216"/>
                </a:lnTo>
                <a:lnTo>
                  <a:pt x="0" y="1456"/>
                </a:lnTo>
                <a:lnTo>
                  <a:pt x="0" y="1464"/>
                </a:lnTo>
                <a:lnTo>
                  <a:pt x="0" y="1470"/>
                </a:lnTo>
                <a:cubicBezTo>
                  <a:pt x="0" y="1472"/>
                  <a:pt x="3" y="1475"/>
                  <a:pt x="6" y="1478"/>
                </a:cubicBezTo>
                <a:lnTo>
                  <a:pt x="14" y="1487"/>
                </a:lnTo>
                <a:cubicBezTo>
                  <a:pt x="17" y="1489"/>
                  <a:pt x="23" y="1489"/>
                  <a:pt x="26" y="1489"/>
                </a:cubicBezTo>
                <a:lnTo>
                  <a:pt x="153" y="1489"/>
                </a:lnTo>
                <a:lnTo>
                  <a:pt x="158" y="1557"/>
                </a:lnTo>
                <a:lnTo>
                  <a:pt x="181" y="1845"/>
                </a:lnTo>
                <a:cubicBezTo>
                  <a:pt x="184" y="1868"/>
                  <a:pt x="192" y="1890"/>
                  <a:pt x="206" y="1907"/>
                </a:cubicBezTo>
                <a:cubicBezTo>
                  <a:pt x="223" y="1927"/>
                  <a:pt x="243" y="1938"/>
                  <a:pt x="268" y="1944"/>
                </a:cubicBezTo>
                <a:cubicBezTo>
                  <a:pt x="274" y="1944"/>
                  <a:pt x="282" y="1947"/>
                  <a:pt x="288" y="1947"/>
                </a:cubicBezTo>
                <a:cubicBezTo>
                  <a:pt x="302" y="1947"/>
                  <a:pt x="316" y="1944"/>
                  <a:pt x="330" y="1938"/>
                </a:cubicBezTo>
                <a:cubicBezTo>
                  <a:pt x="339" y="1932"/>
                  <a:pt x="350" y="1927"/>
                  <a:pt x="356" y="1921"/>
                </a:cubicBezTo>
                <a:lnTo>
                  <a:pt x="364" y="1916"/>
                </a:lnTo>
                <a:lnTo>
                  <a:pt x="373" y="1921"/>
                </a:lnTo>
                <a:cubicBezTo>
                  <a:pt x="381" y="1930"/>
                  <a:pt x="390" y="1932"/>
                  <a:pt x="398" y="1938"/>
                </a:cubicBezTo>
                <a:cubicBezTo>
                  <a:pt x="412" y="1944"/>
                  <a:pt x="426" y="1947"/>
                  <a:pt x="440" y="1947"/>
                </a:cubicBezTo>
                <a:cubicBezTo>
                  <a:pt x="471" y="1947"/>
                  <a:pt x="471" y="1893"/>
                  <a:pt x="440" y="1893"/>
                </a:cubicBezTo>
                <a:cubicBezTo>
                  <a:pt x="421" y="1893"/>
                  <a:pt x="404" y="1882"/>
                  <a:pt x="395" y="1862"/>
                </a:cubicBezTo>
                <a:cubicBezTo>
                  <a:pt x="392" y="1856"/>
                  <a:pt x="392" y="1851"/>
                  <a:pt x="392" y="1842"/>
                </a:cubicBezTo>
                <a:lnTo>
                  <a:pt x="392" y="1568"/>
                </a:lnTo>
                <a:cubicBezTo>
                  <a:pt x="392" y="1554"/>
                  <a:pt x="381" y="1543"/>
                  <a:pt x="367" y="1543"/>
                </a:cubicBezTo>
                <a:cubicBezTo>
                  <a:pt x="353" y="1543"/>
                  <a:pt x="342" y="1554"/>
                  <a:pt x="342" y="1568"/>
                </a:cubicBezTo>
                <a:lnTo>
                  <a:pt x="342" y="1839"/>
                </a:lnTo>
                <a:cubicBezTo>
                  <a:pt x="342" y="1845"/>
                  <a:pt x="342" y="1853"/>
                  <a:pt x="339" y="1859"/>
                </a:cubicBezTo>
                <a:cubicBezTo>
                  <a:pt x="330" y="1876"/>
                  <a:pt x="313" y="1890"/>
                  <a:pt x="294" y="1890"/>
                </a:cubicBezTo>
                <a:lnTo>
                  <a:pt x="282" y="1890"/>
                </a:lnTo>
                <a:cubicBezTo>
                  <a:pt x="271" y="1887"/>
                  <a:pt x="263" y="1882"/>
                  <a:pt x="254" y="1873"/>
                </a:cubicBezTo>
                <a:cubicBezTo>
                  <a:pt x="246" y="1865"/>
                  <a:pt x="240" y="1853"/>
                  <a:pt x="237" y="1839"/>
                </a:cubicBezTo>
                <a:lnTo>
                  <a:pt x="220" y="1625"/>
                </a:lnTo>
                <a:lnTo>
                  <a:pt x="209" y="1489"/>
                </a:lnTo>
                <a:lnTo>
                  <a:pt x="409" y="1489"/>
                </a:lnTo>
                <a:lnTo>
                  <a:pt x="404" y="1484"/>
                </a:lnTo>
                <a:cubicBezTo>
                  <a:pt x="399" y="1477"/>
                  <a:pt x="398" y="1469"/>
                  <a:pt x="402" y="1461"/>
                </a:cubicBezTo>
                <a:cubicBezTo>
                  <a:pt x="401" y="1467"/>
                  <a:pt x="402" y="1473"/>
                  <a:pt x="404" y="1478"/>
                </a:cubicBezTo>
                <a:cubicBezTo>
                  <a:pt x="409" y="1487"/>
                  <a:pt x="418" y="1492"/>
                  <a:pt x="429" y="1492"/>
                </a:cubicBezTo>
                <a:lnTo>
                  <a:pt x="519" y="1492"/>
                </a:lnTo>
                <a:cubicBezTo>
                  <a:pt x="545" y="1492"/>
                  <a:pt x="565" y="1512"/>
                  <a:pt x="565" y="1537"/>
                </a:cubicBezTo>
                <a:lnTo>
                  <a:pt x="565" y="1916"/>
                </a:lnTo>
                <a:cubicBezTo>
                  <a:pt x="565" y="1932"/>
                  <a:pt x="579" y="1944"/>
                  <a:pt x="593" y="1944"/>
                </a:cubicBezTo>
                <a:lnTo>
                  <a:pt x="598" y="1944"/>
                </a:lnTo>
                <a:cubicBezTo>
                  <a:pt x="615" y="1944"/>
                  <a:pt x="627" y="1930"/>
                  <a:pt x="627" y="1916"/>
                </a:cubicBezTo>
                <a:lnTo>
                  <a:pt x="627" y="1458"/>
                </a:lnTo>
                <a:cubicBezTo>
                  <a:pt x="627" y="1441"/>
                  <a:pt x="613" y="1430"/>
                  <a:pt x="598" y="1430"/>
                </a:cubicBezTo>
                <a:lnTo>
                  <a:pt x="584" y="1430"/>
                </a:lnTo>
                <a:cubicBezTo>
                  <a:pt x="567" y="1430"/>
                  <a:pt x="545" y="1439"/>
                  <a:pt x="528" y="1416"/>
                </a:cubicBezTo>
                <a:cubicBezTo>
                  <a:pt x="511" y="1396"/>
                  <a:pt x="536" y="1371"/>
                  <a:pt x="548" y="1357"/>
                </a:cubicBezTo>
                <a:lnTo>
                  <a:pt x="765" y="1041"/>
                </a:lnTo>
                <a:cubicBezTo>
                  <a:pt x="773" y="1029"/>
                  <a:pt x="788" y="1021"/>
                  <a:pt x="804" y="1021"/>
                </a:cubicBezTo>
                <a:cubicBezTo>
                  <a:pt x="819" y="1021"/>
                  <a:pt x="833" y="1029"/>
                  <a:pt x="844" y="1041"/>
                </a:cubicBezTo>
                <a:lnTo>
                  <a:pt x="1061" y="1357"/>
                </a:lnTo>
                <a:cubicBezTo>
                  <a:pt x="1070" y="1371"/>
                  <a:pt x="1090" y="1393"/>
                  <a:pt x="1075" y="1413"/>
                </a:cubicBezTo>
                <a:cubicBezTo>
                  <a:pt x="1061" y="1436"/>
                  <a:pt x="1039" y="1430"/>
                  <a:pt x="1022" y="1430"/>
                </a:cubicBezTo>
                <a:lnTo>
                  <a:pt x="1005" y="1430"/>
                </a:lnTo>
                <a:cubicBezTo>
                  <a:pt x="988" y="1430"/>
                  <a:pt x="977" y="1444"/>
                  <a:pt x="977" y="1458"/>
                </a:cubicBezTo>
                <a:lnTo>
                  <a:pt x="977" y="1916"/>
                </a:lnTo>
                <a:cubicBezTo>
                  <a:pt x="977" y="1932"/>
                  <a:pt x="991" y="1944"/>
                  <a:pt x="1005" y="1944"/>
                </a:cubicBezTo>
                <a:lnTo>
                  <a:pt x="1013" y="1944"/>
                </a:lnTo>
                <a:cubicBezTo>
                  <a:pt x="1027" y="1944"/>
                  <a:pt x="1042" y="1932"/>
                  <a:pt x="1042" y="1916"/>
                </a:cubicBezTo>
                <a:lnTo>
                  <a:pt x="1042" y="1540"/>
                </a:lnTo>
                <a:cubicBezTo>
                  <a:pt x="1042" y="1515"/>
                  <a:pt x="1061" y="1495"/>
                  <a:pt x="1087" y="1495"/>
                </a:cubicBezTo>
                <a:lnTo>
                  <a:pt x="1177" y="1495"/>
                </a:lnTo>
                <a:cubicBezTo>
                  <a:pt x="1188" y="1495"/>
                  <a:pt x="1197" y="1489"/>
                  <a:pt x="1202" y="1481"/>
                </a:cubicBezTo>
                <a:cubicBezTo>
                  <a:pt x="1205" y="1470"/>
                  <a:pt x="1205" y="1458"/>
                  <a:pt x="1197" y="1450"/>
                </a:cubicBezTo>
                <a:lnTo>
                  <a:pt x="824" y="908"/>
                </a:lnTo>
                <a:cubicBezTo>
                  <a:pt x="819" y="900"/>
                  <a:pt x="810" y="897"/>
                  <a:pt x="802" y="897"/>
                </a:cubicBezTo>
                <a:cubicBezTo>
                  <a:pt x="793" y="897"/>
                  <a:pt x="785" y="902"/>
                  <a:pt x="779" y="908"/>
                </a:cubicBezTo>
                <a:lnTo>
                  <a:pt x="414" y="1439"/>
                </a:lnTo>
                <a:lnTo>
                  <a:pt x="59" y="1439"/>
                </a:lnTo>
                <a:lnTo>
                  <a:pt x="59" y="1436"/>
                </a:lnTo>
                <a:lnTo>
                  <a:pt x="130" y="1092"/>
                </a:lnTo>
                <a:lnTo>
                  <a:pt x="164" y="917"/>
                </a:lnTo>
                <a:lnTo>
                  <a:pt x="206" y="711"/>
                </a:lnTo>
                <a:cubicBezTo>
                  <a:pt x="209" y="696"/>
                  <a:pt x="201" y="682"/>
                  <a:pt x="186" y="680"/>
                </a:cubicBezTo>
                <a:cubicBezTo>
                  <a:pt x="181" y="677"/>
                  <a:pt x="172" y="679"/>
                  <a:pt x="167" y="682"/>
                </a:cubicBezTo>
                <a:cubicBezTo>
                  <a:pt x="161" y="684"/>
                  <a:pt x="155" y="694"/>
                  <a:pt x="155" y="699"/>
                </a:cubicBezTo>
                <a:lnTo>
                  <a:pt x="110" y="922"/>
                </a:lnTo>
                <a:lnTo>
                  <a:pt x="68" y="1137"/>
                </a:lnTo>
                <a:lnTo>
                  <a:pt x="59" y="1100"/>
                </a:lnTo>
                <a:cubicBezTo>
                  <a:pt x="57" y="1089"/>
                  <a:pt x="57" y="1077"/>
                  <a:pt x="57" y="1066"/>
                </a:cubicBezTo>
                <a:lnTo>
                  <a:pt x="57" y="592"/>
                </a:lnTo>
                <a:cubicBezTo>
                  <a:pt x="57" y="524"/>
                  <a:pt x="113" y="468"/>
                  <a:pt x="181" y="468"/>
                </a:cubicBezTo>
                <a:lnTo>
                  <a:pt x="556" y="468"/>
                </a:lnTo>
                <a:cubicBezTo>
                  <a:pt x="624" y="468"/>
                  <a:pt x="680" y="524"/>
                  <a:pt x="680" y="592"/>
                </a:cubicBezTo>
                <a:lnTo>
                  <a:pt x="680" y="855"/>
                </a:lnTo>
                <a:cubicBezTo>
                  <a:pt x="680" y="871"/>
                  <a:pt x="694" y="883"/>
                  <a:pt x="709" y="883"/>
                </a:cubicBezTo>
                <a:cubicBezTo>
                  <a:pt x="725" y="877"/>
                  <a:pt x="737" y="866"/>
                  <a:pt x="737" y="852"/>
                </a:cubicBezTo>
                <a:close/>
                <a:moveTo>
                  <a:pt x="573" y="914"/>
                </a:moveTo>
                <a:lnTo>
                  <a:pt x="590" y="993"/>
                </a:lnTo>
                <a:cubicBezTo>
                  <a:pt x="596" y="1021"/>
                  <a:pt x="646" y="1007"/>
                  <a:pt x="641" y="981"/>
                </a:cubicBezTo>
                <a:lnTo>
                  <a:pt x="630" y="919"/>
                </a:lnTo>
                <a:lnTo>
                  <a:pt x="584" y="696"/>
                </a:lnTo>
                <a:cubicBezTo>
                  <a:pt x="584" y="691"/>
                  <a:pt x="579" y="682"/>
                  <a:pt x="573" y="680"/>
                </a:cubicBezTo>
                <a:cubicBezTo>
                  <a:pt x="567" y="677"/>
                  <a:pt x="559" y="674"/>
                  <a:pt x="553" y="677"/>
                </a:cubicBezTo>
                <a:cubicBezTo>
                  <a:pt x="536" y="677"/>
                  <a:pt x="528" y="694"/>
                  <a:pt x="531" y="708"/>
                </a:cubicBezTo>
                <a:close/>
                <a:moveTo>
                  <a:pt x="1403" y="211"/>
                </a:moveTo>
                <a:cubicBezTo>
                  <a:pt x="1397" y="206"/>
                  <a:pt x="1388" y="200"/>
                  <a:pt x="1380" y="200"/>
                </a:cubicBezTo>
                <a:cubicBezTo>
                  <a:pt x="1371" y="200"/>
                  <a:pt x="1363" y="203"/>
                  <a:pt x="1358" y="211"/>
                </a:cubicBezTo>
                <a:lnTo>
                  <a:pt x="985" y="671"/>
                </a:lnTo>
                <a:cubicBezTo>
                  <a:pt x="977" y="680"/>
                  <a:pt x="977" y="691"/>
                  <a:pt x="982" y="702"/>
                </a:cubicBezTo>
                <a:cubicBezTo>
                  <a:pt x="988" y="713"/>
                  <a:pt x="996" y="719"/>
                  <a:pt x="1008" y="719"/>
                </a:cubicBezTo>
                <a:lnTo>
                  <a:pt x="1098" y="719"/>
                </a:lnTo>
                <a:cubicBezTo>
                  <a:pt x="1123" y="719"/>
                  <a:pt x="1143" y="739"/>
                  <a:pt x="1143" y="764"/>
                </a:cubicBezTo>
                <a:lnTo>
                  <a:pt x="1143" y="1179"/>
                </a:lnTo>
                <a:cubicBezTo>
                  <a:pt x="1143" y="1196"/>
                  <a:pt x="1157" y="1207"/>
                  <a:pt x="1171" y="1207"/>
                </a:cubicBezTo>
                <a:lnTo>
                  <a:pt x="1177" y="1207"/>
                </a:lnTo>
                <a:cubicBezTo>
                  <a:pt x="1194" y="1207"/>
                  <a:pt x="1205" y="1193"/>
                  <a:pt x="1205" y="1179"/>
                </a:cubicBezTo>
                <a:lnTo>
                  <a:pt x="1205" y="682"/>
                </a:lnTo>
                <a:cubicBezTo>
                  <a:pt x="1205" y="665"/>
                  <a:pt x="1194" y="651"/>
                  <a:pt x="1177" y="651"/>
                </a:cubicBezTo>
                <a:cubicBezTo>
                  <a:pt x="1160" y="651"/>
                  <a:pt x="1126" y="663"/>
                  <a:pt x="1115" y="637"/>
                </a:cubicBezTo>
                <a:cubicBezTo>
                  <a:pt x="1104" y="612"/>
                  <a:pt x="1129" y="592"/>
                  <a:pt x="1140" y="578"/>
                </a:cubicBezTo>
                <a:lnTo>
                  <a:pt x="1341" y="330"/>
                </a:lnTo>
                <a:cubicBezTo>
                  <a:pt x="1349" y="318"/>
                  <a:pt x="1363" y="313"/>
                  <a:pt x="1377" y="313"/>
                </a:cubicBezTo>
                <a:cubicBezTo>
                  <a:pt x="1391" y="313"/>
                  <a:pt x="1406" y="318"/>
                  <a:pt x="1414" y="330"/>
                </a:cubicBezTo>
                <a:lnTo>
                  <a:pt x="1614" y="578"/>
                </a:lnTo>
                <a:cubicBezTo>
                  <a:pt x="1626" y="592"/>
                  <a:pt x="1651" y="615"/>
                  <a:pt x="1640" y="637"/>
                </a:cubicBezTo>
                <a:cubicBezTo>
                  <a:pt x="1629" y="660"/>
                  <a:pt x="1597" y="654"/>
                  <a:pt x="1578" y="654"/>
                </a:cubicBezTo>
                <a:cubicBezTo>
                  <a:pt x="1561" y="654"/>
                  <a:pt x="1550" y="668"/>
                  <a:pt x="1550" y="685"/>
                </a:cubicBezTo>
                <a:lnTo>
                  <a:pt x="1550" y="1916"/>
                </a:lnTo>
                <a:cubicBezTo>
                  <a:pt x="1550" y="1932"/>
                  <a:pt x="1564" y="1944"/>
                  <a:pt x="1578" y="1944"/>
                </a:cubicBezTo>
                <a:lnTo>
                  <a:pt x="1581" y="1944"/>
                </a:lnTo>
                <a:cubicBezTo>
                  <a:pt x="1597" y="1944"/>
                  <a:pt x="1612" y="1930"/>
                  <a:pt x="1612" y="1913"/>
                </a:cubicBezTo>
                <a:lnTo>
                  <a:pt x="1612" y="764"/>
                </a:lnTo>
                <a:cubicBezTo>
                  <a:pt x="1612" y="739"/>
                  <a:pt x="1631" y="719"/>
                  <a:pt x="1657" y="719"/>
                </a:cubicBezTo>
                <a:lnTo>
                  <a:pt x="1747" y="719"/>
                </a:lnTo>
                <a:cubicBezTo>
                  <a:pt x="1758" y="719"/>
                  <a:pt x="1767" y="713"/>
                  <a:pt x="1772" y="702"/>
                </a:cubicBezTo>
                <a:cubicBezTo>
                  <a:pt x="1784" y="691"/>
                  <a:pt x="1784" y="680"/>
                  <a:pt x="1775" y="671"/>
                </a:cubicBezTo>
                <a:close/>
              </a:path>
            </a:pathLst>
          </a:custGeom>
          <a:solidFill>
            <a:schemeClr val="bg1">
              <a:lumMod val="50000"/>
            </a:schemeClr>
          </a:solidFill>
          <a:ln>
            <a:noFill/>
          </a:ln>
          <a:effectLst/>
        </p:spPr>
        <p:txBody>
          <a:bodyPr wrap="none" anchor="ctr"/>
          <a:lstStyle/>
          <a:p>
            <a:endParaRPr lang="en-US" dirty="0"/>
          </a:p>
        </p:txBody>
      </p:sp>
    </p:spTree>
    <p:extLst>
      <p:ext uri="{BB962C8B-B14F-4D97-AF65-F5344CB8AC3E}">
        <p14:creationId xmlns:p14="http://schemas.microsoft.com/office/powerpoint/2010/main" val="370217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450" decel="100000" fill="hold"/>
                                        <p:tgtEl>
                                          <p:spTgt spid="4"/>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144000" cy="2281467"/>
          </a:xfrm>
        </p:spPr>
      </p:pic>
      <p:sp>
        <p:nvSpPr>
          <p:cNvPr id="32" name="Rectangle 31"/>
          <p:cNvSpPr/>
          <p:nvPr/>
        </p:nvSpPr>
        <p:spPr>
          <a:xfrm>
            <a:off x="-1" y="0"/>
            <a:ext cx="7399872" cy="2281467"/>
          </a:xfrm>
          <a:prstGeom prst="rect">
            <a:avLst/>
          </a:prstGeom>
          <a:gradFill flip="none" rotWithShape="1">
            <a:gsLst>
              <a:gs pos="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5090537" y="2814133"/>
            <a:ext cx="3647146" cy="1666418"/>
          </a:xfrm>
          <a:prstGeom prst="rect">
            <a:avLst/>
          </a:prstGeom>
          <a:noFill/>
        </p:spPr>
        <p:txBody>
          <a:bodyPr wrap="square" lIns="34290" tIns="17145" rIns="34290" bIns="17145" rtlCol="0">
            <a:spAutoFit/>
          </a:bodyPr>
          <a:lstStyle/>
          <a:p>
            <a:pPr marL="171450" indent="-171450">
              <a:lnSpc>
                <a:spcPct val="140000"/>
              </a:lnSpc>
              <a:buClr>
                <a:schemeClr val="accent3"/>
              </a:buClr>
              <a:buFont typeface="Arial" panose="020B0604020202020204" pitchFamily="34" charset="0"/>
              <a:buChar char="›"/>
            </a:pPr>
            <a:r>
              <a:rPr lang="en-US" sz="1100" dirty="0">
                <a:solidFill>
                  <a:schemeClr val="tx2"/>
                </a:solidFill>
                <a:ea typeface="Open Sans Light" panose="020B0306030504020204" pitchFamily="34" charset="0"/>
                <a:cs typeface="Arial" panose="020B0604020202020204" pitchFamily="34" charset="0"/>
              </a:rPr>
              <a:t>Understand your person and business mission. </a:t>
            </a:r>
          </a:p>
          <a:p>
            <a:pPr marL="171450" indent="-171450">
              <a:lnSpc>
                <a:spcPct val="140000"/>
              </a:lnSpc>
              <a:buClr>
                <a:schemeClr val="accent3"/>
              </a:buClr>
              <a:buFont typeface="Arial" panose="020B0604020202020204" pitchFamily="34" charset="0"/>
              <a:buChar char="›"/>
            </a:pPr>
            <a:r>
              <a:rPr lang="en-US" sz="1100" dirty="0">
                <a:solidFill>
                  <a:schemeClr val="tx2"/>
                </a:solidFill>
                <a:ea typeface="Open Sans Light" panose="020B0306030504020204" pitchFamily="34" charset="0"/>
                <a:cs typeface="Arial" panose="020B0604020202020204" pitchFamily="34" charset="0"/>
              </a:rPr>
              <a:t>Connect with your clients, customers, or audience. </a:t>
            </a:r>
          </a:p>
          <a:p>
            <a:pPr marL="171450" indent="-171450">
              <a:lnSpc>
                <a:spcPct val="140000"/>
              </a:lnSpc>
              <a:buClr>
                <a:schemeClr val="accent3"/>
              </a:buClr>
              <a:buFont typeface="Arial" panose="020B0604020202020204" pitchFamily="34" charset="0"/>
              <a:buChar char="›"/>
            </a:pPr>
            <a:r>
              <a:rPr lang="en-US" sz="1100" dirty="0">
                <a:solidFill>
                  <a:schemeClr val="tx2"/>
                </a:solidFill>
                <a:ea typeface="Open Sans Light" panose="020B0306030504020204" pitchFamily="34" charset="0"/>
                <a:cs typeface="Arial" panose="020B0604020202020204" pitchFamily="34" charset="0"/>
              </a:rPr>
              <a:t>Find out what your clients value? Where is the value of your business, product, or service? </a:t>
            </a:r>
          </a:p>
          <a:p>
            <a:pPr marL="171450" indent="-171450">
              <a:lnSpc>
                <a:spcPct val="140000"/>
              </a:lnSpc>
              <a:buClr>
                <a:schemeClr val="accent3"/>
              </a:buClr>
              <a:buFont typeface="Arial" panose="020B0604020202020204" pitchFamily="34" charset="0"/>
              <a:buChar char="›"/>
            </a:pPr>
            <a:r>
              <a:rPr lang="en-US" sz="1100" dirty="0">
                <a:solidFill>
                  <a:schemeClr val="tx2"/>
                </a:solidFill>
                <a:ea typeface="Open Sans Light" panose="020B0306030504020204" pitchFamily="34" charset="0"/>
                <a:cs typeface="Arial" panose="020B0604020202020204" pitchFamily="34" charset="0"/>
              </a:rPr>
              <a:t>Be results-driven. </a:t>
            </a:r>
          </a:p>
          <a:p>
            <a:pPr marL="171450" indent="-171450">
              <a:lnSpc>
                <a:spcPct val="140000"/>
              </a:lnSpc>
              <a:buClr>
                <a:schemeClr val="accent3"/>
              </a:buClr>
              <a:buFont typeface="Arial" panose="020B0604020202020204" pitchFamily="34" charset="0"/>
              <a:buChar char="›"/>
            </a:pPr>
            <a:r>
              <a:rPr lang="en-US" sz="1100" b="1" dirty="0">
                <a:solidFill>
                  <a:schemeClr val="tx2"/>
                </a:solidFill>
                <a:ea typeface="Open Sans Light" panose="020B0306030504020204" pitchFamily="34" charset="0"/>
                <a:cs typeface="Arial" panose="020B0604020202020204" pitchFamily="34" charset="0"/>
              </a:rPr>
              <a:t>What do the people need- the people you lead.</a:t>
            </a:r>
          </a:p>
          <a:p>
            <a:pPr marL="171450" indent="-171450">
              <a:lnSpc>
                <a:spcPct val="140000"/>
              </a:lnSpc>
              <a:buClr>
                <a:schemeClr val="accent3"/>
              </a:buClr>
              <a:buFont typeface="Arial" panose="020B0604020202020204" pitchFamily="34" charset="0"/>
              <a:buChar char="›"/>
            </a:pPr>
            <a:r>
              <a:rPr lang="en-US" sz="1100" b="1" dirty="0">
                <a:solidFill>
                  <a:schemeClr val="tx2"/>
                </a:solidFill>
                <a:ea typeface="Open Sans Light" panose="020B0306030504020204" pitchFamily="34" charset="0"/>
                <a:cs typeface="Arial" panose="020B0604020202020204" pitchFamily="34" charset="0"/>
              </a:rPr>
              <a:t>AND MORE!</a:t>
            </a:r>
          </a:p>
        </p:txBody>
      </p:sp>
      <p:sp>
        <p:nvSpPr>
          <p:cNvPr id="27" name="Rectangle 26"/>
          <p:cNvSpPr/>
          <p:nvPr/>
        </p:nvSpPr>
        <p:spPr>
          <a:xfrm>
            <a:off x="-2" y="2281467"/>
            <a:ext cx="4624441" cy="2862035"/>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grpSp>
        <p:nvGrpSpPr>
          <p:cNvPr id="3" name="Group 2">
            <a:extLst>
              <a:ext uri="{FF2B5EF4-FFF2-40B4-BE49-F238E27FC236}">
                <a16:creationId xmlns:a16="http://schemas.microsoft.com/office/drawing/2014/main" id="{C66812BA-283F-3940-99A0-A3A373093C42}"/>
              </a:ext>
            </a:extLst>
          </p:cNvPr>
          <p:cNvGrpSpPr/>
          <p:nvPr/>
        </p:nvGrpSpPr>
        <p:grpSpPr>
          <a:xfrm>
            <a:off x="0" y="3537300"/>
            <a:ext cx="3937000" cy="957955"/>
            <a:chOff x="135069" y="3500646"/>
            <a:chExt cx="6354260" cy="957955"/>
          </a:xfrm>
        </p:grpSpPr>
        <p:sp>
          <p:nvSpPr>
            <p:cNvPr id="30" name="TextBox 29"/>
            <p:cNvSpPr txBox="1"/>
            <p:nvPr/>
          </p:nvSpPr>
          <p:spPr>
            <a:xfrm>
              <a:off x="1098457" y="3500646"/>
              <a:ext cx="5390872" cy="957955"/>
            </a:xfrm>
            <a:prstGeom prst="rect">
              <a:avLst/>
            </a:prstGeom>
            <a:noFill/>
          </p:spPr>
          <p:txBody>
            <a:bodyPr wrap="square" lIns="34290" tIns="17145" rIns="34290" bIns="17145" rtlCol="0">
              <a:spAutoFit/>
            </a:bodyPr>
            <a:lstStyle/>
            <a:p>
              <a:pPr algn="ctr"/>
              <a:r>
                <a:rPr lang="en-US" sz="1200" b="1" cap="all" dirty="0">
                  <a:solidFill>
                    <a:schemeClr val="accent1"/>
                  </a:solidFill>
                  <a:ea typeface="Montserrat Semi" charset="0"/>
                  <a:cs typeface="Arial" panose="020B0604020202020204" pitchFamily="34" charset="0"/>
                </a:rPr>
                <a:t>leaders, outside of their ability to meet company goals while staying within budget, need to focus multiple elements in order to avoid getting “stale”</a:t>
              </a:r>
            </a:p>
          </p:txBody>
        </p:sp>
        <p:sp>
          <p:nvSpPr>
            <p:cNvPr id="31" name="TextBox 30"/>
            <p:cNvSpPr txBox="1"/>
            <p:nvPr/>
          </p:nvSpPr>
          <p:spPr>
            <a:xfrm>
              <a:off x="135069" y="4191381"/>
              <a:ext cx="2770676" cy="244491"/>
            </a:xfrm>
            <a:prstGeom prst="rect">
              <a:avLst/>
            </a:prstGeom>
            <a:noFill/>
          </p:spPr>
          <p:txBody>
            <a:bodyPr wrap="square" lIns="34290" tIns="17145" rIns="34290" bIns="17145" rtlCol="0">
              <a:spAutoFit/>
            </a:bodyPr>
            <a:lstStyle/>
            <a:p>
              <a:pPr algn="ctr">
                <a:lnSpc>
                  <a:spcPct val="140000"/>
                </a:lnSpc>
              </a:pPr>
              <a:endParaRPr lang="en-US" sz="1100" dirty="0">
                <a:solidFill>
                  <a:schemeClr val="tx2"/>
                </a:solidFill>
                <a:ea typeface="Open Sans Light" panose="020B0306030504020204" pitchFamily="34" charset="0"/>
                <a:cs typeface="Arial" panose="020B0604020202020204" pitchFamily="34" charset="0"/>
              </a:endParaRPr>
            </a:p>
          </p:txBody>
        </p:sp>
      </p:grpSp>
      <p:sp>
        <p:nvSpPr>
          <p:cNvPr id="18" name="Title 11">
            <a:extLst>
              <a:ext uri="{FF2B5EF4-FFF2-40B4-BE49-F238E27FC236}">
                <a16:creationId xmlns:a16="http://schemas.microsoft.com/office/drawing/2014/main" id="{A22BF4DC-BD03-4861-8ACA-974A33BE4936}"/>
              </a:ext>
            </a:extLst>
          </p:cNvPr>
          <p:cNvSpPr>
            <a:spLocks noGrp="1"/>
          </p:cNvSpPr>
          <p:nvPr>
            <p:ph type="title"/>
          </p:nvPr>
        </p:nvSpPr>
        <p:spPr>
          <a:xfrm>
            <a:off x="448730" y="578976"/>
            <a:ext cx="2731792" cy="1123513"/>
          </a:xfrm>
        </p:spPr>
        <p:txBody>
          <a:bodyPr/>
          <a:lstStyle/>
          <a:p>
            <a:r>
              <a:rPr lang="en-US" dirty="0"/>
              <a:t>A Fresh Perspective for Managers</a:t>
            </a:r>
          </a:p>
        </p:txBody>
      </p:sp>
      <p:grpSp>
        <p:nvGrpSpPr>
          <p:cNvPr id="2" name="Group 409">
            <a:extLst>
              <a:ext uri="{FF2B5EF4-FFF2-40B4-BE49-F238E27FC236}">
                <a16:creationId xmlns:a16="http://schemas.microsoft.com/office/drawing/2014/main" id="{9065172E-5046-8DAA-973E-9560126E4079}"/>
              </a:ext>
            </a:extLst>
          </p:cNvPr>
          <p:cNvGrpSpPr/>
          <p:nvPr/>
        </p:nvGrpSpPr>
        <p:grpSpPr>
          <a:xfrm>
            <a:off x="1897197" y="2648644"/>
            <a:ext cx="726208" cy="732321"/>
            <a:chOff x="1895808" y="3908426"/>
            <a:chExt cx="942975" cy="950912"/>
          </a:xfrm>
          <a:solidFill>
            <a:srgbClr val="59595B"/>
          </a:solidFill>
        </p:grpSpPr>
        <p:sp>
          <p:nvSpPr>
            <p:cNvPr id="4" name="Freeform 70">
              <a:extLst>
                <a:ext uri="{FF2B5EF4-FFF2-40B4-BE49-F238E27FC236}">
                  <a16:creationId xmlns:a16="http://schemas.microsoft.com/office/drawing/2014/main" id="{87082F31-EDF6-318B-9AF4-F50EA15380D0}"/>
                </a:ext>
              </a:extLst>
            </p:cNvPr>
            <p:cNvSpPr>
              <a:spLocks noChangeArrowheads="1"/>
            </p:cNvSpPr>
            <p:nvPr/>
          </p:nvSpPr>
          <p:spPr bwMode="auto">
            <a:xfrm>
              <a:off x="1895808" y="3908426"/>
              <a:ext cx="942975" cy="950912"/>
            </a:xfrm>
            <a:custGeom>
              <a:avLst/>
              <a:gdLst>
                <a:gd name="T0" fmla="*/ 2235 w 2619"/>
                <a:gd name="T1" fmla="*/ 514 h 2640"/>
                <a:gd name="T2" fmla="*/ 730 w 2619"/>
                <a:gd name="T3" fmla="*/ 330 h 2640"/>
                <a:gd name="T4" fmla="*/ 276 w 2619"/>
                <a:gd name="T5" fmla="*/ 996 h 2640"/>
                <a:gd name="T6" fmla="*/ 547 w 2619"/>
                <a:gd name="T7" fmla="*/ 2038 h 2640"/>
                <a:gd name="T8" fmla="*/ 440 w 2619"/>
                <a:gd name="T9" fmla="*/ 2148 h 2640"/>
                <a:gd name="T10" fmla="*/ 347 w 2619"/>
                <a:gd name="T11" fmla="*/ 2049 h 2640"/>
                <a:gd name="T12" fmla="*/ 0 w 2619"/>
                <a:gd name="T13" fmla="*/ 2402 h 2640"/>
                <a:gd name="T14" fmla="*/ 237 w 2619"/>
                <a:gd name="T15" fmla="*/ 2639 h 2640"/>
                <a:gd name="T16" fmla="*/ 587 w 2619"/>
                <a:gd name="T17" fmla="*/ 2286 h 2640"/>
                <a:gd name="T18" fmla="*/ 493 w 2619"/>
                <a:gd name="T19" fmla="*/ 2199 h 2640"/>
                <a:gd name="T20" fmla="*/ 601 w 2619"/>
                <a:gd name="T21" fmla="*/ 2091 h 2640"/>
                <a:gd name="T22" fmla="*/ 1419 w 2619"/>
                <a:gd name="T23" fmla="*/ 2399 h 2640"/>
                <a:gd name="T24" fmla="*/ 2223 w 2619"/>
                <a:gd name="T25" fmla="*/ 2027 h 2640"/>
                <a:gd name="T26" fmla="*/ 2235 w 2619"/>
                <a:gd name="T27" fmla="*/ 514 h 2640"/>
                <a:gd name="T28" fmla="*/ 1382 w 2619"/>
                <a:gd name="T29" fmla="*/ 2331 h 2640"/>
                <a:gd name="T30" fmla="*/ 316 w 2619"/>
                <a:gd name="T31" fmla="*/ 1296 h 2640"/>
                <a:gd name="T32" fmla="*/ 1351 w 2619"/>
                <a:gd name="T33" fmla="*/ 198 h 2640"/>
                <a:gd name="T34" fmla="*/ 1385 w 2619"/>
                <a:gd name="T35" fmla="*/ 198 h 2640"/>
                <a:gd name="T36" fmla="*/ 2127 w 2619"/>
                <a:gd name="T37" fmla="*/ 500 h 2640"/>
                <a:gd name="T38" fmla="*/ 2452 w 2619"/>
                <a:gd name="T39" fmla="*/ 1267 h 2640"/>
                <a:gd name="T40" fmla="*/ 1405 w 2619"/>
                <a:gd name="T41" fmla="*/ 2334 h 2640"/>
                <a:gd name="T42" fmla="*/ 1382 w 2619"/>
                <a:gd name="T43" fmla="*/ 2331 h 2640"/>
                <a:gd name="T44" fmla="*/ 98 w 2619"/>
                <a:gd name="T45" fmla="*/ 2405 h 2640"/>
                <a:gd name="T46" fmla="*/ 344 w 2619"/>
                <a:gd name="T47" fmla="*/ 2156 h 2640"/>
                <a:gd name="T48" fmla="*/ 485 w 2619"/>
                <a:gd name="T49" fmla="*/ 2295 h 2640"/>
                <a:gd name="T50" fmla="*/ 239 w 2619"/>
                <a:gd name="T51" fmla="*/ 2543 h 2640"/>
                <a:gd name="T52" fmla="*/ 98 w 2619"/>
                <a:gd name="T53" fmla="*/ 2405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19" h="2640">
                  <a:moveTo>
                    <a:pt x="2235" y="514"/>
                  </a:moveTo>
                  <a:cubicBezTo>
                    <a:pt x="1854" y="77"/>
                    <a:pt x="1207" y="0"/>
                    <a:pt x="730" y="330"/>
                  </a:cubicBezTo>
                  <a:cubicBezTo>
                    <a:pt x="491" y="497"/>
                    <a:pt x="338" y="723"/>
                    <a:pt x="276" y="996"/>
                  </a:cubicBezTo>
                  <a:cubicBezTo>
                    <a:pt x="189" y="1383"/>
                    <a:pt x="279" y="1733"/>
                    <a:pt x="547" y="2038"/>
                  </a:cubicBezTo>
                  <a:lnTo>
                    <a:pt x="440" y="2148"/>
                  </a:lnTo>
                  <a:lnTo>
                    <a:pt x="347" y="2049"/>
                  </a:lnTo>
                  <a:lnTo>
                    <a:pt x="0" y="2402"/>
                  </a:lnTo>
                  <a:lnTo>
                    <a:pt x="237" y="2639"/>
                  </a:lnTo>
                  <a:lnTo>
                    <a:pt x="587" y="2286"/>
                  </a:lnTo>
                  <a:lnTo>
                    <a:pt x="493" y="2199"/>
                  </a:lnTo>
                  <a:lnTo>
                    <a:pt x="601" y="2091"/>
                  </a:lnTo>
                  <a:cubicBezTo>
                    <a:pt x="835" y="2306"/>
                    <a:pt x="1111" y="2410"/>
                    <a:pt x="1419" y="2399"/>
                  </a:cubicBezTo>
                  <a:cubicBezTo>
                    <a:pt x="1735" y="2388"/>
                    <a:pt x="2006" y="2264"/>
                    <a:pt x="2223" y="2027"/>
                  </a:cubicBezTo>
                  <a:cubicBezTo>
                    <a:pt x="2613" y="1600"/>
                    <a:pt x="2618" y="951"/>
                    <a:pt x="2235" y="514"/>
                  </a:cubicBezTo>
                  <a:close/>
                  <a:moveTo>
                    <a:pt x="1382" y="2331"/>
                  </a:moveTo>
                  <a:cubicBezTo>
                    <a:pt x="807" y="2331"/>
                    <a:pt x="330" y="1871"/>
                    <a:pt x="316" y="1296"/>
                  </a:cubicBezTo>
                  <a:cubicBezTo>
                    <a:pt x="302" y="706"/>
                    <a:pt x="764" y="215"/>
                    <a:pt x="1351" y="198"/>
                  </a:cubicBezTo>
                  <a:cubicBezTo>
                    <a:pt x="1363" y="198"/>
                    <a:pt x="1374" y="198"/>
                    <a:pt x="1385" y="198"/>
                  </a:cubicBezTo>
                  <a:cubicBezTo>
                    <a:pt x="1665" y="198"/>
                    <a:pt x="1927" y="305"/>
                    <a:pt x="2127" y="500"/>
                  </a:cubicBezTo>
                  <a:cubicBezTo>
                    <a:pt x="2336" y="703"/>
                    <a:pt x="2452" y="974"/>
                    <a:pt x="2452" y="1267"/>
                  </a:cubicBezTo>
                  <a:cubicBezTo>
                    <a:pt x="2452" y="1854"/>
                    <a:pt x="1992" y="2323"/>
                    <a:pt x="1405" y="2334"/>
                  </a:cubicBezTo>
                  <a:cubicBezTo>
                    <a:pt x="1394" y="2331"/>
                    <a:pt x="1388" y="2331"/>
                    <a:pt x="1382" y="2331"/>
                  </a:cubicBezTo>
                  <a:close/>
                  <a:moveTo>
                    <a:pt x="98" y="2405"/>
                  </a:moveTo>
                  <a:lnTo>
                    <a:pt x="344" y="2156"/>
                  </a:lnTo>
                  <a:lnTo>
                    <a:pt x="485" y="2295"/>
                  </a:lnTo>
                  <a:lnTo>
                    <a:pt x="239" y="2543"/>
                  </a:lnTo>
                  <a:lnTo>
                    <a:pt x="98" y="2405"/>
                  </a:lnTo>
                  <a:close/>
                </a:path>
              </a:pathLst>
            </a:custGeom>
            <a:solidFill>
              <a:schemeClr val="bg1">
                <a:lumMod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6" name="Freeform 71">
              <a:extLst>
                <a:ext uri="{FF2B5EF4-FFF2-40B4-BE49-F238E27FC236}">
                  <a16:creationId xmlns:a16="http://schemas.microsoft.com/office/drawing/2014/main" id="{1CA7F634-B736-2913-D19C-13E3E9E8A780}"/>
                </a:ext>
              </a:extLst>
            </p:cNvPr>
            <p:cNvSpPr>
              <a:spLocks noChangeArrowheads="1"/>
            </p:cNvSpPr>
            <p:nvPr/>
          </p:nvSpPr>
          <p:spPr bwMode="auto">
            <a:xfrm>
              <a:off x="2045033" y="4016376"/>
              <a:ext cx="696912" cy="695325"/>
            </a:xfrm>
            <a:custGeom>
              <a:avLst/>
              <a:gdLst>
                <a:gd name="T0" fmla="*/ 1654 w 1935"/>
                <a:gd name="T1" fmla="*/ 288 h 1932"/>
                <a:gd name="T2" fmla="*/ 971 w 1935"/>
                <a:gd name="T3" fmla="*/ 0 h 1932"/>
                <a:gd name="T4" fmla="*/ 963 w 1935"/>
                <a:gd name="T5" fmla="*/ 0 h 1932"/>
                <a:gd name="T6" fmla="*/ 291 w 1935"/>
                <a:gd name="T7" fmla="*/ 277 h 1932"/>
                <a:gd name="T8" fmla="*/ 3 w 1935"/>
                <a:gd name="T9" fmla="*/ 960 h 1932"/>
                <a:gd name="T10" fmla="*/ 968 w 1935"/>
                <a:gd name="T11" fmla="*/ 1931 h 1932"/>
                <a:gd name="T12" fmla="*/ 977 w 1935"/>
                <a:gd name="T13" fmla="*/ 1931 h 1932"/>
                <a:gd name="T14" fmla="*/ 1934 w 1935"/>
                <a:gd name="T15" fmla="*/ 980 h 1932"/>
                <a:gd name="T16" fmla="*/ 1654 w 1935"/>
                <a:gd name="T17" fmla="*/ 288 h 1932"/>
                <a:gd name="T18" fmla="*/ 1863 w 1935"/>
                <a:gd name="T19" fmla="*/ 971 h 1932"/>
                <a:gd name="T20" fmla="*/ 1598 w 1935"/>
                <a:gd name="T21" fmla="*/ 1603 h 1932"/>
                <a:gd name="T22" fmla="*/ 966 w 1935"/>
                <a:gd name="T23" fmla="*/ 1863 h 1932"/>
                <a:gd name="T24" fmla="*/ 963 w 1935"/>
                <a:gd name="T25" fmla="*/ 1863 h 1932"/>
                <a:gd name="T26" fmla="*/ 74 w 1935"/>
                <a:gd name="T27" fmla="*/ 966 h 1932"/>
                <a:gd name="T28" fmla="*/ 336 w 1935"/>
                <a:gd name="T29" fmla="*/ 333 h 1932"/>
                <a:gd name="T30" fmla="*/ 974 w 1935"/>
                <a:gd name="T31" fmla="*/ 74 h 1932"/>
                <a:gd name="T32" fmla="*/ 977 w 1935"/>
                <a:gd name="T33" fmla="*/ 74 h 1932"/>
                <a:gd name="T34" fmla="*/ 1863 w 1935"/>
                <a:gd name="T35" fmla="*/ 971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5" h="1932">
                  <a:moveTo>
                    <a:pt x="1654" y="288"/>
                  </a:moveTo>
                  <a:cubicBezTo>
                    <a:pt x="1474" y="105"/>
                    <a:pt x="1231" y="3"/>
                    <a:pt x="971" y="0"/>
                  </a:cubicBezTo>
                  <a:cubicBezTo>
                    <a:pt x="968" y="0"/>
                    <a:pt x="966" y="0"/>
                    <a:pt x="963" y="0"/>
                  </a:cubicBezTo>
                  <a:cubicBezTo>
                    <a:pt x="712" y="0"/>
                    <a:pt x="472" y="99"/>
                    <a:pt x="291" y="277"/>
                  </a:cubicBezTo>
                  <a:cubicBezTo>
                    <a:pt x="105" y="460"/>
                    <a:pt x="3" y="700"/>
                    <a:pt x="3" y="960"/>
                  </a:cubicBezTo>
                  <a:cubicBezTo>
                    <a:pt x="0" y="1490"/>
                    <a:pt x="432" y="1928"/>
                    <a:pt x="968" y="1931"/>
                  </a:cubicBezTo>
                  <a:cubicBezTo>
                    <a:pt x="971" y="1931"/>
                    <a:pt x="974" y="1931"/>
                    <a:pt x="977" y="1931"/>
                  </a:cubicBezTo>
                  <a:cubicBezTo>
                    <a:pt x="1499" y="1931"/>
                    <a:pt x="1928" y="1505"/>
                    <a:pt x="1934" y="980"/>
                  </a:cubicBezTo>
                  <a:cubicBezTo>
                    <a:pt x="1934" y="717"/>
                    <a:pt x="1835" y="472"/>
                    <a:pt x="1654" y="288"/>
                  </a:cubicBezTo>
                  <a:close/>
                  <a:moveTo>
                    <a:pt x="1863" y="971"/>
                  </a:moveTo>
                  <a:cubicBezTo>
                    <a:pt x="1863" y="1211"/>
                    <a:pt x="1767" y="1434"/>
                    <a:pt x="1598" y="1603"/>
                  </a:cubicBezTo>
                  <a:cubicBezTo>
                    <a:pt x="1428" y="1770"/>
                    <a:pt x="1203" y="1863"/>
                    <a:pt x="966" y="1863"/>
                  </a:cubicBezTo>
                  <a:lnTo>
                    <a:pt x="963" y="1863"/>
                  </a:lnTo>
                  <a:cubicBezTo>
                    <a:pt x="472" y="1860"/>
                    <a:pt x="71" y="1459"/>
                    <a:pt x="74" y="966"/>
                  </a:cubicBezTo>
                  <a:cubicBezTo>
                    <a:pt x="74" y="726"/>
                    <a:pt x="166" y="500"/>
                    <a:pt x="336" y="333"/>
                  </a:cubicBezTo>
                  <a:cubicBezTo>
                    <a:pt x="505" y="167"/>
                    <a:pt x="731" y="74"/>
                    <a:pt x="974" y="74"/>
                  </a:cubicBezTo>
                  <a:lnTo>
                    <a:pt x="977" y="74"/>
                  </a:lnTo>
                  <a:cubicBezTo>
                    <a:pt x="1465" y="71"/>
                    <a:pt x="1866" y="475"/>
                    <a:pt x="1863" y="971"/>
                  </a:cubicBezTo>
                  <a:close/>
                </a:path>
              </a:pathLst>
            </a:custGeom>
            <a:solidFill>
              <a:schemeClr val="bg1">
                <a:lumMod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7" name="Freeform 72">
              <a:extLst>
                <a:ext uri="{FF2B5EF4-FFF2-40B4-BE49-F238E27FC236}">
                  <a16:creationId xmlns:a16="http://schemas.microsoft.com/office/drawing/2014/main" id="{C08D3C8F-D8C8-B141-EA99-CEE2B0E36BFF}"/>
                </a:ext>
              </a:extLst>
            </p:cNvPr>
            <p:cNvSpPr>
              <a:spLocks noChangeArrowheads="1"/>
            </p:cNvSpPr>
            <p:nvPr/>
          </p:nvSpPr>
          <p:spPr bwMode="auto">
            <a:xfrm>
              <a:off x="2175208" y="4125913"/>
              <a:ext cx="439737" cy="484188"/>
            </a:xfrm>
            <a:custGeom>
              <a:avLst/>
              <a:gdLst>
                <a:gd name="T0" fmla="*/ 1081 w 1223"/>
                <a:gd name="T1" fmla="*/ 926 h 1344"/>
                <a:gd name="T2" fmla="*/ 804 w 1223"/>
                <a:gd name="T3" fmla="*/ 838 h 1344"/>
                <a:gd name="T4" fmla="*/ 798 w 1223"/>
                <a:gd name="T5" fmla="*/ 779 h 1344"/>
                <a:gd name="T6" fmla="*/ 849 w 1223"/>
                <a:gd name="T7" fmla="*/ 677 h 1344"/>
                <a:gd name="T8" fmla="*/ 903 w 1223"/>
                <a:gd name="T9" fmla="*/ 579 h 1344"/>
                <a:gd name="T10" fmla="*/ 920 w 1223"/>
                <a:gd name="T11" fmla="*/ 533 h 1344"/>
                <a:gd name="T12" fmla="*/ 922 w 1223"/>
                <a:gd name="T13" fmla="*/ 392 h 1344"/>
                <a:gd name="T14" fmla="*/ 908 w 1223"/>
                <a:gd name="T15" fmla="*/ 274 h 1344"/>
                <a:gd name="T16" fmla="*/ 530 w 1223"/>
                <a:gd name="T17" fmla="*/ 25 h 1344"/>
                <a:gd name="T18" fmla="*/ 321 w 1223"/>
                <a:gd name="T19" fmla="*/ 342 h 1344"/>
                <a:gd name="T20" fmla="*/ 310 w 1223"/>
                <a:gd name="T21" fmla="*/ 384 h 1344"/>
                <a:gd name="T22" fmla="*/ 293 w 1223"/>
                <a:gd name="T23" fmla="*/ 446 h 1344"/>
                <a:gd name="T24" fmla="*/ 355 w 1223"/>
                <a:gd name="T25" fmla="*/ 612 h 1344"/>
                <a:gd name="T26" fmla="*/ 375 w 1223"/>
                <a:gd name="T27" fmla="*/ 663 h 1344"/>
                <a:gd name="T28" fmla="*/ 434 w 1223"/>
                <a:gd name="T29" fmla="*/ 821 h 1344"/>
                <a:gd name="T30" fmla="*/ 330 w 1223"/>
                <a:gd name="T31" fmla="*/ 866 h 1344"/>
                <a:gd name="T32" fmla="*/ 39 w 1223"/>
                <a:gd name="T33" fmla="*/ 985 h 1344"/>
                <a:gd name="T34" fmla="*/ 0 w 1223"/>
                <a:gd name="T35" fmla="*/ 1016 h 1344"/>
                <a:gd name="T36" fmla="*/ 609 w 1223"/>
                <a:gd name="T37" fmla="*/ 1343 h 1344"/>
                <a:gd name="T38" fmla="*/ 1213 w 1223"/>
                <a:gd name="T39" fmla="*/ 1027 h 1344"/>
                <a:gd name="T40" fmla="*/ 1210 w 1223"/>
                <a:gd name="T41" fmla="*/ 1008 h 1344"/>
                <a:gd name="T42" fmla="*/ 392 w 1223"/>
                <a:gd name="T43" fmla="*/ 381 h 1344"/>
                <a:gd name="T44" fmla="*/ 474 w 1223"/>
                <a:gd name="T45" fmla="*/ 130 h 1344"/>
                <a:gd name="T46" fmla="*/ 838 w 1223"/>
                <a:gd name="T47" fmla="*/ 308 h 1344"/>
                <a:gd name="T48" fmla="*/ 838 w 1223"/>
                <a:gd name="T49" fmla="*/ 429 h 1344"/>
                <a:gd name="T50" fmla="*/ 866 w 1223"/>
                <a:gd name="T51" fmla="*/ 440 h 1344"/>
                <a:gd name="T52" fmla="*/ 860 w 1223"/>
                <a:gd name="T53" fmla="*/ 480 h 1344"/>
                <a:gd name="T54" fmla="*/ 807 w 1223"/>
                <a:gd name="T55" fmla="*/ 587 h 1344"/>
                <a:gd name="T56" fmla="*/ 753 w 1223"/>
                <a:gd name="T57" fmla="*/ 720 h 1344"/>
                <a:gd name="T58" fmla="*/ 527 w 1223"/>
                <a:gd name="T59" fmla="*/ 779 h 1344"/>
                <a:gd name="T60" fmla="*/ 434 w 1223"/>
                <a:gd name="T61" fmla="*/ 641 h 1344"/>
                <a:gd name="T62" fmla="*/ 414 w 1223"/>
                <a:gd name="T63" fmla="*/ 590 h 1344"/>
                <a:gd name="T64" fmla="*/ 361 w 1223"/>
                <a:gd name="T65" fmla="*/ 480 h 1344"/>
                <a:gd name="T66" fmla="*/ 355 w 1223"/>
                <a:gd name="T67" fmla="*/ 440 h 1344"/>
                <a:gd name="T68" fmla="*/ 372 w 1223"/>
                <a:gd name="T69" fmla="*/ 437 h 1344"/>
                <a:gd name="T70" fmla="*/ 392 w 1223"/>
                <a:gd name="T71" fmla="*/ 381 h 1344"/>
                <a:gd name="T72" fmla="*/ 722 w 1223"/>
                <a:gd name="T73" fmla="*/ 838 h 1344"/>
                <a:gd name="T74" fmla="*/ 863 w 1223"/>
                <a:gd name="T75" fmla="*/ 929 h 1344"/>
                <a:gd name="T76" fmla="*/ 1117 w 1223"/>
                <a:gd name="T77" fmla="*/ 1019 h 1344"/>
                <a:gd name="T78" fmla="*/ 623 w 1223"/>
                <a:gd name="T79" fmla="*/ 1273 h 1344"/>
                <a:gd name="T80" fmla="*/ 113 w 1223"/>
                <a:gd name="T81" fmla="*/ 1019 h 1344"/>
                <a:gd name="T82" fmla="*/ 468 w 1223"/>
                <a:gd name="T83" fmla="*/ 897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3" h="1344">
                  <a:moveTo>
                    <a:pt x="1182" y="985"/>
                  </a:moveTo>
                  <a:cubicBezTo>
                    <a:pt x="1151" y="962"/>
                    <a:pt x="1120" y="937"/>
                    <a:pt x="1081" y="926"/>
                  </a:cubicBezTo>
                  <a:cubicBezTo>
                    <a:pt x="1013" y="906"/>
                    <a:pt x="942" y="883"/>
                    <a:pt x="874" y="861"/>
                  </a:cubicBezTo>
                  <a:cubicBezTo>
                    <a:pt x="852" y="852"/>
                    <a:pt x="829" y="847"/>
                    <a:pt x="804" y="838"/>
                  </a:cubicBezTo>
                  <a:cubicBezTo>
                    <a:pt x="801" y="838"/>
                    <a:pt x="795" y="835"/>
                    <a:pt x="793" y="833"/>
                  </a:cubicBezTo>
                  <a:cubicBezTo>
                    <a:pt x="793" y="813"/>
                    <a:pt x="793" y="796"/>
                    <a:pt x="798" y="779"/>
                  </a:cubicBezTo>
                  <a:cubicBezTo>
                    <a:pt x="807" y="756"/>
                    <a:pt x="818" y="734"/>
                    <a:pt x="829" y="714"/>
                  </a:cubicBezTo>
                  <a:cubicBezTo>
                    <a:pt x="835" y="703"/>
                    <a:pt x="841" y="689"/>
                    <a:pt x="849" y="677"/>
                  </a:cubicBezTo>
                  <a:cubicBezTo>
                    <a:pt x="855" y="666"/>
                    <a:pt x="858" y="655"/>
                    <a:pt x="863" y="643"/>
                  </a:cubicBezTo>
                  <a:cubicBezTo>
                    <a:pt x="872" y="618"/>
                    <a:pt x="880" y="593"/>
                    <a:pt x="903" y="579"/>
                  </a:cubicBezTo>
                  <a:cubicBezTo>
                    <a:pt x="908" y="573"/>
                    <a:pt x="911" y="568"/>
                    <a:pt x="914" y="559"/>
                  </a:cubicBezTo>
                  <a:cubicBezTo>
                    <a:pt x="917" y="551"/>
                    <a:pt x="920" y="542"/>
                    <a:pt x="920" y="533"/>
                  </a:cubicBezTo>
                  <a:cubicBezTo>
                    <a:pt x="925" y="511"/>
                    <a:pt x="934" y="488"/>
                    <a:pt x="934" y="466"/>
                  </a:cubicBezTo>
                  <a:cubicBezTo>
                    <a:pt x="937" y="446"/>
                    <a:pt x="937" y="412"/>
                    <a:pt x="922" y="392"/>
                  </a:cubicBezTo>
                  <a:cubicBezTo>
                    <a:pt x="911" y="375"/>
                    <a:pt x="908" y="361"/>
                    <a:pt x="908" y="342"/>
                  </a:cubicBezTo>
                  <a:lnTo>
                    <a:pt x="908" y="274"/>
                  </a:lnTo>
                  <a:cubicBezTo>
                    <a:pt x="903" y="189"/>
                    <a:pt x="866" y="121"/>
                    <a:pt x="793" y="71"/>
                  </a:cubicBezTo>
                  <a:cubicBezTo>
                    <a:pt x="716" y="17"/>
                    <a:pt x="621" y="0"/>
                    <a:pt x="530" y="25"/>
                  </a:cubicBezTo>
                  <a:cubicBezTo>
                    <a:pt x="446" y="51"/>
                    <a:pt x="378" y="107"/>
                    <a:pt x="344" y="183"/>
                  </a:cubicBezTo>
                  <a:cubicBezTo>
                    <a:pt x="321" y="234"/>
                    <a:pt x="321" y="288"/>
                    <a:pt x="321" y="342"/>
                  </a:cubicBezTo>
                  <a:lnTo>
                    <a:pt x="321" y="344"/>
                  </a:lnTo>
                  <a:cubicBezTo>
                    <a:pt x="321" y="364"/>
                    <a:pt x="321" y="375"/>
                    <a:pt x="310" y="384"/>
                  </a:cubicBezTo>
                  <a:cubicBezTo>
                    <a:pt x="299" y="395"/>
                    <a:pt x="293" y="415"/>
                    <a:pt x="293" y="432"/>
                  </a:cubicBezTo>
                  <a:lnTo>
                    <a:pt x="293" y="446"/>
                  </a:lnTo>
                  <a:cubicBezTo>
                    <a:pt x="299" y="500"/>
                    <a:pt x="302" y="553"/>
                    <a:pt x="347" y="598"/>
                  </a:cubicBezTo>
                  <a:cubicBezTo>
                    <a:pt x="350" y="601"/>
                    <a:pt x="352" y="607"/>
                    <a:pt x="355" y="612"/>
                  </a:cubicBezTo>
                  <a:cubicBezTo>
                    <a:pt x="355" y="615"/>
                    <a:pt x="358" y="618"/>
                    <a:pt x="358" y="621"/>
                  </a:cubicBezTo>
                  <a:lnTo>
                    <a:pt x="375" y="663"/>
                  </a:lnTo>
                  <a:cubicBezTo>
                    <a:pt x="389" y="694"/>
                    <a:pt x="403" y="728"/>
                    <a:pt x="417" y="759"/>
                  </a:cubicBezTo>
                  <a:cubicBezTo>
                    <a:pt x="429" y="782"/>
                    <a:pt x="434" y="802"/>
                    <a:pt x="434" y="821"/>
                  </a:cubicBezTo>
                  <a:cubicBezTo>
                    <a:pt x="434" y="833"/>
                    <a:pt x="431" y="833"/>
                    <a:pt x="423" y="835"/>
                  </a:cubicBezTo>
                  <a:cubicBezTo>
                    <a:pt x="392" y="844"/>
                    <a:pt x="361" y="855"/>
                    <a:pt x="330" y="866"/>
                  </a:cubicBezTo>
                  <a:cubicBezTo>
                    <a:pt x="271" y="886"/>
                    <a:pt x="211" y="906"/>
                    <a:pt x="152" y="920"/>
                  </a:cubicBezTo>
                  <a:cubicBezTo>
                    <a:pt x="107" y="931"/>
                    <a:pt x="73" y="960"/>
                    <a:pt x="39" y="985"/>
                  </a:cubicBezTo>
                  <a:cubicBezTo>
                    <a:pt x="31" y="993"/>
                    <a:pt x="19" y="999"/>
                    <a:pt x="11" y="1008"/>
                  </a:cubicBezTo>
                  <a:lnTo>
                    <a:pt x="0" y="1016"/>
                  </a:lnTo>
                  <a:lnTo>
                    <a:pt x="8" y="1027"/>
                  </a:lnTo>
                  <a:cubicBezTo>
                    <a:pt x="152" y="1228"/>
                    <a:pt x="369" y="1343"/>
                    <a:pt x="609" y="1343"/>
                  </a:cubicBezTo>
                  <a:lnTo>
                    <a:pt x="618" y="1343"/>
                  </a:lnTo>
                  <a:cubicBezTo>
                    <a:pt x="858" y="1341"/>
                    <a:pt x="1081" y="1222"/>
                    <a:pt x="1213" y="1027"/>
                  </a:cubicBezTo>
                  <a:lnTo>
                    <a:pt x="1222" y="1016"/>
                  </a:lnTo>
                  <a:lnTo>
                    <a:pt x="1210" y="1008"/>
                  </a:lnTo>
                  <a:cubicBezTo>
                    <a:pt x="1205" y="1002"/>
                    <a:pt x="1193" y="993"/>
                    <a:pt x="1182" y="985"/>
                  </a:cubicBezTo>
                  <a:close/>
                  <a:moveTo>
                    <a:pt x="392" y="381"/>
                  </a:moveTo>
                  <a:lnTo>
                    <a:pt x="392" y="296"/>
                  </a:lnTo>
                  <a:cubicBezTo>
                    <a:pt x="392" y="231"/>
                    <a:pt x="423" y="169"/>
                    <a:pt x="474" y="130"/>
                  </a:cubicBezTo>
                  <a:cubicBezTo>
                    <a:pt x="522" y="90"/>
                    <a:pt x="587" y="73"/>
                    <a:pt x="646" y="85"/>
                  </a:cubicBezTo>
                  <a:cubicBezTo>
                    <a:pt x="770" y="107"/>
                    <a:pt x="843" y="192"/>
                    <a:pt x="838" y="308"/>
                  </a:cubicBezTo>
                  <a:lnTo>
                    <a:pt x="838" y="384"/>
                  </a:lnTo>
                  <a:lnTo>
                    <a:pt x="838" y="429"/>
                  </a:lnTo>
                  <a:lnTo>
                    <a:pt x="846" y="432"/>
                  </a:lnTo>
                  <a:cubicBezTo>
                    <a:pt x="855" y="435"/>
                    <a:pt x="866" y="437"/>
                    <a:pt x="866" y="440"/>
                  </a:cubicBezTo>
                  <a:cubicBezTo>
                    <a:pt x="866" y="443"/>
                    <a:pt x="863" y="457"/>
                    <a:pt x="863" y="463"/>
                  </a:cubicBezTo>
                  <a:lnTo>
                    <a:pt x="860" y="480"/>
                  </a:lnTo>
                  <a:cubicBezTo>
                    <a:pt x="855" y="514"/>
                    <a:pt x="849" y="545"/>
                    <a:pt x="821" y="564"/>
                  </a:cubicBezTo>
                  <a:cubicBezTo>
                    <a:pt x="812" y="570"/>
                    <a:pt x="810" y="579"/>
                    <a:pt x="807" y="587"/>
                  </a:cubicBezTo>
                  <a:cubicBezTo>
                    <a:pt x="807" y="590"/>
                    <a:pt x="807" y="590"/>
                    <a:pt x="804" y="593"/>
                  </a:cubicBezTo>
                  <a:lnTo>
                    <a:pt x="753" y="720"/>
                  </a:lnTo>
                  <a:cubicBezTo>
                    <a:pt x="736" y="759"/>
                    <a:pt x="708" y="782"/>
                    <a:pt x="666" y="787"/>
                  </a:cubicBezTo>
                  <a:cubicBezTo>
                    <a:pt x="621" y="793"/>
                    <a:pt x="573" y="799"/>
                    <a:pt x="527" y="779"/>
                  </a:cubicBezTo>
                  <a:cubicBezTo>
                    <a:pt x="505" y="770"/>
                    <a:pt x="488" y="754"/>
                    <a:pt x="479" y="739"/>
                  </a:cubicBezTo>
                  <a:cubicBezTo>
                    <a:pt x="462" y="708"/>
                    <a:pt x="448" y="672"/>
                    <a:pt x="434" y="641"/>
                  </a:cubicBezTo>
                  <a:lnTo>
                    <a:pt x="417" y="598"/>
                  </a:lnTo>
                  <a:cubicBezTo>
                    <a:pt x="417" y="596"/>
                    <a:pt x="414" y="593"/>
                    <a:pt x="414" y="590"/>
                  </a:cubicBezTo>
                  <a:cubicBezTo>
                    <a:pt x="412" y="581"/>
                    <a:pt x="409" y="573"/>
                    <a:pt x="400" y="564"/>
                  </a:cubicBezTo>
                  <a:cubicBezTo>
                    <a:pt x="375" y="542"/>
                    <a:pt x="369" y="511"/>
                    <a:pt x="361" y="480"/>
                  </a:cubicBezTo>
                  <a:cubicBezTo>
                    <a:pt x="358" y="471"/>
                    <a:pt x="358" y="463"/>
                    <a:pt x="355" y="454"/>
                  </a:cubicBezTo>
                  <a:cubicBezTo>
                    <a:pt x="352" y="443"/>
                    <a:pt x="355" y="440"/>
                    <a:pt x="355" y="440"/>
                  </a:cubicBezTo>
                  <a:cubicBezTo>
                    <a:pt x="355" y="440"/>
                    <a:pt x="358" y="437"/>
                    <a:pt x="364" y="437"/>
                  </a:cubicBezTo>
                  <a:lnTo>
                    <a:pt x="372" y="437"/>
                  </a:lnTo>
                  <a:lnTo>
                    <a:pt x="386" y="440"/>
                  </a:lnTo>
                  <a:lnTo>
                    <a:pt x="392" y="381"/>
                  </a:lnTo>
                  <a:close/>
                  <a:moveTo>
                    <a:pt x="508" y="841"/>
                  </a:moveTo>
                  <a:cubicBezTo>
                    <a:pt x="581" y="864"/>
                    <a:pt x="654" y="861"/>
                    <a:pt x="722" y="838"/>
                  </a:cubicBezTo>
                  <a:cubicBezTo>
                    <a:pt x="725" y="883"/>
                    <a:pt x="731" y="889"/>
                    <a:pt x="779" y="903"/>
                  </a:cubicBezTo>
                  <a:lnTo>
                    <a:pt x="863" y="929"/>
                  </a:lnTo>
                  <a:cubicBezTo>
                    <a:pt x="931" y="948"/>
                    <a:pt x="996" y="971"/>
                    <a:pt x="1064" y="993"/>
                  </a:cubicBezTo>
                  <a:cubicBezTo>
                    <a:pt x="1081" y="999"/>
                    <a:pt x="1100" y="1010"/>
                    <a:pt x="1117" y="1019"/>
                  </a:cubicBezTo>
                  <a:cubicBezTo>
                    <a:pt x="1123" y="1022"/>
                    <a:pt x="1126" y="1024"/>
                    <a:pt x="1131" y="1027"/>
                  </a:cubicBezTo>
                  <a:cubicBezTo>
                    <a:pt x="993" y="1191"/>
                    <a:pt x="827" y="1270"/>
                    <a:pt x="623" y="1273"/>
                  </a:cubicBezTo>
                  <a:cubicBezTo>
                    <a:pt x="414" y="1276"/>
                    <a:pt x="242" y="1197"/>
                    <a:pt x="98" y="1027"/>
                  </a:cubicBezTo>
                  <a:cubicBezTo>
                    <a:pt x="104" y="1024"/>
                    <a:pt x="107" y="1022"/>
                    <a:pt x="113" y="1019"/>
                  </a:cubicBezTo>
                  <a:cubicBezTo>
                    <a:pt x="129" y="1008"/>
                    <a:pt x="146" y="999"/>
                    <a:pt x="163" y="993"/>
                  </a:cubicBezTo>
                  <a:cubicBezTo>
                    <a:pt x="259" y="962"/>
                    <a:pt x="358" y="929"/>
                    <a:pt x="468" y="897"/>
                  </a:cubicBezTo>
                  <a:cubicBezTo>
                    <a:pt x="491" y="895"/>
                    <a:pt x="516" y="881"/>
                    <a:pt x="508" y="841"/>
                  </a:cubicBezTo>
                  <a:close/>
                </a:path>
              </a:pathLst>
            </a:custGeom>
            <a:solidFill>
              <a:schemeClr val="bg1">
                <a:lumMod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165011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eesaw outline">
            <a:extLst>
              <a:ext uri="{FF2B5EF4-FFF2-40B4-BE49-F238E27FC236}">
                <a16:creationId xmlns:a16="http://schemas.microsoft.com/office/drawing/2014/main" id="{006EBFD6-6F0C-CF34-1A2E-59EC3B4F30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4175" y="434883"/>
            <a:ext cx="6220999" cy="6220999"/>
          </a:xfrm>
          <a:prstGeom prst="rect">
            <a:avLst/>
          </a:prstGeom>
        </p:spPr>
      </p:pic>
      <p:sp>
        <p:nvSpPr>
          <p:cNvPr id="4" name="TextBox 3">
            <a:extLst>
              <a:ext uri="{FF2B5EF4-FFF2-40B4-BE49-F238E27FC236}">
                <a16:creationId xmlns:a16="http://schemas.microsoft.com/office/drawing/2014/main" id="{E8AF02AC-E046-7E04-F72B-7D7A994A9C80}"/>
              </a:ext>
            </a:extLst>
          </p:cNvPr>
          <p:cNvSpPr txBox="1"/>
          <p:nvPr/>
        </p:nvSpPr>
        <p:spPr>
          <a:xfrm>
            <a:off x="945809" y="844353"/>
            <a:ext cx="1120820" cy="369332"/>
          </a:xfrm>
          <a:prstGeom prst="rect">
            <a:avLst/>
          </a:prstGeom>
          <a:noFill/>
        </p:spPr>
        <p:txBody>
          <a:bodyPr wrap="none" rtlCol="0">
            <a:spAutoFit/>
          </a:bodyPr>
          <a:lstStyle/>
          <a:p>
            <a:r>
              <a:rPr lang="en-US" dirty="0">
                <a:solidFill>
                  <a:schemeClr val="bg1"/>
                </a:solidFill>
              </a:rPr>
              <a:t>Business</a:t>
            </a:r>
          </a:p>
        </p:txBody>
      </p:sp>
      <p:sp>
        <p:nvSpPr>
          <p:cNvPr id="5" name="TextBox 4">
            <a:extLst>
              <a:ext uri="{FF2B5EF4-FFF2-40B4-BE49-F238E27FC236}">
                <a16:creationId xmlns:a16="http://schemas.microsoft.com/office/drawing/2014/main" id="{32F49BA1-A207-A4DA-95DF-11C9B89CD62D}"/>
              </a:ext>
            </a:extLst>
          </p:cNvPr>
          <p:cNvSpPr txBox="1"/>
          <p:nvPr/>
        </p:nvSpPr>
        <p:spPr>
          <a:xfrm>
            <a:off x="926035" y="1885713"/>
            <a:ext cx="748988" cy="369332"/>
          </a:xfrm>
          <a:prstGeom prst="rect">
            <a:avLst/>
          </a:prstGeom>
          <a:noFill/>
        </p:spPr>
        <p:txBody>
          <a:bodyPr wrap="none" rtlCol="0">
            <a:spAutoFit/>
          </a:bodyPr>
          <a:lstStyle/>
          <a:p>
            <a:r>
              <a:rPr lang="en-US" dirty="0">
                <a:solidFill>
                  <a:schemeClr val="bg1"/>
                </a:solidFill>
              </a:rPr>
              <a:t>Team</a:t>
            </a:r>
          </a:p>
        </p:txBody>
      </p:sp>
      <p:sp>
        <p:nvSpPr>
          <p:cNvPr id="6" name="TextBox 5">
            <a:extLst>
              <a:ext uri="{FF2B5EF4-FFF2-40B4-BE49-F238E27FC236}">
                <a16:creationId xmlns:a16="http://schemas.microsoft.com/office/drawing/2014/main" id="{2D369AFA-2BAB-F2D7-9D84-B91A45D07E1A}"/>
              </a:ext>
            </a:extLst>
          </p:cNvPr>
          <p:cNvSpPr txBox="1"/>
          <p:nvPr/>
        </p:nvSpPr>
        <p:spPr>
          <a:xfrm>
            <a:off x="926035" y="1365033"/>
            <a:ext cx="1300356" cy="369332"/>
          </a:xfrm>
          <a:prstGeom prst="rect">
            <a:avLst/>
          </a:prstGeom>
          <a:noFill/>
        </p:spPr>
        <p:txBody>
          <a:bodyPr wrap="none" rtlCol="0">
            <a:spAutoFit/>
          </a:bodyPr>
          <a:lstStyle/>
          <a:p>
            <a:r>
              <a:rPr lang="en-US" dirty="0">
                <a:solidFill>
                  <a:schemeClr val="bg1"/>
                </a:solidFill>
              </a:rPr>
              <a:t>Customers</a:t>
            </a:r>
          </a:p>
        </p:txBody>
      </p:sp>
      <p:sp>
        <p:nvSpPr>
          <p:cNvPr id="7" name="TextBox 6">
            <a:extLst>
              <a:ext uri="{FF2B5EF4-FFF2-40B4-BE49-F238E27FC236}">
                <a16:creationId xmlns:a16="http://schemas.microsoft.com/office/drawing/2014/main" id="{4A8B9137-5C5D-DFE2-AAB6-68EB715B43DA}"/>
              </a:ext>
            </a:extLst>
          </p:cNvPr>
          <p:cNvSpPr txBox="1"/>
          <p:nvPr/>
        </p:nvSpPr>
        <p:spPr>
          <a:xfrm>
            <a:off x="921842" y="2406393"/>
            <a:ext cx="1531188" cy="369332"/>
          </a:xfrm>
          <a:prstGeom prst="rect">
            <a:avLst/>
          </a:prstGeom>
          <a:noFill/>
        </p:spPr>
        <p:txBody>
          <a:bodyPr wrap="none" rtlCol="0">
            <a:spAutoFit/>
          </a:bodyPr>
          <a:lstStyle/>
          <a:p>
            <a:r>
              <a:rPr lang="en-US" dirty="0">
                <a:solidFill>
                  <a:schemeClr val="bg1"/>
                </a:solidFill>
              </a:rPr>
              <a:t>Stakeholders</a:t>
            </a:r>
          </a:p>
        </p:txBody>
      </p:sp>
      <p:sp>
        <p:nvSpPr>
          <p:cNvPr id="8" name="TextBox 7">
            <a:extLst>
              <a:ext uri="{FF2B5EF4-FFF2-40B4-BE49-F238E27FC236}">
                <a16:creationId xmlns:a16="http://schemas.microsoft.com/office/drawing/2014/main" id="{2B55281C-739A-082C-5387-970C3A1FE38C}"/>
              </a:ext>
            </a:extLst>
          </p:cNvPr>
          <p:cNvSpPr txBox="1"/>
          <p:nvPr/>
        </p:nvSpPr>
        <p:spPr>
          <a:xfrm>
            <a:off x="917649" y="2927072"/>
            <a:ext cx="1056700" cy="369332"/>
          </a:xfrm>
          <a:prstGeom prst="rect">
            <a:avLst/>
          </a:prstGeom>
          <a:noFill/>
        </p:spPr>
        <p:txBody>
          <a:bodyPr wrap="none" rtlCol="0">
            <a:spAutoFit/>
          </a:bodyPr>
          <a:lstStyle/>
          <a:p>
            <a:r>
              <a:rPr lang="en-US" dirty="0">
                <a:solidFill>
                  <a:schemeClr val="bg1"/>
                </a:solidFill>
              </a:rPr>
              <a:t>Partners</a:t>
            </a:r>
          </a:p>
        </p:txBody>
      </p:sp>
      <p:sp>
        <p:nvSpPr>
          <p:cNvPr id="9" name="TextBox 8">
            <a:extLst>
              <a:ext uri="{FF2B5EF4-FFF2-40B4-BE49-F238E27FC236}">
                <a16:creationId xmlns:a16="http://schemas.microsoft.com/office/drawing/2014/main" id="{10511439-6B5B-BF8E-B482-48A22DEDFD93}"/>
              </a:ext>
            </a:extLst>
          </p:cNvPr>
          <p:cNvSpPr txBox="1"/>
          <p:nvPr/>
        </p:nvSpPr>
        <p:spPr>
          <a:xfrm>
            <a:off x="6647533" y="1365053"/>
            <a:ext cx="1484702" cy="461665"/>
          </a:xfrm>
          <a:prstGeom prst="rect">
            <a:avLst/>
          </a:prstGeom>
          <a:noFill/>
        </p:spPr>
        <p:txBody>
          <a:bodyPr wrap="square" rtlCol="0">
            <a:spAutoFit/>
          </a:bodyPr>
          <a:lstStyle>
            <a:defPPr>
              <a:defRPr lang="en-US"/>
            </a:defPPr>
            <a:lvl1pPr algn="ctr">
              <a:defRPr sz="2400" b="1">
                <a:solidFill>
                  <a:schemeClr val="accent3"/>
                </a:solidFill>
              </a:defRPr>
            </a:lvl1pPr>
          </a:lstStyle>
          <a:p>
            <a:r>
              <a:rPr lang="en-US" dirty="0">
                <a:solidFill>
                  <a:schemeClr val="bg1"/>
                </a:solidFill>
              </a:rPr>
              <a:t>Personal</a:t>
            </a:r>
          </a:p>
        </p:txBody>
      </p:sp>
    </p:spTree>
    <p:extLst>
      <p:ext uri="{BB962C8B-B14F-4D97-AF65-F5344CB8AC3E}">
        <p14:creationId xmlns:p14="http://schemas.microsoft.com/office/powerpoint/2010/main" val="2844253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Tips For Balancing</a:t>
            </a:r>
          </a:p>
        </p:txBody>
      </p:sp>
      <p:sp>
        <p:nvSpPr>
          <p:cNvPr id="16" name="Oval 15"/>
          <p:cNvSpPr/>
          <p:nvPr/>
        </p:nvSpPr>
        <p:spPr>
          <a:xfrm>
            <a:off x="1649593" y="1526977"/>
            <a:ext cx="1692319" cy="1692473"/>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7" name="Oval 16"/>
          <p:cNvSpPr/>
          <p:nvPr/>
        </p:nvSpPr>
        <p:spPr>
          <a:xfrm>
            <a:off x="3054749" y="1526977"/>
            <a:ext cx="1692914" cy="1692473"/>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8" name="Oval 17"/>
          <p:cNvSpPr/>
          <p:nvPr/>
        </p:nvSpPr>
        <p:spPr>
          <a:xfrm>
            <a:off x="4521981" y="1526977"/>
            <a:ext cx="1692914" cy="1692473"/>
          </a:xfrm>
          <a:prstGeom prst="ellipse">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9" name="Oval 18"/>
          <p:cNvSpPr/>
          <p:nvPr/>
        </p:nvSpPr>
        <p:spPr>
          <a:xfrm>
            <a:off x="5953485" y="1526977"/>
            <a:ext cx="1692319" cy="1692473"/>
          </a:xfrm>
          <a:prstGeom prst="ellipse">
            <a:avLst/>
          </a:prstGeom>
          <a:solidFill>
            <a:srgbClr val="69B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1649592" y="3453190"/>
            <a:ext cx="169232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100" dirty="0">
                <a:solidFill>
                  <a:schemeClr val="tx2"/>
                </a:solidFill>
                <a:latin typeface="+mn-lt"/>
                <a:ea typeface="Open Sans Light" panose="020B0306030504020204" pitchFamily="34" charset="0"/>
                <a:cs typeface="Arial" panose="020B0604020202020204" pitchFamily="34" charset="0"/>
              </a:rPr>
              <a:t>Listen to Listen. Communicate Second. </a:t>
            </a:r>
          </a:p>
        </p:txBody>
      </p:sp>
      <p:sp>
        <p:nvSpPr>
          <p:cNvPr id="36" name="TextBox 83">
            <a:extLst>
              <a:ext uri="{FF2B5EF4-FFF2-40B4-BE49-F238E27FC236}">
                <a16:creationId xmlns:a16="http://schemas.microsoft.com/office/drawing/2014/main" id="{A69CF3C1-F2BE-E746-AE54-F6A514C261A4}"/>
              </a:ext>
            </a:extLst>
          </p:cNvPr>
          <p:cNvSpPr txBox="1">
            <a:spLocks noChangeArrowheads="1"/>
          </p:cNvSpPr>
          <p:nvPr/>
        </p:nvSpPr>
        <p:spPr bwMode="auto">
          <a:xfrm>
            <a:off x="3054749" y="3453188"/>
            <a:ext cx="1692914"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Constructive </a:t>
            </a:r>
          </a:p>
          <a:p>
            <a:pPr>
              <a:lnSpc>
                <a:spcPct val="100000"/>
              </a:lnSpc>
            </a:pPr>
            <a:r>
              <a:rPr lang="en-US" sz="1100" dirty="0">
                <a:solidFill>
                  <a:schemeClr val="tx2"/>
                </a:solidFill>
                <a:latin typeface="+mn-lt"/>
              </a:rPr>
              <a:t>Criticism</a:t>
            </a:r>
          </a:p>
        </p:txBody>
      </p:sp>
      <p:sp>
        <p:nvSpPr>
          <p:cNvPr id="39" name="TextBox 83">
            <a:extLst>
              <a:ext uri="{FF2B5EF4-FFF2-40B4-BE49-F238E27FC236}">
                <a16:creationId xmlns:a16="http://schemas.microsoft.com/office/drawing/2014/main" id="{D798B6F7-3692-9A4E-913E-4F2CB2279916}"/>
              </a:ext>
            </a:extLst>
          </p:cNvPr>
          <p:cNvSpPr txBox="1">
            <a:spLocks noChangeArrowheads="1"/>
          </p:cNvSpPr>
          <p:nvPr/>
        </p:nvSpPr>
        <p:spPr bwMode="auto">
          <a:xfrm>
            <a:off x="4521980" y="3453190"/>
            <a:ext cx="1692319"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Act in </a:t>
            </a:r>
          </a:p>
          <a:p>
            <a:pPr>
              <a:lnSpc>
                <a:spcPct val="100000"/>
              </a:lnSpc>
            </a:pPr>
            <a:r>
              <a:rPr lang="en-US" sz="1100" dirty="0">
                <a:solidFill>
                  <a:schemeClr val="tx2"/>
                </a:solidFill>
                <a:latin typeface="+mn-lt"/>
              </a:rPr>
              <a:t>Empathy</a:t>
            </a:r>
          </a:p>
        </p:txBody>
      </p:sp>
      <p:sp>
        <p:nvSpPr>
          <p:cNvPr id="42" name="TextBox 83">
            <a:extLst>
              <a:ext uri="{FF2B5EF4-FFF2-40B4-BE49-F238E27FC236}">
                <a16:creationId xmlns:a16="http://schemas.microsoft.com/office/drawing/2014/main" id="{DECE3DA4-BAF1-6A4D-B891-0F648125E20B}"/>
              </a:ext>
            </a:extLst>
          </p:cNvPr>
          <p:cNvSpPr txBox="1">
            <a:spLocks noChangeArrowheads="1"/>
          </p:cNvSpPr>
          <p:nvPr/>
        </p:nvSpPr>
        <p:spPr bwMode="auto">
          <a:xfrm>
            <a:off x="5953485" y="3453190"/>
            <a:ext cx="1692319"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Support </a:t>
            </a:r>
          </a:p>
          <a:p>
            <a:pPr>
              <a:lnSpc>
                <a:spcPct val="100000"/>
              </a:lnSpc>
            </a:pPr>
            <a:r>
              <a:rPr lang="en-US" sz="1100" dirty="0">
                <a:solidFill>
                  <a:schemeClr val="tx2"/>
                </a:solidFill>
                <a:latin typeface="+mn-lt"/>
              </a:rPr>
              <a:t>Mistakes</a:t>
            </a:r>
          </a:p>
        </p:txBody>
      </p:sp>
    </p:spTree>
    <p:extLst>
      <p:ext uri="{BB962C8B-B14F-4D97-AF65-F5344CB8AC3E}">
        <p14:creationId xmlns:p14="http://schemas.microsoft.com/office/powerpoint/2010/main" val="5865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anim calcmode="lin" valueType="num">
                                      <p:cBhvr>
                                        <p:cTn id="11" dur="500" fill="hold"/>
                                        <p:tgtEl>
                                          <p:spTgt spid="33"/>
                                        </p:tgtEl>
                                        <p:attrNameLst>
                                          <p:attrName>ppt_x</p:attrName>
                                        </p:attrNameLst>
                                      </p:cBhvr>
                                      <p:tavLst>
                                        <p:tav tm="0">
                                          <p:val>
                                            <p:strVal val="#ppt_x"/>
                                          </p:val>
                                        </p:tav>
                                        <p:tav tm="100000">
                                          <p:val>
                                            <p:strVal val="#ppt_x"/>
                                          </p:val>
                                        </p:tav>
                                      </p:tavLst>
                                    </p:anim>
                                    <p:anim calcmode="lin" valueType="num">
                                      <p:cBhvr>
                                        <p:cTn id="12" dur="450" decel="100000" fill="hold"/>
                                        <p:tgtEl>
                                          <p:spTgt spid="33"/>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par>
                                <p:cTn id="14" presetID="10" presetClass="entr" presetSubtype="0" fill="hold" grpId="0" nodeType="withEffect">
                                  <p:stCondLst>
                                    <p:cond delay="20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300"/>
                                        <p:tgtEl>
                                          <p:spTgt spid="45"/>
                                        </p:tgtEl>
                                      </p:cBhvr>
                                    </p:animEffect>
                                  </p:childTnLst>
                                </p:cTn>
                              </p:par>
                              <p:par>
                                <p:cTn id="17" presetID="37" presetClass="entr" presetSubtype="0" fill="hold" grpId="0" nodeType="withEffect">
                                  <p:stCondLst>
                                    <p:cond delay="2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anim calcmode="lin" valueType="num">
                                      <p:cBhvr>
                                        <p:cTn id="20" dur="500" fill="hold"/>
                                        <p:tgtEl>
                                          <p:spTgt spid="36"/>
                                        </p:tgtEl>
                                        <p:attrNameLst>
                                          <p:attrName>ppt_x</p:attrName>
                                        </p:attrNameLst>
                                      </p:cBhvr>
                                      <p:tavLst>
                                        <p:tav tm="0">
                                          <p:val>
                                            <p:strVal val="#ppt_x"/>
                                          </p:val>
                                        </p:tav>
                                        <p:tav tm="100000">
                                          <p:val>
                                            <p:strVal val="#ppt_x"/>
                                          </p:val>
                                        </p:tav>
                                      </p:tavLst>
                                    </p:anim>
                                    <p:anim calcmode="lin" valueType="num">
                                      <p:cBhvr>
                                        <p:cTn id="21" dur="450" decel="100000" fill="hold"/>
                                        <p:tgtEl>
                                          <p:spTgt spid="3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p:stCondLst>
                                    <p:cond delay="40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300"/>
                                        <p:tgtEl>
                                          <p:spTgt spid="46"/>
                                        </p:tgtEl>
                                      </p:cBhvr>
                                    </p:animEffect>
                                  </p:childTnLst>
                                </p:cTn>
                              </p:par>
                              <p:par>
                                <p:cTn id="26" presetID="37" presetClass="entr" presetSubtype="0" fill="hold" grpId="0" nodeType="withEffect">
                                  <p:stCondLst>
                                    <p:cond delay="4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anim calcmode="lin" valueType="num">
                                      <p:cBhvr>
                                        <p:cTn id="29" dur="500" fill="hold"/>
                                        <p:tgtEl>
                                          <p:spTgt spid="39"/>
                                        </p:tgtEl>
                                        <p:attrNameLst>
                                          <p:attrName>ppt_x</p:attrName>
                                        </p:attrNameLst>
                                      </p:cBhvr>
                                      <p:tavLst>
                                        <p:tav tm="0">
                                          <p:val>
                                            <p:strVal val="#ppt_x"/>
                                          </p:val>
                                        </p:tav>
                                        <p:tav tm="100000">
                                          <p:val>
                                            <p:strVal val="#ppt_x"/>
                                          </p:val>
                                        </p:tav>
                                      </p:tavLst>
                                    </p:anim>
                                    <p:anim calcmode="lin" valueType="num">
                                      <p:cBhvr>
                                        <p:cTn id="30" dur="450" decel="100000" fill="hold"/>
                                        <p:tgtEl>
                                          <p:spTgt spid="39"/>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par>
                                <p:cTn id="32" presetID="10" presetClass="entr" presetSubtype="0" fill="hold" grpId="0" nodeType="withEffect">
                                  <p:stCondLst>
                                    <p:cond delay="60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300"/>
                                        <p:tgtEl>
                                          <p:spTgt spid="47"/>
                                        </p:tgtEl>
                                      </p:cBhvr>
                                    </p:animEffect>
                                  </p:childTnLst>
                                </p:cTn>
                              </p:par>
                              <p:par>
                                <p:cTn id="35" presetID="37" presetClass="entr" presetSubtype="0" fill="hold" grpId="0" nodeType="withEffect">
                                  <p:stCondLst>
                                    <p:cond delay="60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anim calcmode="lin" valueType="num">
                                      <p:cBhvr>
                                        <p:cTn id="38" dur="500" fill="hold"/>
                                        <p:tgtEl>
                                          <p:spTgt spid="42"/>
                                        </p:tgtEl>
                                        <p:attrNameLst>
                                          <p:attrName>ppt_x</p:attrName>
                                        </p:attrNameLst>
                                      </p:cBhvr>
                                      <p:tavLst>
                                        <p:tav tm="0">
                                          <p:val>
                                            <p:strVal val="#ppt_x"/>
                                          </p:val>
                                        </p:tav>
                                        <p:tav tm="100000">
                                          <p:val>
                                            <p:strVal val="#ppt_x"/>
                                          </p:val>
                                        </p:tav>
                                      </p:tavLst>
                                    </p:anim>
                                    <p:anim calcmode="lin" valueType="num">
                                      <p:cBhvr>
                                        <p:cTn id="39" dur="450" decel="100000" fill="hold"/>
                                        <p:tgtEl>
                                          <p:spTgt spid="42"/>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33" grpId="0"/>
      <p:bldP spid="36" grpId="0"/>
      <p:bldP spid="39"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1649593" y="1526977"/>
            <a:ext cx="1692319" cy="1692473"/>
          </a:xfrm>
          <a:prstGeom prst="ellipse">
            <a:avLst/>
          </a:prstGeom>
          <a:solidFill>
            <a:schemeClr val="accent2">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1313802" y="3453190"/>
            <a:ext cx="23638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600" b="1" dirty="0">
                <a:solidFill>
                  <a:schemeClr val="accent2"/>
                </a:solidFill>
                <a:latin typeface="+mn-lt"/>
                <a:ea typeface="Open Sans Light" panose="020B0306030504020204" pitchFamily="34" charset="0"/>
                <a:cs typeface="Arial" panose="020B0604020202020204" pitchFamily="34" charset="0"/>
              </a:rPr>
              <a:t>Listen to Listen. Communicate Second. </a:t>
            </a:r>
          </a:p>
        </p:txBody>
      </p:sp>
      <p:sp>
        <p:nvSpPr>
          <p:cNvPr id="39" name="TextBox 83">
            <a:extLst>
              <a:ext uri="{FF2B5EF4-FFF2-40B4-BE49-F238E27FC236}">
                <a16:creationId xmlns:a16="http://schemas.microsoft.com/office/drawing/2014/main" id="{D798B6F7-3692-9A4E-913E-4F2CB2279916}"/>
              </a:ext>
            </a:extLst>
          </p:cNvPr>
          <p:cNvSpPr txBox="1">
            <a:spLocks noChangeArrowheads="1"/>
          </p:cNvSpPr>
          <p:nvPr/>
        </p:nvSpPr>
        <p:spPr bwMode="auto">
          <a:xfrm>
            <a:off x="3857439" y="1526977"/>
            <a:ext cx="4549961" cy="224492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a:lstStyle>
            <a:defPPr>
              <a:defRPr lang="en-US"/>
            </a:defPPr>
            <a:lvl1pPr indent="0">
              <a:spcBef>
                <a:spcPts val="0"/>
              </a:spcBef>
              <a:spcAft>
                <a:spcPts val="1000"/>
              </a:spcAft>
              <a:buFontTx/>
              <a:buNone/>
              <a:defRPr sz="1500" b="0" i="0" baseline="0">
                <a:solidFill>
                  <a:schemeClr val="bg1"/>
                </a:solidFill>
                <a:ea typeface="Open Sans Light" panose="020B0306030504020204" pitchFamily="34" charset="0"/>
                <a:cs typeface="Arial" panose="020B0604020202020204" pitchFamily="34" charset="0"/>
              </a:defRPr>
            </a:lvl1pPr>
            <a:lvl2pPr marL="285750" lvl="1" indent="-285750">
              <a:spcBef>
                <a:spcPts val="0"/>
              </a:spcBef>
              <a:spcAft>
                <a:spcPts val="1200"/>
              </a:spcAft>
              <a:buClr>
                <a:schemeClr val="accent3"/>
              </a:buClr>
              <a:buSzPct val="90000"/>
              <a:buFont typeface="Zapf Dingbats"/>
              <a:buChar char="❯"/>
              <a:defRPr sz="1500" b="0" i="0" baseline="0">
                <a:solidFill>
                  <a:schemeClr val="tx2"/>
                </a:solidFill>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177800" indent="-177800">
              <a:buClr>
                <a:schemeClr val="accent3"/>
              </a:buClr>
              <a:buSzPct val="120000"/>
              <a:buFont typeface="Arial" panose="020B0604020202020204" pitchFamily="34" charset="0"/>
              <a:buChar char="›"/>
            </a:pPr>
            <a:r>
              <a:rPr lang="en-US" dirty="0">
                <a:solidFill>
                  <a:schemeClr val="tx2"/>
                </a:solidFill>
              </a:rPr>
              <a:t>Listen to what people in your circle are saying. </a:t>
            </a:r>
          </a:p>
          <a:p>
            <a:pPr marL="177800" indent="-177800">
              <a:buClr>
                <a:schemeClr val="accent3"/>
              </a:buClr>
              <a:buSzPct val="120000"/>
              <a:buFont typeface="Arial" panose="020B0604020202020204" pitchFamily="34" charset="0"/>
              <a:buChar char="›"/>
            </a:pPr>
            <a:r>
              <a:rPr lang="en-US" dirty="0">
                <a:solidFill>
                  <a:schemeClr val="tx2"/>
                </a:solidFill>
              </a:rPr>
              <a:t>Listening to hear what the other person is saying, instead of listening to respond. </a:t>
            </a:r>
          </a:p>
          <a:p>
            <a:pPr marL="177800" indent="-177800">
              <a:buClr>
                <a:schemeClr val="accent3"/>
              </a:buClr>
              <a:buSzPct val="120000"/>
              <a:buFont typeface="Arial" panose="020B0604020202020204" pitchFamily="34" charset="0"/>
              <a:buChar char="›"/>
            </a:pPr>
            <a:r>
              <a:rPr lang="en-US" dirty="0">
                <a:solidFill>
                  <a:schemeClr val="tx2"/>
                </a:solidFill>
              </a:rPr>
              <a:t>Simplify the noise and conundrums. </a:t>
            </a:r>
          </a:p>
          <a:p>
            <a:pPr marL="177800" indent="-177800">
              <a:buClr>
                <a:schemeClr val="accent3"/>
              </a:buClr>
              <a:buSzPct val="120000"/>
              <a:buFont typeface="Arial" panose="020B0604020202020204" pitchFamily="34" charset="0"/>
              <a:buChar char="›"/>
            </a:pPr>
            <a:r>
              <a:rPr lang="en-US" dirty="0">
                <a:solidFill>
                  <a:schemeClr val="tx2"/>
                </a:solidFill>
              </a:rPr>
              <a:t>Land on solutions together with other people if they are impacted.</a:t>
            </a:r>
          </a:p>
        </p:txBody>
      </p:sp>
      <p:sp>
        <p:nvSpPr>
          <p:cNvPr id="2" name="Title 1">
            <a:extLst>
              <a:ext uri="{FF2B5EF4-FFF2-40B4-BE49-F238E27FC236}">
                <a16:creationId xmlns:a16="http://schemas.microsoft.com/office/drawing/2014/main" id="{39C197CB-D14C-394D-824D-CA1577F7435D}"/>
              </a:ext>
            </a:extLst>
          </p:cNvPr>
          <p:cNvSpPr>
            <a:spLocks noGrp="1"/>
          </p:cNvSpPr>
          <p:nvPr>
            <p:ph type="title"/>
          </p:nvPr>
        </p:nvSpPr>
        <p:spPr>
          <a:xfrm>
            <a:off x="376813" y="287522"/>
            <a:ext cx="8364063" cy="369054"/>
          </a:xfrm>
          <a:prstGeom prst="rect">
            <a:avLst/>
          </a:prstGeom>
        </p:spPr>
        <p:txBody>
          <a:bodyPr/>
          <a:lstStyle/>
          <a:p>
            <a:r>
              <a:rPr lang="en-US" dirty="0"/>
              <a:t>Tips For Balancing</a:t>
            </a:r>
          </a:p>
        </p:txBody>
      </p:sp>
    </p:spTree>
    <p:extLst>
      <p:ext uri="{BB962C8B-B14F-4D97-AF65-F5344CB8AC3E}">
        <p14:creationId xmlns:p14="http://schemas.microsoft.com/office/powerpoint/2010/main" val="222354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anim calcmode="lin" valueType="num">
                                      <p:cBhvr>
                                        <p:cTn id="11" dur="500" fill="hold"/>
                                        <p:tgtEl>
                                          <p:spTgt spid="33"/>
                                        </p:tgtEl>
                                        <p:attrNameLst>
                                          <p:attrName>ppt_x</p:attrName>
                                        </p:attrNameLst>
                                      </p:cBhvr>
                                      <p:tavLst>
                                        <p:tav tm="0">
                                          <p:val>
                                            <p:strVal val="#ppt_x"/>
                                          </p:val>
                                        </p:tav>
                                        <p:tav tm="100000">
                                          <p:val>
                                            <p:strVal val="#ppt_x"/>
                                          </p:val>
                                        </p:tav>
                                      </p:tavLst>
                                    </p:anim>
                                    <p:anim calcmode="lin" valueType="num">
                                      <p:cBhvr>
                                        <p:cTn id="12" dur="450" decel="100000" fill="hold"/>
                                        <p:tgtEl>
                                          <p:spTgt spid="33"/>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par>
                                <p:cTn id="14" presetID="10" presetClass="entr" presetSubtype="0" fill="hold" grpId="0" nodeType="withEffect">
                                  <p:stCondLst>
                                    <p:cond delay="20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300"/>
                                        <p:tgtEl>
                                          <p:spTgt spid="45"/>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300"/>
                                        <p:tgtEl>
                                          <p:spTgt spid="46"/>
                                        </p:tgtEl>
                                      </p:cBhvr>
                                    </p:animEffect>
                                  </p:childTnLst>
                                </p:cTn>
                              </p:par>
                              <p:par>
                                <p:cTn id="20" presetID="37" presetClass="entr" presetSubtype="0" fill="hold" grpId="0" nodeType="withEffect">
                                  <p:stCondLst>
                                    <p:cond delay="4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450" decel="100000" fill="hold"/>
                                        <p:tgtEl>
                                          <p:spTgt spid="39"/>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par>
                                <p:cTn id="26" presetID="10" presetClass="entr" presetSubtype="0" fill="hold" grpId="0" nodeType="withEffect">
                                  <p:stCondLst>
                                    <p:cond delay="60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33"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Tips For Balancing</a:t>
            </a:r>
          </a:p>
        </p:txBody>
      </p:sp>
      <p:sp>
        <p:nvSpPr>
          <p:cNvPr id="17" name="Oval 16"/>
          <p:cNvSpPr/>
          <p:nvPr/>
        </p:nvSpPr>
        <p:spPr>
          <a:xfrm>
            <a:off x="3095770" y="1526977"/>
            <a:ext cx="1692914" cy="1692473"/>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6" name="TextBox 83">
            <a:extLst>
              <a:ext uri="{FF2B5EF4-FFF2-40B4-BE49-F238E27FC236}">
                <a16:creationId xmlns:a16="http://schemas.microsoft.com/office/drawing/2014/main" id="{A69CF3C1-F2BE-E746-AE54-F6A514C261A4}"/>
              </a:ext>
            </a:extLst>
          </p:cNvPr>
          <p:cNvSpPr txBox="1">
            <a:spLocks noChangeArrowheads="1"/>
          </p:cNvSpPr>
          <p:nvPr/>
        </p:nvSpPr>
        <p:spPr bwMode="auto">
          <a:xfrm>
            <a:off x="3054749" y="3453188"/>
            <a:ext cx="169291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600" b="1" dirty="0">
                <a:solidFill>
                  <a:schemeClr val="accent3"/>
                </a:solidFill>
                <a:latin typeface="+mn-lt"/>
              </a:rPr>
              <a:t>Constructive </a:t>
            </a:r>
          </a:p>
          <a:p>
            <a:pPr>
              <a:lnSpc>
                <a:spcPct val="100000"/>
              </a:lnSpc>
            </a:pPr>
            <a:r>
              <a:rPr lang="en-US" sz="1600" b="1" dirty="0">
                <a:solidFill>
                  <a:schemeClr val="accent3"/>
                </a:solidFill>
                <a:latin typeface="+mn-lt"/>
              </a:rPr>
              <a:t>Criticism</a:t>
            </a:r>
          </a:p>
        </p:txBody>
      </p:sp>
      <p:sp>
        <p:nvSpPr>
          <p:cNvPr id="42" name="TextBox 83">
            <a:extLst>
              <a:ext uri="{FF2B5EF4-FFF2-40B4-BE49-F238E27FC236}">
                <a16:creationId xmlns:a16="http://schemas.microsoft.com/office/drawing/2014/main" id="{DECE3DA4-BAF1-6A4D-B891-0F648125E20B}"/>
              </a:ext>
            </a:extLst>
          </p:cNvPr>
          <p:cNvSpPr txBox="1">
            <a:spLocks noChangeArrowheads="1"/>
          </p:cNvSpPr>
          <p:nvPr/>
        </p:nvSpPr>
        <p:spPr bwMode="auto">
          <a:xfrm>
            <a:off x="5051947" y="1526978"/>
            <a:ext cx="3688929" cy="251098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a:lstStyle>
            <a:defPPr>
              <a:defRPr lang="en-US"/>
            </a:defPPr>
            <a:lvl1pPr marL="177800" indent="-177800">
              <a:spcBef>
                <a:spcPts val="0"/>
              </a:spcBef>
              <a:spcAft>
                <a:spcPts val="1000"/>
              </a:spcAft>
              <a:buClr>
                <a:schemeClr val="accent3"/>
              </a:buClr>
              <a:buSzPct val="120000"/>
              <a:buFont typeface="Arial" panose="020B0604020202020204" pitchFamily="34" charset="0"/>
              <a:buChar char="›"/>
              <a:defRPr sz="1500" b="0" i="0" baseline="0">
                <a:solidFill>
                  <a:schemeClr val="tx2"/>
                </a:solidFill>
                <a:ea typeface="Open Sans Light" panose="020B0306030504020204" pitchFamily="34" charset="0"/>
                <a:cs typeface="Arial" panose="020B0604020202020204" pitchFamily="34" charset="0"/>
              </a:defRPr>
            </a:lvl1pPr>
            <a:lvl2pPr marL="285750" lvl="1" indent="-285750">
              <a:spcBef>
                <a:spcPts val="0"/>
              </a:spcBef>
              <a:spcAft>
                <a:spcPts val="1200"/>
              </a:spcAft>
              <a:buClr>
                <a:schemeClr val="accent3"/>
              </a:buClr>
              <a:buSzPct val="90000"/>
              <a:buFont typeface="Zapf Dingbats"/>
              <a:buChar char="❯"/>
              <a:defRPr sz="1500" b="0" i="0" baseline="0">
                <a:solidFill>
                  <a:schemeClr val="tx2"/>
                </a:solidFill>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Constructive criticism, is far from casting judgement.</a:t>
            </a:r>
          </a:p>
          <a:p>
            <a:r>
              <a:rPr lang="en-US" dirty="0"/>
              <a:t> We can quickly become defensive. </a:t>
            </a:r>
          </a:p>
          <a:p>
            <a:r>
              <a:rPr lang="en-US" dirty="0"/>
              <a:t>In the event of a mistake, as an example, tactfully discuss preceding events, positive elements of the outcome, and how to adjust course for future similar situations. </a:t>
            </a:r>
          </a:p>
        </p:txBody>
      </p:sp>
    </p:spTree>
    <p:extLst>
      <p:ext uri="{BB962C8B-B14F-4D97-AF65-F5344CB8AC3E}">
        <p14:creationId xmlns:p14="http://schemas.microsoft.com/office/powerpoint/2010/main" val="22787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300"/>
                                        <p:tgtEl>
                                          <p:spTgt spid="45"/>
                                        </p:tgtEl>
                                      </p:cBhvr>
                                    </p:animEffect>
                                  </p:childTnLst>
                                </p:cTn>
                              </p:par>
                              <p:par>
                                <p:cTn id="11" presetID="37" presetClass="entr" presetSubtype="0" fill="hold" grpId="0" nodeType="withEffect">
                                  <p:stCondLst>
                                    <p:cond delay="2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anim calcmode="lin" valueType="num">
                                      <p:cBhvr>
                                        <p:cTn id="14" dur="500" fill="hold"/>
                                        <p:tgtEl>
                                          <p:spTgt spid="36"/>
                                        </p:tgtEl>
                                        <p:attrNameLst>
                                          <p:attrName>ppt_x</p:attrName>
                                        </p:attrNameLst>
                                      </p:cBhvr>
                                      <p:tavLst>
                                        <p:tav tm="0">
                                          <p:val>
                                            <p:strVal val="#ppt_x"/>
                                          </p:val>
                                        </p:tav>
                                        <p:tav tm="100000">
                                          <p:val>
                                            <p:strVal val="#ppt_x"/>
                                          </p:val>
                                        </p:tav>
                                      </p:tavLst>
                                    </p:anim>
                                    <p:anim calcmode="lin" valueType="num">
                                      <p:cBhvr>
                                        <p:cTn id="15" dur="450" decel="100000" fill="hold"/>
                                        <p:tgtEl>
                                          <p:spTgt spid="36"/>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p:stCondLst>
                                    <p:cond delay="40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300"/>
                                        <p:tgtEl>
                                          <p:spTgt spid="46"/>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300"/>
                                        <p:tgtEl>
                                          <p:spTgt spid="47"/>
                                        </p:tgtEl>
                                      </p:cBhvr>
                                    </p:animEffect>
                                  </p:childTnLst>
                                </p:cTn>
                              </p:par>
                              <p:par>
                                <p:cTn id="23" presetID="37" presetClass="entr" presetSubtype="0" fill="hold" grpId="0" nodeType="withEffect">
                                  <p:stCondLst>
                                    <p:cond delay="6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450" decel="100000" fill="hold"/>
                                        <p:tgtEl>
                                          <p:spTgt spid="42"/>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36" grpId="0"/>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Tips For Balancing</a:t>
            </a:r>
          </a:p>
        </p:txBody>
      </p:sp>
      <p:sp>
        <p:nvSpPr>
          <p:cNvPr id="18" name="Oval 17"/>
          <p:cNvSpPr/>
          <p:nvPr/>
        </p:nvSpPr>
        <p:spPr>
          <a:xfrm>
            <a:off x="4521981" y="1526977"/>
            <a:ext cx="1692914" cy="1692473"/>
          </a:xfrm>
          <a:prstGeom prst="ellipse">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482600" y="1526977"/>
            <a:ext cx="3749422" cy="268942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a:lstStyle>
            <a:defPPr>
              <a:defRPr lang="en-US"/>
            </a:defPPr>
            <a:lvl1pPr marL="177800" indent="-177800">
              <a:spcBef>
                <a:spcPts val="0"/>
              </a:spcBef>
              <a:spcAft>
                <a:spcPts val="1000"/>
              </a:spcAft>
              <a:buClr>
                <a:schemeClr val="accent3"/>
              </a:buClr>
              <a:buSzPct val="120000"/>
              <a:buFont typeface="Arial" panose="020B0604020202020204" pitchFamily="34" charset="0"/>
              <a:buChar char="›"/>
              <a:defRPr sz="1500" b="0" i="0" baseline="0">
                <a:solidFill>
                  <a:schemeClr val="tx2"/>
                </a:solidFill>
                <a:ea typeface="Open Sans Light" panose="020B0306030504020204" pitchFamily="34" charset="0"/>
                <a:cs typeface="Arial" panose="020B0604020202020204" pitchFamily="34" charset="0"/>
              </a:defRPr>
            </a:lvl1pPr>
            <a:lvl2pPr marL="285750" lvl="1" indent="-285750">
              <a:spcBef>
                <a:spcPts val="0"/>
              </a:spcBef>
              <a:spcAft>
                <a:spcPts val="1200"/>
              </a:spcAft>
              <a:buClr>
                <a:schemeClr val="accent3"/>
              </a:buClr>
              <a:buSzPct val="90000"/>
              <a:buFont typeface="Zapf Dingbats"/>
              <a:buChar char="❯"/>
              <a:defRPr sz="1500" b="0" i="0" baseline="0">
                <a:solidFill>
                  <a:schemeClr val="tx2"/>
                </a:solidFill>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By actively listening and thoughtfully offering insight, you will show your listener that you are interested and ok with things not being about you.</a:t>
            </a:r>
          </a:p>
          <a:p>
            <a:r>
              <a:rPr lang="en-US" dirty="0"/>
              <a:t>AND most importantly trying to understand and be helpful they way they need.</a:t>
            </a:r>
          </a:p>
          <a:p>
            <a:r>
              <a:rPr lang="en-US" dirty="0"/>
              <a:t>Keep in mind not all progress happens at the same rate for everyone. </a:t>
            </a:r>
          </a:p>
        </p:txBody>
      </p:sp>
      <p:sp>
        <p:nvSpPr>
          <p:cNvPr id="39" name="TextBox 83">
            <a:extLst>
              <a:ext uri="{FF2B5EF4-FFF2-40B4-BE49-F238E27FC236}">
                <a16:creationId xmlns:a16="http://schemas.microsoft.com/office/drawing/2014/main" id="{D798B6F7-3692-9A4E-913E-4F2CB2279916}"/>
              </a:ext>
            </a:extLst>
          </p:cNvPr>
          <p:cNvSpPr txBox="1">
            <a:spLocks noChangeArrowheads="1"/>
          </p:cNvSpPr>
          <p:nvPr/>
        </p:nvSpPr>
        <p:spPr bwMode="auto">
          <a:xfrm>
            <a:off x="4521980" y="3453190"/>
            <a:ext cx="169231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600" b="1" dirty="0">
                <a:solidFill>
                  <a:schemeClr val="tx2"/>
                </a:solidFill>
                <a:latin typeface="+mn-lt"/>
              </a:rPr>
              <a:t>Act in </a:t>
            </a:r>
          </a:p>
          <a:p>
            <a:pPr>
              <a:lnSpc>
                <a:spcPct val="100000"/>
              </a:lnSpc>
            </a:pPr>
            <a:r>
              <a:rPr lang="en-US" sz="1600" b="1" dirty="0">
                <a:solidFill>
                  <a:schemeClr val="tx2"/>
                </a:solidFill>
                <a:latin typeface="+mn-lt"/>
              </a:rPr>
              <a:t>Empathy</a:t>
            </a:r>
          </a:p>
        </p:txBody>
      </p:sp>
    </p:spTree>
    <p:extLst>
      <p:ext uri="{BB962C8B-B14F-4D97-AF65-F5344CB8AC3E}">
        <p14:creationId xmlns:p14="http://schemas.microsoft.com/office/powerpoint/2010/main" val="403326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anim calcmode="lin" valueType="num">
                                      <p:cBhvr>
                                        <p:cTn id="11" dur="500" fill="hold"/>
                                        <p:tgtEl>
                                          <p:spTgt spid="33"/>
                                        </p:tgtEl>
                                        <p:attrNameLst>
                                          <p:attrName>ppt_x</p:attrName>
                                        </p:attrNameLst>
                                      </p:cBhvr>
                                      <p:tavLst>
                                        <p:tav tm="0">
                                          <p:val>
                                            <p:strVal val="#ppt_x"/>
                                          </p:val>
                                        </p:tav>
                                        <p:tav tm="100000">
                                          <p:val>
                                            <p:strVal val="#ppt_x"/>
                                          </p:val>
                                        </p:tav>
                                      </p:tavLst>
                                    </p:anim>
                                    <p:anim calcmode="lin" valueType="num">
                                      <p:cBhvr>
                                        <p:cTn id="12" dur="450" decel="100000" fill="hold"/>
                                        <p:tgtEl>
                                          <p:spTgt spid="33"/>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par>
                                <p:cTn id="14" presetID="10" presetClass="entr" presetSubtype="0" fill="hold" grpId="0" nodeType="withEffect">
                                  <p:stCondLst>
                                    <p:cond delay="20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300"/>
                                        <p:tgtEl>
                                          <p:spTgt spid="45"/>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300"/>
                                        <p:tgtEl>
                                          <p:spTgt spid="46"/>
                                        </p:tgtEl>
                                      </p:cBhvr>
                                    </p:animEffect>
                                  </p:childTnLst>
                                </p:cTn>
                              </p:par>
                              <p:par>
                                <p:cTn id="20" presetID="37" presetClass="entr" presetSubtype="0" fill="hold" grpId="0" nodeType="withEffect">
                                  <p:stCondLst>
                                    <p:cond delay="4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450" decel="100000" fill="hold"/>
                                        <p:tgtEl>
                                          <p:spTgt spid="39"/>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par>
                                <p:cTn id="26" presetID="10" presetClass="entr" presetSubtype="0" fill="hold" grpId="0" nodeType="withEffect">
                                  <p:stCondLst>
                                    <p:cond delay="60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33"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59D220-FA9D-E8FE-531D-C4DC3F623BC5}"/>
              </a:ext>
            </a:extLst>
          </p:cNvPr>
          <p:cNvSpPr txBox="1"/>
          <p:nvPr/>
        </p:nvSpPr>
        <p:spPr>
          <a:xfrm>
            <a:off x="2794884" y="2270452"/>
            <a:ext cx="3554233" cy="830997"/>
          </a:xfrm>
          <a:prstGeom prst="rect">
            <a:avLst/>
          </a:prstGeom>
          <a:noFill/>
        </p:spPr>
        <p:txBody>
          <a:bodyPr wrap="square" rtlCol="0">
            <a:spAutoFit/>
          </a:bodyPr>
          <a:lstStyle>
            <a:defPPr>
              <a:defRPr lang="en-US"/>
            </a:defPPr>
            <a:lvl1pPr>
              <a:defRPr sz="4800">
                <a:solidFill>
                  <a:schemeClr val="bg1"/>
                </a:solidFill>
              </a:defRPr>
            </a:lvl1pPr>
          </a:lstStyle>
          <a:p>
            <a:pPr algn="ctr"/>
            <a:r>
              <a:rPr lang="en-US" dirty="0"/>
              <a:t>Look Back</a:t>
            </a:r>
          </a:p>
        </p:txBody>
      </p:sp>
      <p:grpSp>
        <p:nvGrpSpPr>
          <p:cNvPr id="3" name="Graphic 11">
            <a:extLst>
              <a:ext uri="{FF2B5EF4-FFF2-40B4-BE49-F238E27FC236}">
                <a16:creationId xmlns:a16="http://schemas.microsoft.com/office/drawing/2014/main" id="{FEB5095F-381A-5597-73AF-16A90F5640B7}"/>
              </a:ext>
            </a:extLst>
          </p:cNvPr>
          <p:cNvGrpSpPr/>
          <p:nvPr/>
        </p:nvGrpSpPr>
        <p:grpSpPr>
          <a:xfrm>
            <a:off x="4035175" y="1294475"/>
            <a:ext cx="862028" cy="672609"/>
            <a:chOff x="804469" y="652156"/>
            <a:chExt cx="1240538" cy="967946"/>
          </a:xfrm>
          <a:solidFill>
            <a:schemeClr val="bg1"/>
          </a:solidFill>
        </p:grpSpPr>
        <p:sp>
          <p:nvSpPr>
            <p:cNvPr id="4" name="Freeform: Shape 3">
              <a:extLst>
                <a:ext uri="{FF2B5EF4-FFF2-40B4-BE49-F238E27FC236}">
                  <a16:creationId xmlns:a16="http://schemas.microsoft.com/office/drawing/2014/main" id="{9F1C490E-D8AD-6EBE-FD6F-462306AE7ACF}"/>
                </a:ext>
              </a:extLst>
            </p:cNvPr>
            <p:cNvSpPr/>
            <p:nvPr/>
          </p:nvSpPr>
          <p:spPr>
            <a:xfrm>
              <a:off x="804469" y="652156"/>
              <a:ext cx="1240538" cy="967946"/>
            </a:xfrm>
            <a:custGeom>
              <a:avLst/>
              <a:gdLst>
                <a:gd name="connsiteX0" fmla="*/ 1225236 w 1240538"/>
                <a:gd name="connsiteY0" fmla="*/ 332764 h 967946"/>
                <a:gd name="connsiteX1" fmla="*/ 785873 w 1240538"/>
                <a:gd name="connsiteY1" fmla="*/ 332764 h 967946"/>
                <a:gd name="connsiteX2" fmla="*/ 680831 w 1240538"/>
                <a:gd name="connsiteY2" fmla="*/ 192967 h 967946"/>
                <a:gd name="connsiteX3" fmla="*/ 680831 w 1240538"/>
                <a:gd name="connsiteY3" fmla="*/ 15043 h 967946"/>
                <a:gd name="connsiteX4" fmla="*/ 665787 w 1240538"/>
                <a:gd name="connsiteY4" fmla="*/ 0 h 967946"/>
                <a:gd name="connsiteX5" fmla="*/ 575010 w 1240538"/>
                <a:gd name="connsiteY5" fmla="*/ 0 h 967946"/>
                <a:gd name="connsiteX6" fmla="*/ 559967 w 1240538"/>
                <a:gd name="connsiteY6" fmla="*/ 15043 h 967946"/>
                <a:gd name="connsiteX7" fmla="*/ 559967 w 1240538"/>
                <a:gd name="connsiteY7" fmla="*/ 192967 h 967946"/>
                <a:gd name="connsiteX8" fmla="*/ 454924 w 1240538"/>
                <a:gd name="connsiteY8" fmla="*/ 332764 h 967946"/>
                <a:gd name="connsiteX9" fmla="*/ 15043 w 1240538"/>
                <a:gd name="connsiteY9" fmla="*/ 332764 h 967946"/>
                <a:gd name="connsiteX10" fmla="*/ 0 w 1240538"/>
                <a:gd name="connsiteY10" fmla="*/ 347807 h 967946"/>
                <a:gd name="connsiteX11" fmla="*/ 0 w 1240538"/>
                <a:gd name="connsiteY11" fmla="*/ 952903 h 967946"/>
                <a:gd name="connsiteX12" fmla="*/ 15043 w 1240538"/>
                <a:gd name="connsiteY12" fmla="*/ 967946 h 967946"/>
                <a:gd name="connsiteX13" fmla="*/ 1225495 w 1240538"/>
                <a:gd name="connsiteY13" fmla="*/ 967946 h 967946"/>
                <a:gd name="connsiteX14" fmla="*/ 1240538 w 1240538"/>
                <a:gd name="connsiteY14" fmla="*/ 952903 h 967946"/>
                <a:gd name="connsiteX15" fmla="*/ 1240538 w 1240538"/>
                <a:gd name="connsiteY15" fmla="*/ 347807 h 967946"/>
                <a:gd name="connsiteX16" fmla="*/ 1225236 w 1240538"/>
                <a:gd name="connsiteY16" fmla="*/ 332764 h 967946"/>
                <a:gd name="connsiteX17" fmla="*/ 1225236 w 1240538"/>
                <a:gd name="connsiteY17" fmla="*/ 332764 h 967946"/>
                <a:gd name="connsiteX18" fmla="*/ 589794 w 1240538"/>
                <a:gd name="connsiteY18" fmla="*/ 30086 h 967946"/>
                <a:gd name="connsiteX19" fmla="*/ 650226 w 1240538"/>
                <a:gd name="connsiteY19" fmla="*/ 30086 h 967946"/>
                <a:gd name="connsiteX20" fmla="*/ 650226 w 1240538"/>
                <a:gd name="connsiteY20" fmla="*/ 184408 h 967946"/>
                <a:gd name="connsiteX21" fmla="*/ 619880 w 1240538"/>
                <a:gd name="connsiteY21" fmla="*/ 181555 h 967946"/>
                <a:gd name="connsiteX22" fmla="*/ 589534 w 1240538"/>
                <a:gd name="connsiteY22" fmla="*/ 184408 h 967946"/>
                <a:gd name="connsiteX23" fmla="*/ 589534 w 1240538"/>
                <a:gd name="connsiteY23" fmla="*/ 30086 h 967946"/>
                <a:gd name="connsiteX24" fmla="*/ 620139 w 1240538"/>
                <a:gd name="connsiteY24" fmla="*/ 211641 h 967946"/>
                <a:gd name="connsiteX25" fmla="*/ 754749 w 1240538"/>
                <a:gd name="connsiteY25" fmla="*/ 332764 h 967946"/>
                <a:gd name="connsiteX26" fmla="*/ 485529 w 1240538"/>
                <a:gd name="connsiteY26" fmla="*/ 332764 h 967946"/>
                <a:gd name="connsiteX27" fmla="*/ 620139 w 1240538"/>
                <a:gd name="connsiteY27" fmla="*/ 211641 h 967946"/>
                <a:gd name="connsiteX28" fmla="*/ 1210192 w 1240538"/>
                <a:gd name="connsiteY28" fmla="*/ 937860 h 967946"/>
                <a:gd name="connsiteX29" fmla="*/ 30086 w 1240538"/>
                <a:gd name="connsiteY29" fmla="*/ 937860 h 967946"/>
                <a:gd name="connsiteX30" fmla="*/ 30086 w 1240538"/>
                <a:gd name="connsiteY30" fmla="*/ 362850 h 967946"/>
                <a:gd name="connsiteX31" fmla="*/ 1210192 w 1240538"/>
                <a:gd name="connsiteY31" fmla="*/ 362850 h 967946"/>
                <a:gd name="connsiteX32" fmla="*/ 1210192 w 1240538"/>
                <a:gd name="connsiteY32" fmla="*/ 937860 h 96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0538" h="967946">
                  <a:moveTo>
                    <a:pt x="1225236" y="332764"/>
                  </a:moveTo>
                  <a:lnTo>
                    <a:pt x="785873" y="332764"/>
                  </a:lnTo>
                  <a:cubicBezTo>
                    <a:pt x="780167" y="268960"/>
                    <a:pt x="738150" y="215531"/>
                    <a:pt x="680831" y="192967"/>
                  </a:cubicBezTo>
                  <a:lnTo>
                    <a:pt x="680831" y="15043"/>
                  </a:lnTo>
                  <a:cubicBezTo>
                    <a:pt x="680831" y="6743"/>
                    <a:pt x="674087" y="0"/>
                    <a:pt x="665787" y="0"/>
                  </a:cubicBezTo>
                  <a:lnTo>
                    <a:pt x="575010" y="0"/>
                  </a:lnTo>
                  <a:cubicBezTo>
                    <a:pt x="566710" y="0"/>
                    <a:pt x="559967" y="6743"/>
                    <a:pt x="559967" y="15043"/>
                  </a:cubicBezTo>
                  <a:lnTo>
                    <a:pt x="559967" y="192967"/>
                  </a:lnTo>
                  <a:cubicBezTo>
                    <a:pt x="502647" y="215531"/>
                    <a:pt x="460630" y="268960"/>
                    <a:pt x="454924" y="332764"/>
                  </a:cubicBezTo>
                  <a:lnTo>
                    <a:pt x="15043" y="332764"/>
                  </a:lnTo>
                  <a:cubicBezTo>
                    <a:pt x="6743" y="332764"/>
                    <a:pt x="0" y="339507"/>
                    <a:pt x="0" y="347807"/>
                  </a:cubicBezTo>
                  <a:lnTo>
                    <a:pt x="0" y="952903"/>
                  </a:lnTo>
                  <a:cubicBezTo>
                    <a:pt x="0" y="961203"/>
                    <a:pt x="6743" y="967946"/>
                    <a:pt x="15043" y="967946"/>
                  </a:cubicBezTo>
                  <a:lnTo>
                    <a:pt x="1225495" y="967946"/>
                  </a:lnTo>
                  <a:cubicBezTo>
                    <a:pt x="1233795" y="967946"/>
                    <a:pt x="1240538" y="961203"/>
                    <a:pt x="1240538" y="952903"/>
                  </a:cubicBezTo>
                  <a:lnTo>
                    <a:pt x="1240538" y="347807"/>
                  </a:lnTo>
                  <a:cubicBezTo>
                    <a:pt x="1240538" y="339507"/>
                    <a:pt x="1233535" y="332764"/>
                    <a:pt x="1225236" y="332764"/>
                  </a:cubicBezTo>
                  <a:lnTo>
                    <a:pt x="1225236" y="332764"/>
                  </a:lnTo>
                  <a:close/>
                  <a:moveTo>
                    <a:pt x="589794" y="30086"/>
                  </a:moveTo>
                  <a:lnTo>
                    <a:pt x="650226" y="30086"/>
                  </a:lnTo>
                  <a:lnTo>
                    <a:pt x="650226" y="184408"/>
                  </a:lnTo>
                  <a:cubicBezTo>
                    <a:pt x="640370" y="182592"/>
                    <a:pt x="630255" y="181555"/>
                    <a:pt x="619880" y="181555"/>
                  </a:cubicBezTo>
                  <a:cubicBezTo>
                    <a:pt x="609505" y="181555"/>
                    <a:pt x="599390" y="182592"/>
                    <a:pt x="589534" y="184408"/>
                  </a:cubicBezTo>
                  <a:lnTo>
                    <a:pt x="589534" y="30086"/>
                  </a:lnTo>
                  <a:close/>
                  <a:moveTo>
                    <a:pt x="620139" y="211641"/>
                  </a:moveTo>
                  <a:cubicBezTo>
                    <a:pt x="689908" y="211641"/>
                    <a:pt x="747228" y="264811"/>
                    <a:pt x="754749" y="332764"/>
                  </a:cubicBezTo>
                  <a:lnTo>
                    <a:pt x="485529" y="332764"/>
                  </a:lnTo>
                  <a:cubicBezTo>
                    <a:pt x="493051" y="264811"/>
                    <a:pt x="550111" y="211641"/>
                    <a:pt x="620139" y="211641"/>
                  </a:cubicBezTo>
                  <a:close/>
                  <a:moveTo>
                    <a:pt x="1210192" y="937860"/>
                  </a:moveTo>
                  <a:lnTo>
                    <a:pt x="30086" y="937860"/>
                  </a:lnTo>
                  <a:lnTo>
                    <a:pt x="30086" y="362850"/>
                  </a:lnTo>
                  <a:lnTo>
                    <a:pt x="1210192" y="362850"/>
                  </a:lnTo>
                  <a:lnTo>
                    <a:pt x="1210192" y="937860"/>
                  </a:lnTo>
                  <a:close/>
                </a:path>
              </a:pathLst>
            </a:custGeom>
            <a:solidFill>
              <a:schemeClr val="bg1"/>
            </a:solidFill>
            <a:ln w="258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83B2C83-E638-54D6-42E8-3C4B376FE95F}"/>
                </a:ext>
              </a:extLst>
            </p:cNvPr>
            <p:cNvSpPr/>
            <p:nvPr/>
          </p:nvSpPr>
          <p:spPr>
            <a:xfrm>
              <a:off x="1182719" y="1196659"/>
              <a:ext cx="181360" cy="211803"/>
            </a:xfrm>
            <a:custGeom>
              <a:avLst/>
              <a:gdLst>
                <a:gd name="connsiteX0" fmla="*/ 176011 w 181360"/>
                <a:gd name="connsiteY0" fmla="*/ 3534 h 211803"/>
                <a:gd name="connsiteX1" fmla="*/ 154743 w 181360"/>
                <a:gd name="connsiteY1" fmla="*/ 5350 h 211803"/>
                <a:gd name="connsiteX2" fmla="*/ 3534 w 181360"/>
                <a:gd name="connsiteY2" fmla="*/ 186904 h 211803"/>
                <a:gd name="connsiteX3" fmla="*/ 5350 w 181360"/>
                <a:gd name="connsiteY3" fmla="*/ 208172 h 211803"/>
                <a:gd name="connsiteX4" fmla="*/ 14946 w 181360"/>
                <a:gd name="connsiteY4" fmla="*/ 211803 h 211803"/>
                <a:gd name="connsiteX5" fmla="*/ 26617 w 181360"/>
                <a:gd name="connsiteY5" fmla="*/ 206357 h 211803"/>
                <a:gd name="connsiteX6" fmla="*/ 177827 w 181360"/>
                <a:gd name="connsiteY6" fmla="*/ 24802 h 211803"/>
                <a:gd name="connsiteX7" fmla="*/ 176011 w 181360"/>
                <a:gd name="connsiteY7" fmla="*/ 3534 h 211803"/>
                <a:gd name="connsiteX8" fmla="*/ 176011 w 181360"/>
                <a:gd name="connsiteY8" fmla="*/ 3534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60" h="211803">
                  <a:moveTo>
                    <a:pt x="176011" y="3534"/>
                  </a:moveTo>
                  <a:cubicBezTo>
                    <a:pt x="169527" y="-1913"/>
                    <a:pt x="159931" y="-875"/>
                    <a:pt x="154743" y="5350"/>
                  </a:cubicBez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236" y="8981"/>
                    <a:pt x="176011" y="3534"/>
                  </a:cubicBezTo>
                  <a:lnTo>
                    <a:pt x="176011" y="3534"/>
                  </a:lnTo>
                  <a:close/>
                </a:path>
              </a:pathLst>
            </a:custGeom>
            <a:solidFill>
              <a:schemeClr val="bg1"/>
            </a:solidFill>
            <a:ln w="258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4FC693FC-5BE5-A1BE-709C-EE6253752887}"/>
                </a:ext>
              </a:extLst>
            </p:cNvPr>
            <p:cNvSpPr/>
            <p:nvPr/>
          </p:nvSpPr>
          <p:spPr>
            <a:xfrm>
              <a:off x="1333928" y="1196659"/>
              <a:ext cx="181445" cy="211803"/>
            </a:xfrm>
            <a:custGeom>
              <a:avLst/>
              <a:gdLst>
                <a:gd name="connsiteX0" fmla="*/ 176011 w 181445"/>
                <a:gd name="connsiteY0" fmla="*/ 3534 h 211803"/>
                <a:gd name="connsiteX1" fmla="*/ 154743 w 181445"/>
                <a:gd name="connsiteY1" fmla="*/ 5350 h 211803"/>
                <a:gd name="connsiteX2" fmla="*/ 3534 w 181445"/>
                <a:gd name="connsiteY2" fmla="*/ 186904 h 211803"/>
                <a:gd name="connsiteX3" fmla="*/ 5350 w 181445"/>
                <a:gd name="connsiteY3" fmla="*/ 208172 h 211803"/>
                <a:gd name="connsiteX4" fmla="*/ 14946 w 181445"/>
                <a:gd name="connsiteY4" fmla="*/ 211803 h 211803"/>
                <a:gd name="connsiteX5" fmla="*/ 26617 w 181445"/>
                <a:gd name="connsiteY5" fmla="*/ 206357 h 211803"/>
                <a:gd name="connsiteX6" fmla="*/ 177827 w 181445"/>
                <a:gd name="connsiteY6" fmla="*/ 24802 h 211803"/>
                <a:gd name="connsiteX7" fmla="*/ 176011 w 181445"/>
                <a:gd name="connsiteY7" fmla="*/ 3534 h 211803"/>
                <a:gd name="connsiteX8" fmla="*/ 176011 w 181445"/>
                <a:gd name="connsiteY8" fmla="*/ 3534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45" h="211803">
                  <a:moveTo>
                    <a:pt x="176011" y="3534"/>
                  </a:moveTo>
                  <a:cubicBezTo>
                    <a:pt x="169527" y="-1913"/>
                    <a:pt x="160190" y="-875"/>
                    <a:pt x="154743" y="5350"/>
                  </a:cubicBez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495" y="8981"/>
                    <a:pt x="176011" y="3534"/>
                  </a:cubicBezTo>
                  <a:lnTo>
                    <a:pt x="176011" y="3534"/>
                  </a:lnTo>
                  <a:close/>
                </a:path>
              </a:pathLst>
            </a:custGeom>
            <a:solidFill>
              <a:schemeClr val="bg1"/>
            </a:solidFill>
            <a:ln w="258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CCB7342-504F-8137-46A0-2161DDBAE569}"/>
                </a:ext>
              </a:extLst>
            </p:cNvPr>
            <p:cNvSpPr/>
            <p:nvPr/>
          </p:nvSpPr>
          <p:spPr>
            <a:xfrm>
              <a:off x="1485137" y="1196659"/>
              <a:ext cx="181360" cy="211803"/>
            </a:xfrm>
            <a:custGeom>
              <a:avLst/>
              <a:gdLst>
                <a:gd name="connsiteX0" fmla="*/ 154743 w 181360"/>
                <a:gd name="connsiteY0" fmla="*/ 5350 h 211803"/>
                <a:gd name="connsiteX1" fmla="*/ 3534 w 181360"/>
                <a:gd name="connsiteY1" fmla="*/ 186904 h 211803"/>
                <a:gd name="connsiteX2" fmla="*/ 5350 w 181360"/>
                <a:gd name="connsiteY2" fmla="*/ 208172 h 211803"/>
                <a:gd name="connsiteX3" fmla="*/ 14946 w 181360"/>
                <a:gd name="connsiteY3" fmla="*/ 211803 h 211803"/>
                <a:gd name="connsiteX4" fmla="*/ 26617 w 181360"/>
                <a:gd name="connsiteY4" fmla="*/ 206357 h 211803"/>
                <a:gd name="connsiteX5" fmla="*/ 177827 w 181360"/>
                <a:gd name="connsiteY5" fmla="*/ 24802 h 211803"/>
                <a:gd name="connsiteX6" fmla="*/ 176011 w 181360"/>
                <a:gd name="connsiteY6" fmla="*/ 3534 h 211803"/>
                <a:gd name="connsiteX7" fmla="*/ 154743 w 181360"/>
                <a:gd name="connsiteY7" fmla="*/ 5350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60" h="211803">
                  <a:moveTo>
                    <a:pt x="154743" y="5350"/>
                  </a:move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236" y="8981"/>
                    <a:pt x="176011" y="3534"/>
                  </a:cubicBezTo>
                  <a:cubicBezTo>
                    <a:pt x="169786" y="-1913"/>
                    <a:pt x="160190" y="-875"/>
                    <a:pt x="154743" y="5350"/>
                  </a:cubicBezTo>
                  <a:close/>
                </a:path>
              </a:pathLst>
            </a:custGeom>
            <a:solidFill>
              <a:schemeClr val="bg1"/>
            </a:solidFill>
            <a:ln w="258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028A20F-2A20-BDAC-131C-0823E2EAA947}"/>
                </a:ext>
              </a:extLst>
            </p:cNvPr>
            <p:cNvSpPr/>
            <p:nvPr/>
          </p:nvSpPr>
          <p:spPr>
            <a:xfrm>
              <a:off x="895239" y="1075698"/>
              <a:ext cx="1058990" cy="453887"/>
            </a:xfrm>
            <a:custGeom>
              <a:avLst/>
              <a:gdLst>
                <a:gd name="connsiteX0" fmla="*/ 15050 w 1058990"/>
                <a:gd name="connsiteY0" fmla="*/ 453887 h 453887"/>
                <a:gd name="connsiteX1" fmla="*/ 1043947 w 1058990"/>
                <a:gd name="connsiteY1" fmla="*/ 453887 h 453887"/>
                <a:gd name="connsiteX2" fmla="*/ 1058991 w 1058990"/>
                <a:gd name="connsiteY2" fmla="*/ 438844 h 453887"/>
                <a:gd name="connsiteX3" fmla="*/ 1058991 w 1058990"/>
                <a:gd name="connsiteY3" fmla="*/ 15043 h 453887"/>
                <a:gd name="connsiteX4" fmla="*/ 1043947 w 1058990"/>
                <a:gd name="connsiteY4" fmla="*/ 0 h 453887"/>
                <a:gd name="connsiteX5" fmla="*/ 15050 w 1058990"/>
                <a:gd name="connsiteY5" fmla="*/ 0 h 453887"/>
                <a:gd name="connsiteX6" fmla="*/ 7 w 1058990"/>
                <a:gd name="connsiteY6" fmla="*/ 15043 h 453887"/>
                <a:gd name="connsiteX7" fmla="*/ 7 w 1058990"/>
                <a:gd name="connsiteY7" fmla="*/ 438584 h 453887"/>
                <a:gd name="connsiteX8" fmla="*/ 15050 w 1058990"/>
                <a:gd name="connsiteY8" fmla="*/ 453887 h 453887"/>
                <a:gd name="connsiteX9" fmla="*/ 15050 w 1058990"/>
                <a:gd name="connsiteY9" fmla="*/ 453887 h 453887"/>
                <a:gd name="connsiteX10" fmla="*/ 30093 w 1058990"/>
                <a:gd name="connsiteY10" fmla="*/ 30086 h 453887"/>
                <a:gd name="connsiteX11" fmla="*/ 1028645 w 1058990"/>
                <a:gd name="connsiteY11" fmla="*/ 30086 h 453887"/>
                <a:gd name="connsiteX12" fmla="*/ 1028645 w 1058990"/>
                <a:gd name="connsiteY12" fmla="*/ 423541 h 453887"/>
                <a:gd name="connsiteX13" fmla="*/ 30093 w 1058990"/>
                <a:gd name="connsiteY13" fmla="*/ 423541 h 453887"/>
                <a:gd name="connsiteX14" fmla="*/ 30093 w 1058990"/>
                <a:gd name="connsiteY14" fmla="*/ 30086 h 45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8990" h="453887">
                  <a:moveTo>
                    <a:pt x="15050" y="453887"/>
                  </a:moveTo>
                  <a:lnTo>
                    <a:pt x="1043947" y="453887"/>
                  </a:lnTo>
                  <a:cubicBezTo>
                    <a:pt x="1052247" y="453887"/>
                    <a:pt x="1058991" y="447144"/>
                    <a:pt x="1058991" y="438844"/>
                  </a:cubicBezTo>
                  <a:lnTo>
                    <a:pt x="1058991" y="15043"/>
                  </a:lnTo>
                  <a:cubicBezTo>
                    <a:pt x="1058991" y="6743"/>
                    <a:pt x="1052247" y="0"/>
                    <a:pt x="1043947" y="0"/>
                  </a:cubicBezTo>
                  <a:lnTo>
                    <a:pt x="15050" y="0"/>
                  </a:lnTo>
                  <a:cubicBezTo>
                    <a:pt x="6751" y="0"/>
                    <a:pt x="7" y="6743"/>
                    <a:pt x="7" y="15043"/>
                  </a:cubicBezTo>
                  <a:lnTo>
                    <a:pt x="7" y="438584"/>
                  </a:lnTo>
                  <a:cubicBezTo>
                    <a:pt x="-252" y="447144"/>
                    <a:pt x="6491" y="453887"/>
                    <a:pt x="15050" y="453887"/>
                  </a:cubicBezTo>
                  <a:lnTo>
                    <a:pt x="15050" y="453887"/>
                  </a:lnTo>
                  <a:close/>
                  <a:moveTo>
                    <a:pt x="30093" y="30086"/>
                  </a:moveTo>
                  <a:lnTo>
                    <a:pt x="1028645" y="30086"/>
                  </a:lnTo>
                  <a:lnTo>
                    <a:pt x="1028645" y="423541"/>
                  </a:lnTo>
                  <a:lnTo>
                    <a:pt x="30093" y="423541"/>
                  </a:lnTo>
                  <a:lnTo>
                    <a:pt x="30093" y="30086"/>
                  </a:lnTo>
                  <a:close/>
                </a:path>
              </a:pathLst>
            </a:custGeom>
            <a:solidFill>
              <a:schemeClr val="bg1"/>
            </a:solidFill>
            <a:ln w="2585" cap="flat">
              <a:noFill/>
              <a:prstDash val="solid"/>
              <a:miter/>
            </a:ln>
          </p:spPr>
          <p:txBody>
            <a:bodyPr rtlCol="0" anchor="ctr"/>
            <a:lstStyle/>
            <a:p>
              <a:endParaRPr lang="en-US"/>
            </a:p>
          </p:txBody>
        </p:sp>
      </p:grpSp>
    </p:spTree>
    <p:extLst>
      <p:ext uri="{BB962C8B-B14F-4D97-AF65-F5344CB8AC3E}">
        <p14:creationId xmlns:p14="http://schemas.microsoft.com/office/powerpoint/2010/main" val="466800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Tips For Balancing</a:t>
            </a:r>
          </a:p>
        </p:txBody>
      </p:sp>
      <p:sp>
        <p:nvSpPr>
          <p:cNvPr id="19" name="Oval 18"/>
          <p:cNvSpPr/>
          <p:nvPr/>
        </p:nvSpPr>
        <p:spPr>
          <a:xfrm>
            <a:off x="5953485" y="1526977"/>
            <a:ext cx="1692319" cy="1692473"/>
          </a:xfrm>
          <a:prstGeom prst="ellipse">
            <a:avLst/>
          </a:prstGeom>
          <a:solidFill>
            <a:srgbClr val="69B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558800" y="1363589"/>
            <a:ext cx="5079999" cy="310681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a:lstStyle>
            <a:defPPr>
              <a:defRPr lang="en-US"/>
            </a:defPPr>
            <a:lvl1pPr marL="177800" indent="-177800">
              <a:spcBef>
                <a:spcPts val="0"/>
              </a:spcBef>
              <a:spcAft>
                <a:spcPts val="1000"/>
              </a:spcAft>
              <a:buClr>
                <a:schemeClr val="accent3"/>
              </a:buClr>
              <a:buSzPct val="120000"/>
              <a:buFont typeface="Arial" panose="020B0604020202020204" pitchFamily="34" charset="0"/>
              <a:buChar char="›"/>
              <a:defRPr sz="1500" b="0" i="0" baseline="0">
                <a:solidFill>
                  <a:schemeClr val="tx2"/>
                </a:solidFill>
                <a:ea typeface="Open Sans Light" panose="020B0306030504020204" pitchFamily="34" charset="0"/>
                <a:cs typeface="Arial" panose="020B0604020202020204" pitchFamily="34" charset="0"/>
              </a:defRPr>
            </a:lvl1pPr>
            <a:lvl2pPr marL="285750" lvl="1" indent="-285750">
              <a:spcBef>
                <a:spcPts val="0"/>
              </a:spcBef>
              <a:spcAft>
                <a:spcPts val="1200"/>
              </a:spcAft>
              <a:buClr>
                <a:schemeClr val="accent3"/>
              </a:buClr>
              <a:buSzPct val="90000"/>
              <a:buFont typeface="Zapf Dingbats"/>
              <a:buChar char="❯"/>
              <a:defRPr sz="1500" b="0" i="0" baseline="0">
                <a:solidFill>
                  <a:schemeClr val="tx2"/>
                </a:solidFill>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Not everyone has the ability to make logical decisions in an on-the-spot circumstance. </a:t>
            </a:r>
          </a:p>
          <a:p>
            <a:r>
              <a:rPr lang="en-US" dirty="0"/>
              <a:t>You can help people navigate difficult situations, by helping them evaluate how to react to a mistake or failed project or poor conversation.</a:t>
            </a:r>
          </a:p>
          <a:p>
            <a:r>
              <a:rPr lang="en-US" dirty="0"/>
              <a:t>For example: Employees need to be able to rely on their mentor and manager to regroup together and see how they can move forward. </a:t>
            </a:r>
          </a:p>
          <a:p>
            <a:r>
              <a:rPr lang="en-US" dirty="0"/>
              <a:t>Act in a way that you would also like to be forgiven or given grace. Or better ask the person how they like and need support.</a:t>
            </a:r>
          </a:p>
        </p:txBody>
      </p:sp>
      <p:sp>
        <p:nvSpPr>
          <p:cNvPr id="42" name="TextBox 83">
            <a:extLst>
              <a:ext uri="{FF2B5EF4-FFF2-40B4-BE49-F238E27FC236}">
                <a16:creationId xmlns:a16="http://schemas.microsoft.com/office/drawing/2014/main" id="{DECE3DA4-BAF1-6A4D-B891-0F648125E20B}"/>
              </a:ext>
            </a:extLst>
          </p:cNvPr>
          <p:cNvSpPr txBox="1">
            <a:spLocks noChangeArrowheads="1"/>
          </p:cNvSpPr>
          <p:nvPr/>
        </p:nvSpPr>
        <p:spPr bwMode="auto">
          <a:xfrm>
            <a:off x="5953485" y="3453190"/>
            <a:ext cx="169231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600" b="1" dirty="0">
                <a:solidFill>
                  <a:schemeClr val="accent4"/>
                </a:solidFill>
                <a:latin typeface="+mn-lt"/>
              </a:rPr>
              <a:t>Support </a:t>
            </a:r>
          </a:p>
          <a:p>
            <a:pPr>
              <a:lnSpc>
                <a:spcPct val="100000"/>
              </a:lnSpc>
            </a:pPr>
            <a:r>
              <a:rPr lang="en-US" sz="1600" b="1" dirty="0">
                <a:solidFill>
                  <a:schemeClr val="accent4"/>
                </a:solidFill>
                <a:latin typeface="+mn-lt"/>
              </a:rPr>
              <a:t>Mistakes</a:t>
            </a:r>
          </a:p>
        </p:txBody>
      </p:sp>
    </p:spTree>
    <p:extLst>
      <p:ext uri="{BB962C8B-B14F-4D97-AF65-F5344CB8AC3E}">
        <p14:creationId xmlns:p14="http://schemas.microsoft.com/office/powerpoint/2010/main" val="229784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anim calcmode="lin" valueType="num">
                                      <p:cBhvr>
                                        <p:cTn id="11" dur="500" fill="hold"/>
                                        <p:tgtEl>
                                          <p:spTgt spid="33"/>
                                        </p:tgtEl>
                                        <p:attrNameLst>
                                          <p:attrName>ppt_x</p:attrName>
                                        </p:attrNameLst>
                                      </p:cBhvr>
                                      <p:tavLst>
                                        <p:tav tm="0">
                                          <p:val>
                                            <p:strVal val="#ppt_x"/>
                                          </p:val>
                                        </p:tav>
                                        <p:tav tm="100000">
                                          <p:val>
                                            <p:strVal val="#ppt_x"/>
                                          </p:val>
                                        </p:tav>
                                      </p:tavLst>
                                    </p:anim>
                                    <p:anim calcmode="lin" valueType="num">
                                      <p:cBhvr>
                                        <p:cTn id="12" dur="450" decel="100000" fill="hold"/>
                                        <p:tgtEl>
                                          <p:spTgt spid="33"/>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par>
                                <p:cTn id="14" presetID="10" presetClass="entr" presetSubtype="0" fill="hold" grpId="0" nodeType="withEffect">
                                  <p:stCondLst>
                                    <p:cond delay="20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300"/>
                                        <p:tgtEl>
                                          <p:spTgt spid="45"/>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300"/>
                                        <p:tgtEl>
                                          <p:spTgt spid="46"/>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300"/>
                                        <p:tgtEl>
                                          <p:spTgt spid="47"/>
                                        </p:tgtEl>
                                      </p:cBhvr>
                                    </p:animEffect>
                                  </p:childTnLst>
                                </p:cTn>
                              </p:par>
                              <p:par>
                                <p:cTn id="23" presetID="37" presetClass="entr" presetSubtype="0" fill="hold" grpId="0" nodeType="withEffect">
                                  <p:stCondLst>
                                    <p:cond delay="6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450" decel="100000" fill="hold"/>
                                        <p:tgtEl>
                                          <p:spTgt spid="42"/>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33" grpId="0"/>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A18B71D-9625-E44F-90D4-30C3FBA764D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
            <a:ext cx="9144000" cy="3411019"/>
          </a:xfrm>
        </p:spPr>
      </p:pic>
      <p:sp>
        <p:nvSpPr>
          <p:cNvPr id="32" name="Rectangle 31"/>
          <p:cNvSpPr/>
          <p:nvPr/>
        </p:nvSpPr>
        <p:spPr>
          <a:xfrm>
            <a:off x="0" y="0"/>
            <a:ext cx="5507665" cy="341102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0" y="3048000"/>
            <a:ext cx="9144000" cy="209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4" name="Text Placeholder 3">
            <a:extLst>
              <a:ext uri="{FF2B5EF4-FFF2-40B4-BE49-F238E27FC236}">
                <a16:creationId xmlns:a16="http://schemas.microsoft.com/office/drawing/2014/main" id="{0E9476A3-7FA8-2C45-8277-C2922FC93BE3}"/>
              </a:ext>
            </a:extLst>
          </p:cNvPr>
          <p:cNvSpPr>
            <a:spLocks noGrp="1"/>
          </p:cNvSpPr>
          <p:nvPr>
            <p:ph type="body" sz="quarter" idx="14"/>
          </p:nvPr>
        </p:nvSpPr>
        <p:spPr>
          <a:xfrm>
            <a:off x="1540501" y="3272117"/>
            <a:ext cx="7247749" cy="1569660"/>
          </a:xfrm>
        </p:spPr>
        <p:txBody>
          <a:bodyPr>
            <a:spAutoFit/>
          </a:bodyPr>
          <a:lstStyle/>
          <a:p>
            <a:pPr>
              <a:spcAft>
                <a:spcPts val="1200"/>
              </a:spcAft>
            </a:pPr>
            <a:r>
              <a:rPr lang="en-US" sz="1800" b="1" dirty="0">
                <a:solidFill>
                  <a:schemeClr val="bg1"/>
                </a:solidFill>
                <a:ea typeface="Open Sans" panose="020B0606030504020204" pitchFamily="34" charset="0"/>
              </a:rPr>
              <a:t>Staying Relevant</a:t>
            </a:r>
          </a:p>
          <a:p>
            <a:pPr marL="171450" indent="-171450">
              <a:spcAft>
                <a:spcPts val="1200"/>
              </a:spcAft>
              <a:buClr>
                <a:schemeClr val="bg1"/>
              </a:buClr>
              <a:buFont typeface="Arial" panose="020B0604020202020204" pitchFamily="34" charset="0"/>
              <a:buChar char="›"/>
            </a:pPr>
            <a:r>
              <a:rPr lang="en-US" dirty="0">
                <a:solidFill>
                  <a:schemeClr val="bg1"/>
                </a:solidFill>
                <a:ea typeface="Open Sans" panose="020B0606030504020204" pitchFamily="34" charset="0"/>
              </a:rPr>
              <a:t>Take a Nimble Approach to as much as possible like, Customer needs,  Marketing, Operations, and Workplace Morale/Environment, Social Trends!</a:t>
            </a:r>
          </a:p>
          <a:p>
            <a:pPr marL="171450" indent="-171450">
              <a:spcAft>
                <a:spcPts val="1200"/>
              </a:spcAft>
              <a:buClr>
                <a:schemeClr val="bg1"/>
              </a:buClr>
              <a:buFont typeface="Arial" panose="020B0604020202020204" pitchFamily="34" charset="0"/>
              <a:buChar char="›"/>
            </a:pPr>
            <a:r>
              <a:rPr lang="en-US" dirty="0">
                <a:solidFill>
                  <a:schemeClr val="bg1"/>
                </a:solidFill>
                <a:ea typeface="Open Sans" panose="020B0606030504020204" pitchFamily="34" charset="0"/>
              </a:rPr>
              <a:t>Double-Down on Your Valuable Resources: Employees, Growth mindset!</a:t>
            </a:r>
          </a:p>
          <a:p>
            <a:pPr marL="171450" indent="-171450">
              <a:spcAft>
                <a:spcPts val="1200"/>
              </a:spcAft>
              <a:buClr>
                <a:schemeClr val="bg1"/>
              </a:buClr>
              <a:buFont typeface="Arial" panose="020B0604020202020204" pitchFamily="34" charset="0"/>
              <a:buChar char="›"/>
            </a:pPr>
            <a:r>
              <a:rPr lang="en-US" dirty="0">
                <a:solidFill>
                  <a:schemeClr val="bg1"/>
                </a:solidFill>
                <a:ea typeface="Open Sans" panose="020B0606030504020204" pitchFamily="34" charset="0"/>
              </a:rPr>
              <a:t>Explore Partnerships and be inquisitive or everything!</a:t>
            </a:r>
          </a:p>
        </p:txBody>
      </p:sp>
      <p:pic>
        <p:nvPicPr>
          <p:cNvPr id="13" name="Picture 12">
            <a:extLst>
              <a:ext uri="{FF2B5EF4-FFF2-40B4-BE49-F238E27FC236}">
                <a16:creationId xmlns:a16="http://schemas.microsoft.com/office/drawing/2014/main" id="{08A67EE4-001C-4479-8AC8-3D1D02DE26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pic>
        <p:nvPicPr>
          <p:cNvPr id="5" name="Graphic 4" descr="Bullseye outline">
            <a:extLst>
              <a:ext uri="{FF2B5EF4-FFF2-40B4-BE49-F238E27FC236}">
                <a16:creationId xmlns:a16="http://schemas.microsoft.com/office/drawing/2014/main" id="{131B7148-8D6C-41AB-B982-BBC1911027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254" y="3492796"/>
            <a:ext cx="914400" cy="914400"/>
          </a:xfrm>
          <a:prstGeom prst="rect">
            <a:avLst/>
          </a:prstGeom>
        </p:spPr>
      </p:pic>
    </p:spTree>
    <p:extLst>
      <p:ext uri="{BB962C8B-B14F-4D97-AF65-F5344CB8AC3E}">
        <p14:creationId xmlns:p14="http://schemas.microsoft.com/office/powerpoint/2010/main" val="696717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6" y="1777612"/>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spTree>
    <p:extLst>
      <p:ext uri="{BB962C8B-B14F-4D97-AF65-F5344CB8AC3E}">
        <p14:creationId xmlns:p14="http://schemas.microsoft.com/office/powerpoint/2010/main" val="296416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F040933F-B51E-2848-B632-EE9AE28146F8}"/>
              </a:ext>
            </a:extLst>
          </p:cNvPr>
          <p:cNvPicPr>
            <a:picLocks noGrp="1" noChangeAspect="1"/>
          </p:cNvPicPr>
          <p:nvPr>
            <p:ph type="pic" sz="quarter" idx="10"/>
          </p:nvPr>
        </p:nvPicPr>
        <p:blipFill rotWithShape="1">
          <a:blip r:embed="rId3"/>
          <a:srcRect l="920" r="1258"/>
          <a:stretch/>
        </p:blipFill>
        <p:spPr>
          <a:xfrm>
            <a:off x="3172" y="0"/>
            <a:ext cx="9140827" cy="5160952"/>
          </a:xfrm>
        </p:spPr>
      </p:pic>
      <p:sp>
        <p:nvSpPr>
          <p:cNvPr id="7" name="Rectangle 6"/>
          <p:cNvSpPr/>
          <p:nvPr/>
        </p:nvSpPr>
        <p:spPr>
          <a:xfrm>
            <a:off x="3172" y="0"/>
            <a:ext cx="8539466" cy="5160952"/>
          </a:xfrm>
          <a:prstGeom prst="rect">
            <a:avLst/>
          </a:prstGeom>
          <a:gradFill flip="none" rotWithShape="1">
            <a:gsLst>
              <a:gs pos="37000">
                <a:srgbClr val="FFFFFF">
                  <a:alpha val="95000"/>
                </a:srgbClr>
              </a:gs>
              <a:gs pos="9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xfrm>
            <a:off x="376815" y="304184"/>
            <a:ext cx="4656505" cy="369054"/>
          </a:xfrm>
          <a:prstGeom prst="rect">
            <a:avLst/>
          </a:prstGeom>
        </p:spPr>
        <p:txBody>
          <a:bodyPr/>
          <a:lstStyle/>
          <a:p>
            <a:r>
              <a:rPr lang="en-US" dirty="0">
                <a:solidFill>
                  <a:schemeClr val="accent1"/>
                </a:solidFill>
              </a:rPr>
              <a:t>How Many Times Have You?</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981130"/>
            <a:ext cx="3948050" cy="3251650"/>
          </a:xfrm>
        </p:spPr>
        <p:txBody>
          <a:bodyPr/>
          <a:lstStyle/>
          <a:p>
            <a:pPr marL="285750" lvl="1" indent="-285750">
              <a:spcAft>
                <a:spcPts val="1200"/>
              </a:spcAft>
              <a:buClr>
                <a:schemeClr val="accent1"/>
              </a:buClr>
            </a:pPr>
            <a:r>
              <a:rPr lang="en-US" dirty="0">
                <a:solidFill>
                  <a:schemeClr val="tx2"/>
                </a:solidFill>
              </a:rPr>
              <a:t>Have you wished you could start your day over. Your week. Your month… </a:t>
            </a:r>
            <a:br>
              <a:rPr lang="en-US" dirty="0">
                <a:solidFill>
                  <a:schemeClr val="tx2"/>
                </a:solidFill>
              </a:rPr>
            </a:br>
            <a:r>
              <a:rPr lang="en-US" dirty="0">
                <a:solidFill>
                  <a:schemeClr val="tx2"/>
                </a:solidFill>
              </a:rPr>
              <a:t>your life?</a:t>
            </a:r>
          </a:p>
          <a:p>
            <a:pPr marL="285750" lvl="1" indent="-285750">
              <a:spcAft>
                <a:spcPts val="1200"/>
              </a:spcAft>
              <a:buClr>
                <a:schemeClr val="accent1"/>
              </a:buClr>
            </a:pPr>
            <a:r>
              <a:rPr lang="en-US" dirty="0">
                <a:solidFill>
                  <a:schemeClr val="tx2"/>
                </a:solidFill>
              </a:rPr>
              <a:t>Wished you studied something different?</a:t>
            </a:r>
          </a:p>
          <a:p>
            <a:pPr marL="285750" lvl="1" indent="-285750">
              <a:spcAft>
                <a:spcPts val="1200"/>
              </a:spcAft>
              <a:buClr>
                <a:schemeClr val="accent1"/>
              </a:buClr>
            </a:pPr>
            <a:r>
              <a:rPr lang="en-US" dirty="0">
                <a:solidFill>
                  <a:schemeClr val="tx2"/>
                </a:solidFill>
              </a:rPr>
              <a:t>Wished you would have moved or </a:t>
            </a:r>
            <a:br>
              <a:rPr lang="en-US" dirty="0">
                <a:solidFill>
                  <a:schemeClr val="tx2"/>
                </a:solidFill>
              </a:rPr>
            </a:br>
            <a:r>
              <a:rPr lang="en-US" dirty="0">
                <a:solidFill>
                  <a:schemeClr val="tx2"/>
                </a:solidFill>
              </a:rPr>
              <a:t>not moved?</a:t>
            </a:r>
          </a:p>
          <a:p>
            <a:pPr marL="285750" lvl="1" indent="-285750">
              <a:spcAft>
                <a:spcPts val="1200"/>
              </a:spcAft>
              <a:buClr>
                <a:schemeClr val="accent1"/>
              </a:buClr>
            </a:pPr>
            <a:r>
              <a:rPr lang="en-US" dirty="0">
                <a:solidFill>
                  <a:schemeClr val="tx2"/>
                </a:solidFill>
              </a:rPr>
              <a:t>And the list goes on and on and on… you just wished you could do it over?</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016283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281DEB-2A71-AC43-B2A4-818EDC784EFC}"/>
              </a:ext>
            </a:extLst>
          </p:cNvPr>
          <p:cNvPicPr>
            <a:picLocks noGrp="1" noChangeAspect="1"/>
          </p:cNvPicPr>
          <p:nvPr>
            <p:ph type="pic" sz="quarter" idx="13"/>
          </p:nvPr>
        </p:nvPicPr>
        <p:blipFill rotWithShape="1">
          <a:blip r:embed="rId3"/>
          <a:srcRect l="38397" t="7927" r="26088" b="-233"/>
          <a:stretch/>
        </p:blipFill>
        <p:spPr>
          <a:xfrm flipH="1">
            <a:off x="6175512" y="0"/>
            <a:ext cx="2968488" cy="5143500"/>
          </a:xfrm>
        </p:spPr>
      </p:pic>
      <p:sp>
        <p:nvSpPr>
          <p:cNvPr id="7" name="Rectangle 6">
            <a:extLst>
              <a:ext uri="{FF2B5EF4-FFF2-40B4-BE49-F238E27FC236}">
                <a16:creationId xmlns:a16="http://schemas.microsoft.com/office/drawing/2014/main" id="{CDE28265-0166-724C-8E55-82CEBA21D270}"/>
              </a:ext>
            </a:extLst>
          </p:cNvPr>
          <p:cNvSpPr/>
          <p:nvPr/>
        </p:nvSpPr>
        <p:spPr>
          <a:xfrm>
            <a:off x="0" y="0"/>
            <a:ext cx="6175513"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410966" y="1487474"/>
            <a:ext cx="5207956" cy="3072574"/>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2600" b="1" dirty="0">
                <a:solidFill>
                  <a:schemeClr val="bg1"/>
                </a:solidFill>
                <a:latin typeface="+mn-lt"/>
                <a:ea typeface="Open Sans" panose="020B0606030504020204" pitchFamily="34" charset="0"/>
                <a:cs typeface="Arial" panose="020B0604020202020204" pitchFamily="34" charset="0"/>
              </a:rPr>
              <a:t>Rearview Mirror Perspective</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61% of people wish they could have pursued a different degree.</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Gen X (40-55 age group) were among those who wished they would have focused on their passion in life.</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90% of people have major regret.</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People in their 50s associate regret with not getting their dream job or accomplishing more in life.</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Millennials rate among the highest group who want to learn more, right now. </a:t>
            </a:r>
          </a:p>
          <a:p>
            <a:pPr marL="0" indent="0">
              <a:spcBef>
                <a:spcPts val="0"/>
              </a:spcBef>
              <a:spcAft>
                <a:spcPts val="600"/>
              </a:spcAft>
              <a:buNone/>
            </a:pPr>
            <a:endParaRPr lang="en-US" sz="1500" dirty="0">
              <a:solidFill>
                <a:schemeClr val="bg1"/>
              </a:solidFill>
              <a:latin typeface="+mn-lt"/>
              <a:ea typeface="Open Sans" panose="020B0606030504020204" pitchFamily="34" charset="0"/>
              <a:cs typeface="Arial" panose="020B0604020202020204" pitchFamily="34" charset="0"/>
            </a:endParaRPr>
          </a:p>
        </p:txBody>
      </p:sp>
      <p:grpSp>
        <p:nvGrpSpPr>
          <p:cNvPr id="13" name="Graphic 11">
            <a:extLst>
              <a:ext uri="{FF2B5EF4-FFF2-40B4-BE49-F238E27FC236}">
                <a16:creationId xmlns:a16="http://schemas.microsoft.com/office/drawing/2014/main" id="{3D55A594-C9A1-4F6E-980D-7BC5940B2ADC}"/>
              </a:ext>
            </a:extLst>
          </p:cNvPr>
          <p:cNvGrpSpPr/>
          <p:nvPr/>
        </p:nvGrpSpPr>
        <p:grpSpPr>
          <a:xfrm>
            <a:off x="496844" y="583452"/>
            <a:ext cx="862028" cy="672609"/>
            <a:chOff x="804469" y="652156"/>
            <a:chExt cx="1240538" cy="967946"/>
          </a:xfrm>
          <a:solidFill>
            <a:schemeClr val="bg1"/>
          </a:solidFill>
        </p:grpSpPr>
        <p:sp>
          <p:nvSpPr>
            <p:cNvPr id="14" name="Freeform: Shape 13">
              <a:extLst>
                <a:ext uri="{FF2B5EF4-FFF2-40B4-BE49-F238E27FC236}">
                  <a16:creationId xmlns:a16="http://schemas.microsoft.com/office/drawing/2014/main" id="{B96C7334-85AB-4289-B05E-07A02AE40AC6}"/>
                </a:ext>
              </a:extLst>
            </p:cNvPr>
            <p:cNvSpPr/>
            <p:nvPr/>
          </p:nvSpPr>
          <p:spPr>
            <a:xfrm>
              <a:off x="804469" y="652156"/>
              <a:ext cx="1240538" cy="967946"/>
            </a:xfrm>
            <a:custGeom>
              <a:avLst/>
              <a:gdLst>
                <a:gd name="connsiteX0" fmla="*/ 1225236 w 1240538"/>
                <a:gd name="connsiteY0" fmla="*/ 332764 h 967946"/>
                <a:gd name="connsiteX1" fmla="*/ 785873 w 1240538"/>
                <a:gd name="connsiteY1" fmla="*/ 332764 h 967946"/>
                <a:gd name="connsiteX2" fmla="*/ 680831 w 1240538"/>
                <a:gd name="connsiteY2" fmla="*/ 192967 h 967946"/>
                <a:gd name="connsiteX3" fmla="*/ 680831 w 1240538"/>
                <a:gd name="connsiteY3" fmla="*/ 15043 h 967946"/>
                <a:gd name="connsiteX4" fmla="*/ 665787 w 1240538"/>
                <a:gd name="connsiteY4" fmla="*/ 0 h 967946"/>
                <a:gd name="connsiteX5" fmla="*/ 575010 w 1240538"/>
                <a:gd name="connsiteY5" fmla="*/ 0 h 967946"/>
                <a:gd name="connsiteX6" fmla="*/ 559967 w 1240538"/>
                <a:gd name="connsiteY6" fmla="*/ 15043 h 967946"/>
                <a:gd name="connsiteX7" fmla="*/ 559967 w 1240538"/>
                <a:gd name="connsiteY7" fmla="*/ 192967 h 967946"/>
                <a:gd name="connsiteX8" fmla="*/ 454924 w 1240538"/>
                <a:gd name="connsiteY8" fmla="*/ 332764 h 967946"/>
                <a:gd name="connsiteX9" fmla="*/ 15043 w 1240538"/>
                <a:gd name="connsiteY9" fmla="*/ 332764 h 967946"/>
                <a:gd name="connsiteX10" fmla="*/ 0 w 1240538"/>
                <a:gd name="connsiteY10" fmla="*/ 347807 h 967946"/>
                <a:gd name="connsiteX11" fmla="*/ 0 w 1240538"/>
                <a:gd name="connsiteY11" fmla="*/ 952903 h 967946"/>
                <a:gd name="connsiteX12" fmla="*/ 15043 w 1240538"/>
                <a:gd name="connsiteY12" fmla="*/ 967946 h 967946"/>
                <a:gd name="connsiteX13" fmla="*/ 1225495 w 1240538"/>
                <a:gd name="connsiteY13" fmla="*/ 967946 h 967946"/>
                <a:gd name="connsiteX14" fmla="*/ 1240538 w 1240538"/>
                <a:gd name="connsiteY14" fmla="*/ 952903 h 967946"/>
                <a:gd name="connsiteX15" fmla="*/ 1240538 w 1240538"/>
                <a:gd name="connsiteY15" fmla="*/ 347807 h 967946"/>
                <a:gd name="connsiteX16" fmla="*/ 1225236 w 1240538"/>
                <a:gd name="connsiteY16" fmla="*/ 332764 h 967946"/>
                <a:gd name="connsiteX17" fmla="*/ 1225236 w 1240538"/>
                <a:gd name="connsiteY17" fmla="*/ 332764 h 967946"/>
                <a:gd name="connsiteX18" fmla="*/ 589794 w 1240538"/>
                <a:gd name="connsiteY18" fmla="*/ 30086 h 967946"/>
                <a:gd name="connsiteX19" fmla="*/ 650226 w 1240538"/>
                <a:gd name="connsiteY19" fmla="*/ 30086 h 967946"/>
                <a:gd name="connsiteX20" fmla="*/ 650226 w 1240538"/>
                <a:gd name="connsiteY20" fmla="*/ 184408 h 967946"/>
                <a:gd name="connsiteX21" fmla="*/ 619880 w 1240538"/>
                <a:gd name="connsiteY21" fmla="*/ 181555 h 967946"/>
                <a:gd name="connsiteX22" fmla="*/ 589534 w 1240538"/>
                <a:gd name="connsiteY22" fmla="*/ 184408 h 967946"/>
                <a:gd name="connsiteX23" fmla="*/ 589534 w 1240538"/>
                <a:gd name="connsiteY23" fmla="*/ 30086 h 967946"/>
                <a:gd name="connsiteX24" fmla="*/ 620139 w 1240538"/>
                <a:gd name="connsiteY24" fmla="*/ 211641 h 967946"/>
                <a:gd name="connsiteX25" fmla="*/ 754749 w 1240538"/>
                <a:gd name="connsiteY25" fmla="*/ 332764 h 967946"/>
                <a:gd name="connsiteX26" fmla="*/ 485529 w 1240538"/>
                <a:gd name="connsiteY26" fmla="*/ 332764 h 967946"/>
                <a:gd name="connsiteX27" fmla="*/ 620139 w 1240538"/>
                <a:gd name="connsiteY27" fmla="*/ 211641 h 967946"/>
                <a:gd name="connsiteX28" fmla="*/ 1210192 w 1240538"/>
                <a:gd name="connsiteY28" fmla="*/ 937860 h 967946"/>
                <a:gd name="connsiteX29" fmla="*/ 30086 w 1240538"/>
                <a:gd name="connsiteY29" fmla="*/ 937860 h 967946"/>
                <a:gd name="connsiteX30" fmla="*/ 30086 w 1240538"/>
                <a:gd name="connsiteY30" fmla="*/ 362850 h 967946"/>
                <a:gd name="connsiteX31" fmla="*/ 1210192 w 1240538"/>
                <a:gd name="connsiteY31" fmla="*/ 362850 h 967946"/>
                <a:gd name="connsiteX32" fmla="*/ 1210192 w 1240538"/>
                <a:gd name="connsiteY32" fmla="*/ 937860 h 96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0538" h="967946">
                  <a:moveTo>
                    <a:pt x="1225236" y="332764"/>
                  </a:moveTo>
                  <a:lnTo>
                    <a:pt x="785873" y="332764"/>
                  </a:lnTo>
                  <a:cubicBezTo>
                    <a:pt x="780167" y="268960"/>
                    <a:pt x="738150" y="215531"/>
                    <a:pt x="680831" y="192967"/>
                  </a:cubicBezTo>
                  <a:lnTo>
                    <a:pt x="680831" y="15043"/>
                  </a:lnTo>
                  <a:cubicBezTo>
                    <a:pt x="680831" y="6743"/>
                    <a:pt x="674087" y="0"/>
                    <a:pt x="665787" y="0"/>
                  </a:cubicBezTo>
                  <a:lnTo>
                    <a:pt x="575010" y="0"/>
                  </a:lnTo>
                  <a:cubicBezTo>
                    <a:pt x="566710" y="0"/>
                    <a:pt x="559967" y="6743"/>
                    <a:pt x="559967" y="15043"/>
                  </a:cubicBezTo>
                  <a:lnTo>
                    <a:pt x="559967" y="192967"/>
                  </a:lnTo>
                  <a:cubicBezTo>
                    <a:pt x="502647" y="215531"/>
                    <a:pt x="460630" y="268960"/>
                    <a:pt x="454924" y="332764"/>
                  </a:cubicBezTo>
                  <a:lnTo>
                    <a:pt x="15043" y="332764"/>
                  </a:lnTo>
                  <a:cubicBezTo>
                    <a:pt x="6743" y="332764"/>
                    <a:pt x="0" y="339507"/>
                    <a:pt x="0" y="347807"/>
                  </a:cubicBezTo>
                  <a:lnTo>
                    <a:pt x="0" y="952903"/>
                  </a:lnTo>
                  <a:cubicBezTo>
                    <a:pt x="0" y="961203"/>
                    <a:pt x="6743" y="967946"/>
                    <a:pt x="15043" y="967946"/>
                  </a:cubicBezTo>
                  <a:lnTo>
                    <a:pt x="1225495" y="967946"/>
                  </a:lnTo>
                  <a:cubicBezTo>
                    <a:pt x="1233795" y="967946"/>
                    <a:pt x="1240538" y="961203"/>
                    <a:pt x="1240538" y="952903"/>
                  </a:cubicBezTo>
                  <a:lnTo>
                    <a:pt x="1240538" y="347807"/>
                  </a:lnTo>
                  <a:cubicBezTo>
                    <a:pt x="1240538" y="339507"/>
                    <a:pt x="1233535" y="332764"/>
                    <a:pt x="1225236" y="332764"/>
                  </a:cubicBezTo>
                  <a:lnTo>
                    <a:pt x="1225236" y="332764"/>
                  </a:lnTo>
                  <a:close/>
                  <a:moveTo>
                    <a:pt x="589794" y="30086"/>
                  </a:moveTo>
                  <a:lnTo>
                    <a:pt x="650226" y="30086"/>
                  </a:lnTo>
                  <a:lnTo>
                    <a:pt x="650226" y="184408"/>
                  </a:lnTo>
                  <a:cubicBezTo>
                    <a:pt x="640370" y="182592"/>
                    <a:pt x="630255" y="181555"/>
                    <a:pt x="619880" y="181555"/>
                  </a:cubicBezTo>
                  <a:cubicBezTo>
                    <a:pt x="609505" y="181555"/>
                    <a:pt x="599390" y="182592"/>
                    <a:pt x="589534" y="184408"/>
                  </a:cubicBezTo>
                  <a:lnTo>
                    <a:pt x="589534" y="30086"/>
                  </a:lnTo>
                  <a:close/>
                  <a:moveTo>
                    <a:pt x="620139" y="211641"/>
                  </a:moveTo>
                  <a:cubicBezTo>
                    <a:pt x="689908" y="211641"/>
                    <a:pt x="747228" y="264811"/>
                    <a:pt x="754749" y="332764"/>
                  </a:cubicBezTo>
                  <a:lnTo>
                    <a:pt x="485529" y="332764"/>
                  </a:lnTo>
                  <a:cubicBezTo>
                    <a:pt x="493051" y="264811"/>
                    <a:pt x="550111" y="211641"/>
                    <a:pt x="620139" y="211641"/>
                  </a:cubicBezTo>
                  <a:close/>
                  <a:moveTo>
                    <a:pt x="1210192" y="937860"/>
                  </a:moveTo>
                  <a:lnTo>
                    <a:pt x="30086" y="937860"/>
                  </a:lnTo>
                  <a:lnTo>
                    <a:pt x="30086" y="362850"/>
                  </a:lnTo>
                  <a:lnTo>
                    <a:pt x="1210192" y="362850"/>
                  </a:lnTo>
                  <a:lnTo>
                    <a:pt x="1210192" y="937860"/>
                  </a:lnTo>
                  <a:close/>
                </a:path>
              </a:pathLst>
            </a:custGeom>
            <a:solidFill>
              <a:schemeClr val="bg1"/>
            </a:solidFill>
            <a:ln w="258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ACCCB2-611A-490B-9F34-686D4B21B8C1}"/>
                </a:ext>
              </a:extLst>
            </p:cNvPr>
            <p:cNvSpPr/>
            <p:nvPr/>
          </p:nvSpPr>
          <p:spPr>
            <a:xfrm>
              <a:off x="1182719" y="1196659"/>
              <a:ext cx="181360" cy="211803"/>
            </a:xfrm>
            <a:custGeom>
              <a:avLst/>
              <a:gdLst>
                <a:gd name="connsiteX0" fmla="*/ 176011 w 181360"/>
                <a:gd name="connsiteY0" fmla="*/ 3534 h 211803"/>
                <a:gd name="connsiteX1" fmla="*/ 154743 w 181360"/>
                <a:gd name="connsiteY1" fmla="*/ 5350 h 211803"/>
                <a:gd name="connsiteX2" fmla="*/ 3534 w 181360"/>
                <a:gd name="connsiteY2" fmla="*/ 186904 h 211803"/>
                <a:gd name="connsiteX3" fmla="*/ 5350 w 181360"/>
                <a:gd name="connsiteY3" fmla="*/ 208172 h 211803"/>
                <a:gd name="connsiteX4" fmla="*/ 14946 w 181360"/>
                <a:gd name="connsiteY4" fmla="*/ 211803 h 211803"/>
                <a:gd name="connsiteX5" fmla="*/ 26617 w 181360"/>
                <a:gd name="connsiteY5" fmla="*/ 206357 h 211803"/>
                <a:gd name="connsiteX6" fmla="*/ 177827 w 181360"/>
                <a:gd name="connsiteY6" fmla="*/ 24802 h 211803"/>
                <a:gd name="connsiteX7" fmla="*/ 176011 w 181360"/>
                <a:gd name="connsiteY7" fmla="*/ 3534 h 211803"/>
                <a:gd name="connsiteX8" fmla="*/ 176011 w 181360"/>
                <a:gd name="connsiteY8" fmla="*/ 3534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60" h="211803">
                  <a:moveTo>
                    <a:pt x="176011" y="3534"/>
                  </a:moveTo>
                  <a:cubicBezTo>
                    <a:pt x="169527" y="-1913"/>
                    <a:pt x="159931" y="-875"/>
                    <a:pt x="154743" y="5350"/>
                  </a:cubicBez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236" y="8981"/>
                    <a:pt x="176011" y="3534"/>
                  </a:cubicBezTo>
                  <a:lnTo>
                    <a:pt x="176011" y="3534"/>
                  </a:lnTo>
                  <a:close/>
                </a:path>
              </a:pathLst>
            </a:custGeom>
            <a:solidFill>
              <a:schemeClr val="bg1"/>
            </a:solidFill>
            <a:ln w="258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39DCB5-AE64-47CC-9478-0752370A00F9}"/>
                </a:ext>
              </a:extLst>
            </p:cNvPr>
            <p:cNvSpPr/>
            <p:nvPr/>
          </p:nvSpPr>
          <p:spPr>
            <a:xfrm>
              <a:off x="1333928" y="1196659"/>
              <a:ext cx="181445" cy="211803"/>
            </a:xfrm>
            <a:custGeom>
              <a:avLst/>
              <a:gdLst>
                <a:gd name="connsiteX0" fmla="*/ 176011 w 181445"/>
                <a:gd name="connsiteY0" fmla="*/ 3534 h 211803"/>
                <a:gd name="connsiteX1" fmla="*/ 154743 w 181445"/>
                <a:gd name="connsiteY1" fmla="*/ 5350 h 211803"/>
                <a:gd name="connsiteX2" fmla="*/ 3534 w 181445"/>
                <a:gd name="connsiteY2" fmla="*/ 186904 h 211803"/>
                <a:gd name="connsiteX3" fmla="*/ 5350 w 181445"/>
                <a:gd name="connsiteY3" fmla="*/ 208172 h 211803"/>
                <a:gd name="connsiteX4" fmla="*/ 14946 w 181445"/>
                <a:gd name="connsiteY4" fmla="*/ 211803 h 211803"/>
                <a:gd name="connsiteX5" fmla="*/ 26617 w 181445"/>
                <a:gd name="connsiteY5" fmla="*/ 206357 h 211803"/>
                <a:gd name="connsiteX6" fmla="*/ 177827 w 181445"/>
                <a:gd name="connsiteY6" fmla="*/ 24802 h 211803"/>
                <a:gd name="connsiteX7" fmla="*/ 176011 w 181445"/>
                <a:gd name="connsiteY7" fmla="*/ 3534 h 211803"/>
                <a:gd name="connsiteX8" fmla="*/ 176011 w 181445"/>
                <a:gd name="connsiteY8" fmla="*/ 3534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45" h="211803">
                  <a:moveTo>
                    <a:pt x="176011" y="3534"/>
                  </a:moveTo>
                  <a:cubicBezTo>
                    <a:pt x="169527" y="-1913"/>
                    <a:pt x="160190" y="-875"/>
                    <a:pt x="154743" y="5350"/>
                  </a:cubicBez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495" y="8981"/>
                    <a:pt x="176011" y="3534"/>
                  </a:cubicBezTo>
                  <a:lnTo>
                    <a:pt x="176011" y="3534"/>
                  </a:lnTo>
                  <a:close/>
                </a:path>
              </a:pathLst>
            </a:custGeom>
            <a:solidFill>
              <a:schemeClr val="bg1"/>
            </a:solidFill>
            <a:ln w="258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CB20803-7DFF-46AE-B161-1E93B5FECC67}"/>
                </a:ext>
              </a:extLst>
            </p:cNvPr>
            <p:cNvSpPr/>
            <p:nvPr/>
          </p:nvSpPr>
          <p:spPr>
            <a:xfrm>
              <a:off x="1485137" y="1196659"/>
              <a:ext cx="181360" cy="211803"/>
            </a:xfrm>
            <a:custGeom>
              <a:avLst/>
              <a:gdLst>
                <a:gd name="connsiteX0" fmla="*/ 154743 w 181360"/>
                <a:gd name="connsiteY0" fmla="*/ 5350 h 211803"/>
                <a:gd name="connsiteX1" fmla="*/ 3534 w 181360"/>
                <a:gd name="connsiteY1" fmla="*/ 186904 h 211803"/>
                <a:gd name="connsiteX2" fmla="*/ 5350 w 181360"/>
                <a:gd name="connsiteY2" fmla="*/ 208172 h 211803"/>
                <a:gd name="connsiteX3" fmla="*/ 14946 w 181360"/>
                <a:gd name="connsiteY3" fmla="*/ 211803 h 211803"/>
                <a:gd name="connsiteX4" fmla="*/ 26617 w 181360"/>
                <a:gd name="connsiteY4" fmla="*/ 206357 h 211803"/>
                <a:gd name="connsiteX5" fmla="*/ 177827 w 181360"/>
                <a:gd name="connsiteY5" fmla="*/ 24802 h 211803"/>
                <a:gd name="connsiteX6" fmla="*/ 176011 w 181360"/>
                <a:gd name="connsiteY6" fmla="*/ 3534 h 211803"/>
                <a:gd name="connsiteX7" fmla="*/ 154743 w 181360"/>
                <a:gd name="connsiteY7" fmla="*/ 5350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60" h="211803">
                  <a:moveTo>
                    <a:pt x="154743" y="5350"/>
                  </a:move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236" y="8981"/>
                    <a:pt x="176011" y="3534"/>
                  </a:cubicBezTo>
                  <a:cubicBezTo>
                    <a:pt x="169786" y="-1913"/>
                    <a:pt x="160190" y="-875"/>
                    <a:pt x="154743" y="5350"/>
                  </a:cubicBezTo>
                  <a:close/>
                </a:path>
              </a:pathLst>
            </a:custGeom>
            <a:solidFill>
              <a:schemeClr val="bg1"/>
            </a:solidFill>
            <a:ln w="258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9772376-54F9-45A6-B141-A05A23034BFA}"/>
                </a:ext>
              </a:extLst>
            </p:cNvPr>
            <p:cNvSpPr/>
            <p:nvPr/>
          </p:nvSpPr>
          <p:spPr>
            <a:xfrm>
              <a:off x="895239" y="1075698"/>
              <a:ext cx="1058990" cy="453887"/>
            </a:xfrm>
            <a:custGeom>
              <a:avLst/>
              <a:gdLst>
                <a:gd name="connsiteX0" fmla="*/ 15050 w 1058990"/>
                <a:gd name="connsiteY0" fmla="*/ 453887 h 453887"/>
                <a:gd name="connsiteX1" fmla="*/ 1043947 w 1058990"/>
                <a:gd name="connsiteY1" fmla="*/ 453887 h 453887"/>
                <a:gd name="connsiteX2" fmla="*/ 1058991 w 1058990"/>
                <a:gd name="connsiteY2" fmla="*/ 438844 h 453887"/>
                <a:gd name="connsiteX3" fmla="*/ 1058991 w 1058990"/>
                <a:gd name="connsiteY3" fmla="*/ 15043 h 453887"/>
                <a:gd name="connsiteX4" fmla="*/ 1043947 w 1058990"/>
                <a:gd name="connsiteY4" fmla="*/ 0 h 453887"/>
                <a:gd name="connsiteX5" fmla="*/ 15050 w 1058990"/>
                <a:gd name="connsiteY5" fmla="*/ 0 h 453887"/>
                <a:gd name="connsiteX6" fmla="*/ 7 w 1058990"/>
                <a:gd name="connsiteY6" fmla="*/ 15043 h 453887"/>
                <a:gd name="connsiteX7" fmla="*/ 7 w 1058990"/>
                <a:gd name="connsiteY7" fmla="*/ 438584 h 453887"/>
                <a:gd name="connsiteX8" fmla="*/ 15050 w 1058990"/>
                <a:gd name="connsiteY8" fmla="*/ 453887 h 453887"/>
                <a:gd name="connsiteX9" fmla="*/ 15050 w 1058990"/>
                <a:gd name="connsiteY9" fmla="*/ 453887 h 453887"/>
                <a:gd name="connsiteX10" fmla="*/ 30093 w 1058990"/>
                <a:gd name="connsiteY10" fmla="*/ 30086 h 453887"/>
                <a:gd name="connsiteX11" fmla="*/ 1028645 w 1058990"/>
                <a:gd name="connsiteY11" fmla="*/ 30086 h 453887"/>
                <a:gd name="connsiteX12" fmla="*/ 1028645 w 1058990"/>
                <a:gd name="connsiteY12" fmla="*/ 423541 h 453887"/>
                <a:gd name="connsiteX13" fmla="*/ 30093 w 1058990"/>
                <a:gd name="connsiteY13" fmla="*/ 423541 h 453887"/>
                <a:gd name="connsiteX14" fmla="*/ 30093 w 1058990"/>
                <a:gd name="connsiteY14" fmla="*/ 30086 h 45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8990" h="453887">
                  <a:moveTo>
                    <a:pt x="15050" y="453887"/>
                  </a:moveTo>
                  <a:lnTo>
                    <a:pt x="1043947" y="453887"/>
                  </a:lnTo>
                  <a:cubicBezTo>
                    <a:pt x="1052247" y="453887"/>
                    <a:pt x="1058991" y="447144"/>
                    <a:pt x="1058991" y="438844"/>
                  </a:cubicBezTo>
                  <a:lnTo>
                    <a:pt x="1058991" y="15043"/>
                  </a:lnTo>
                  <a:cubicBezTo>
                    <a:pt x="1058991" y="6743"/>
                    <a:pt x="1052247" y="0"/>
                    <a:pt x="1043947" y="0"/>
                  </a:cubicBezTo>
                  <a:lnTo>
                    <a:pt x="15050" y="0"/>
                  </a:lnTo>
                  <a:cubicBezTo>
                    <a:pt x="6751" y="0"/>
                    <a:pt x="7" y="6743"/>
                    <a:pt x="7" y="15043"/>
                  </a:cubicBezTo>
                  <a:lnTo>
                    <a:pt x="7" y="438584"/>
                  </a:lnTo>
                  <a:cubicBezTo>
                    <a:pt x="-252" y="447144"/>
                    <a:pt x="6491" y="453887"/>
                    <a:pt x="15050" y="453887"/>
                  </a:cubicBezTo>
                  <a:lnTo>
                    <a:pt x="15050" y="453887"/>
                  </a:lnTo>
                  <a:close/>
                  <a:moveTo>
                    <a:pt x="30093" y="30086"/>
                  </a:moveTo>
                  <a:lnTo>
                    <a:pt x="1028645" y="30086"/>
                  </a:lnTo>
                  <a:lnTo>
                    <a:pt x="1028645" y="423541"/>
                  </a:lnTo>
                  <a:lnTo>
                    <a:pt x="30093" y="423541"/>
                  </a:lnTo>
                  <a:lnTo>
                    <a:pt x="30093" y="30086"/>
                  </a:lnTo>
                  <a:close/>
                </a:path>
              </a:pathLst>
            </a:custGeom>
            <a:solidFill>
              <a:schemeClr val="bg1"/>
            </a:solidFill>
            <a:ln w="2585" cap="flat">
              <a:noFill/>
              <a:prstDash val="solid"/>
              <a:miter/>
            </a:ln>
          </p:spPr>
          <p:txBody>
            <a:bodyPr rtlCol="0" anchor="ctr"/>
            <a:lstStyle/>
            <a:p>
              <a:endParaRPr lang="en-US"/>
            </a:p>
          </p:txBody>
        </p:sp>
      </p:grpSp>
      <p:pic>
        <p:nvPicPr>
          <p:cNvPr id="19" name="Picture 18">
            <a:extLst>
              <a:ext uri="{FF2B5EF4-FFF2-40B4-BE49-F238E27FC236}">
                <a16:creationId xmlns:a16="http://schemas.microsoft.com/office/drawing/2014/main" id="{5E60F9A7-D9AC-4F15-825A-9C13476860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777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3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3" dur="3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800"/>
                            </p:stCondLst>
                            <p:childTnLst>
                              <p:par>
                                <p:cTn id="15" presetID="2" presetClass="entr" presetSubtype="8"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3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8" dur="3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100"/>
                            </p:stCondLst>
                            <p:childTnLst>
                              <p:par>
                                <p:cTn id="20" presetID="2" presetClass="entr" presetSubtype="8" fill="hold" grpId="0" nodeType="after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3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3" dur="3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400"/>
                            </p:stCondLst>
                            <p:childTnLst>
                              <p:par>
                                <p:cTn id="25" presetID="2" presetClass="entr" presetSubtype="8" fill="hold" grpId="0"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3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8" dur="3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700"/>
                            </p:stCondLst>
                            <p:childTnLst>
                              <p:par>
                                <p:cTn id="30" presetID="2" presetClass="entr" presetSubtype="8" fill="hold" grpId="0" nodeType="after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3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3" dur="3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E28265-0166-724C-8E55-82CEBA21D270}"/>
              </a:ext>
            </a:extLst>
          </p:cNvPr>
          <p:cNvSpPr/>
          <p:nvPr/>
        </p:nvSpPr>
        <p:spPr>
          <a:xfrm>
            <a:off x="0" y="0"/>
            <a:ext cx="6175513"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Placeholder 9" descr="Leftovers on compost">
            <a:extLst>
              <a:ext uri="{FF2B5EF4-FFF2-40B4-BE49-F238E27FC236}">
                <a16:creationId xmlns:a16="http://schemas.microsoft.com/office/drawing/2014/main" id="{6FA204AD-6694-9583-BD54-E972E72EC9E0}"/>
              </a:ext>
            </a:extLst>
          </p:cNvPr>
          <p:cNvPicPr>
            <a:picLocks noGrp="1" noChangeAspect="1"/>
          </p:cNvPicPr>
          <p:nvPr>
            <p:ph type="pic" sz="quarter" idx="13"/>
          </p:nvPr>
        </p:nvPicPr>
        <p:blipFill rotWithShape="1">
          <a:blip r:embed="rId3"/>
          <a:srcRect l="19096" r="16851"/>
          <a:stretch/>
        </p:blipFill>
        <p:spPr>
          <a:xfrm>
            <a:off x="4202113" y="0"/>
            <a:ext cx="4941887" cy="5143500"/>
          </a:xfrm>
        </p:spPr>
      </p:pic>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410966" y="1560286"/>
            <a:ext cx="5207956" cy="202292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2600" b="1" dirty="0">
                <a:solidFill>
                  <a:schemeClr val="bg1"/>
                </a:solidFill>
                <a:latin typeface="+mn-lt"/>
                <a:ea typeface="Open Sans" panose="020B0606030504020204" pitchFamily="34" charset="0"/>
                <a:cs typeface="Arial" panose="020B0604020202020204" pitchFamily="34" charset="0"/>
              </a:rPr>
              <a:t>But! </a:t>
            </a:r>
          </a:p>
          <a:p>
            <a:pPr marL="0" indent="0">
              <a:spcBef>
                <a:spcPts val="0"/>
              </a:spcBef>
              <a:spcAft>
                <a:spcPts val="600"/>
              </a:spcAft>
              <a:buFont typeface="Arial"/>
              <a:buNone/>
            </a:pPr>
            <a:endParaRPr lang="en-US" sz="2600" b="1" dirty="0">
              <a:solidFill>
                <a:schemeClr val="bg1"/>
              </a:solidFill>
              <a:latin typeface="+mn-lt"/>
              <a:ea typeface="Open Sans" panose="020B0606030504020204" pitchFamily="34" charset="0"/>
              <a:cs typeface="Arial" panose="020B0604020202020204" pitchFamily="34" charset="0"/>
            </a:endParaRPr>
          </a:p>
          <a:p>
            <a:pPr marL="0" indent="0">
              <a:spcBef>
                <a:spcPts val="0"/>
              </a:spcBef>
              <a:spcAft>
                <a:spcPts val="600"/>
              </a:spcAft>
              <a:buFont typeface="Arial"/>
              <a:buNone/>
            </a:pPr>
            <a:r>
              <a:rPr lang="en-US" sz="2600" b="1" dirty="0">
                <a:solidFill>
                  <a:schemeClr val="bg1"/>
                </a:solidFill>
                <a:latin typeface="+mn-lt"/>
                <a:ea typeface="Open Sans" panose="020B0606030504020204" pitchFamily="34" charset="0"/>
                <a:cs typeface="Arial" panose="020B0604020202020204" pitchFamily="34" charset="0"/>
              </a:rPr>
              <a:t>Can I get a do over?</a:t>
            </a:r>
            <a:endParaRPr lang="en-US" sz="1500" dirty="0">
              <a:solidFill>
                <a:schemeClr val="bg1"/>
              </a:solidFill>
              <a:latin typeface="+mn-lt"/>
              <a:ea typeface="Open Sans" panose="020B0606030504020204" pitchFamily="34" charset="0"/>
              <a:cs typeface="Arial" panose="020B0604020202020204" pitchFamily="34" charset="0"/>
            </a:endParaRPr>
          </a:p>
          <a:p>
            <a:pPr marL="0" indent="0">
              <a:spcBef>
                <a:spcPts val="0"/>
              </a:spcBef>
              <a:spcAft>
                <a:spcPts val="600"/>
              </a:spcAft>
              <a:buNone/>
            </a:pPr>
            <a:endParaRPr lang="en-US" sz="1500" dirty="0">
              <a:solidFill>
                <a:schemeClr val="bg1"/>
              </a:solidFill>
              <a:latin typeface="+mn-lt"/>
              <a:ea typeface="Open Sans" panose="020B0606030504020204" pitchFamily="34" charset="0"/>
              <a:cs typeface="Arial" panose="020B0604020202020204" pitchFamily="34" charset="0"/>
            </a:endParaRPr>
          </a:p>
        </p:txBody>
      </p:sp>
      <p:grpSp>
        <p:nvGrpSpPr>
          <p:cNvPr id="13" name="Graphic 11">
            <a:extLst>
              <a:ext uri="{FF2B5EF4-FFF2-40B4-BE49-F238E27FC236}">
                <a16:creationId xmlns:a16="http://schemas.microsoft.com/office/drawing/2014/main" id="{3D55A594-C9A1-4F6E-980D-7BC5940B2ADC}"/>
              </a:ext>
            </a:extLst>
          </p:cNvPr>
          <p:cNvGrpSpPr/>
          <p:nvPr/>
        </p:nvGrpSpPr>
        <p:grpSpPr>
          <a:xfrm>
            <a:off x="496844" y="735852"/>
            <a:ext cx="862028" cy="672609"/>
            <a:chOff x="804469" y="652156"/>
            <a:chExt cx="1240538" cy="967946"/>
          </a:xfrm>
          <a:solidFill>
            <a:schemeClr val="bg1"/>
          </a:solidFill>
        </p:grpSpPr>
        <p:sp>
          <p:nvSpPr>
            <p:cNvPr id="14" name="Freeform: Shape 13">
              <a:extLst>
                <a:ext uri="{FF2B5EF4-FFF2-40B4-BE49-F238E27FC236}">
                  <a16:creationId xmlns:a16="http://schemas.microsoft.com/office/drawing/2014/main" id="{B96C7334-85AB-4289-B05E-07A02AE40AC6}"/>
                </a:ext>
              </a:extLst>
            </p:cNvPr>
            <p:cNvSpPr/>
            <p:nvPr/>
          </p:nvSpPr>
          <p:spPr>
            <a:xfrm>
              <a:off x="804469" y="652156"/>
              <a:ext cx="1240538" cy="967946"/>
            </a:xfrm>
            <a:custGeom>
              <a:avLst/>
              <a:gdLst>
                <a:gd name="connsiteX0" fmla="*/ 1225236 w 1240538"/>
                <a:gd name="connsiteY0" fmla="*/ 332764 h 967946"/>
                <a:gd name="connsiteX1" fmla="*/ 785873 w 1240538"/>
                <a:gd name="connsiteY1" fmla="*/ 332764 h 967946"/>
                <a:gd name="connsiteX2" fmla="*/ 680831 w 1240538"/>
                <a:gd name="connsiteY2" fmla="*/ 192967 h 967946"/>
                <a:gd name="connsiteX3" fmla="*/ 680831 w 1240538"/>
                <a:gd name="connsiteY3" fmla="*/ 15043 h 967946"/>
                <a:gd name="connsiteX4" fmla="*/ 665787 w 1240538"/>
                <a:gd name="connsiteY4" fmla="*/ 0 h 967946"/>
                <a:gd name="connsiteX5" fmla="*/ 575010 w 1240538"/>
                <a:gd name="connsiteY5" fmla="*/ 0 h 967946"/>
                <a:gd name="connsiteX6" fmla="*/ 559967 w 1240538"/>
                <a:gd name="connsiteY6" fmla="*/ 15043 h 967946"/>
                <a:gd name="connsiteX7" fmla="*/ 559967 w 1240538"/>
                <a:gd name="connsiteY7" fmla="*/ 192967 h 967946"/>
                <a:gd name="connsiteX8" fmla="*/ 454924 w 1240538"/>
                <a:gd name="connsiteY8" fmla="*/ 332764 h 967946"/>
                <a:gd name="connsiteX9" fmla="*/ 15043 w 1240538"/>
                <a:gd name="connsiteY9" fmla="*/ 332764 h 967946"/>
                <a:gd name="connsiteX10" fmla="*/ 0 w 1240538"/>
                <a:gd name="connsiteY10" fmla="*/ 347807 h 967946"/>
                <a:gd name="connsiteX11" fmla="*/ 0 w 1240538"/>
                <a:gd name="connsiteY11" fmla="*/ 952903 h 967946"/>
                <a:gd name="connsiteX12" fmla="*/ 15043 w 1240538"/>
                <a:gd name="connsiteY12" fmla="*/ 967946 h 967946"/>
                <a:gd name="connsiteX13" fmla="*/ 1225495 w 1240538"/>
                <a:gd name="connsiteY13" fmla="*/ 967946 h 967946"/>
                <a:gd name="connsiteX14" fmla="*/ 1240538 w 1240538"/>
                <a:gd name="connsiteY14" fmla="*/ 952903 h 967946"/>
                <a:gd name="connsiteX15" fmla="*/ 1240538 w 1240538"/>
                <a:gd name="connsiteY15" fmla="*/ 347807 h 967946"/>
                <a:gd name="connsiteX16" fmla="*/ 1225236 w 1240538"/>
                <a:gd name="connsiteY16" fmla="*/ 332764 h 967946"/>
                <a:gd name="connsiteX17" fmla="*/ 1225236 w 1240538"/>
                <a:gd name="connsiteY17" fmla="*/ 332764 h 967946"/>
                <a:gd name="connsiteX18" fmla="*/ 589794 w 1240538"/>
                <a:gd name="connsiteY18" fmla="*/ 30086 h 967946"/>
                <a:gd name="connsiteX19" fmla="*/ 650226 w 1240538"/>
                <a:gd name="connsiteY19" fmla="*/ 30086 h 967946"/>
                <a:gd name="connsiteX20" fmla="*/ 650226 w 1240538"/>
                <a:gd name="connsiteY20" fmla="*/ 184408 h 967946"/>
                <a:gd name="connsiteX21" fmla="*/ 619880 w 1240538"/>
                <a:gd name="connsiteY21" fmla="*/ 181555 h 967946"/>
                <a:gd name="connsiteX22" fmla="*/ 589534 w 1240538"/>
                <a:gd name="connsiteY22" fmla="*/ 184408 h 967946"/>
                <a:gd name="connsiteX23" fmla="*/ 589534 w 1240538"/>
                <a:gd name="connsiteY23" fmla="*/ 30086 h 967946"/>
                <a:gd name="connsiteX24" fmla="*/ 620139 w 1240538"/>
                <a:gd name="connsiteY24" fmla="*/ 211641 h 967946"/>
                <a:gd name="connsiteX25" fmla="*/ 754749 w 1240538"/>
                <a:gd name="connsiteY25" fmla="*/ 332764 h 967946"/>
                <a:gd name="connsiteX26" fmla="*/ 485529 w 1240538"/>
                <a:gd name="connsiteY26" fmla="*/ 332764 h 967946"/>
                <a:gd name="connsiteX27" fmla="*/ 620139 w 1240538"/>
                <a:gd name="connsiteY27" fmla="*/ 211641 h 967946"/>
                <a:gd name="connsiteX28" fmla="*/ 1210192 w 1240538"/>
                <a:gd name="connsiteY28" fmla="*/ 937860 h 967946"/>
                <a:gd name="connsiteX29" fmla="*/ 30086 w 1240538"/>
                <a:gd name="connsiteY29" fmla="*/ 937860 h 967946"/>
                <a:gd name="connsiteX30" fmla="*/ 30086 w 1240538"/>
                <a:gd name="connsiteY30" fmla="*/ 362850 h 967946"/>
                <a:gd name="connsiteX31" fmla="*/ 1210192 w 1240538"/>
                <a:gd name="connsiteY31" fmla="*/ 362850 h 967946"/>
                <a:gd name="connsiteX32" fmla="*/ 1210192 w 1240538"/>
                <a:gd name="connsiteY32" fmla="*/ 937860 h 96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0538" h="967946">
                  <a:moveTo>
                    <a:pt x="1225236" y="332764"/>
                  </a:moveTo>
                  <a:lnTo>
                    <a:pt x="785873" y="332764"/>
                  </a:lnTo>
                  <a:cubicBezTo>
                    <a:pt x="780167" y="268960"/>
                    <a:pt x="738150" y="215531"/>
                    <a:pt x="680831" y="192967"/>
                  </a:cubicBezTo>
                  <a:lnTo>
                    <a:pt x="680831" y="15043"/>
                  </a:lnTo>
                  <a:cubicBezTo>
                    <a:pt x="680831" y="6743"/>
                    <a:pt x="674087" y="0"/>
                    <a:pt x="665787" y="0"/>
                  </a:cubicBezTo>
                  <a:lnTo>
                    <a:pt x="575010" y="0"/>
                  </a:lnTo>
                  <a:cubicBezTo>
                    <a:pt x="566710" y="0"/>
                    <a:pt x="559967" y="6743"/>
                    <a:pt x="559967" y="15043"/>
                  </a:cubicBezTo>
                  <a:lnTo>
                    <a:pt x="559967" y="192967"/>
                  </a:lnTo>
                  <a:cubicBezTo>
                    <a:pt x="502647" y="215531"/>
                    <a:pt x="460630" y="268960"/>
                    <a:pt x="454924" y="332764"/>
                  </a:cubicBezTo>
                  <a:lnTo>
                    <a:pt x="15043" y="332764"/>
                  </a:lnTo>
                  <a:cubicBezTo>
                    <a:pt x="6743" y="332764"/>
                    <a:pt x="0" y="339507"/>
                    <a:pt x="0" y="347807"/>
                  </a:cubicBezTo>
                  <a:lnTo>
                    <a:pt x="0" y="952903"/>
                  </a:lnTo>
                  <a:cubicBezTo>
                    <a:pt x="0" y="961203"/>
                    <a:pt x="6743" y="967946"/>
                    <a:pt x="15043" y="967946"/>
                  </a:cubicBezTo>
                  <a:lnTo>
                    <a:pt x="1225495" y="967946"/>
                  </a:lnTo>
                  <a:cubicBezTo>
                    <a:pt x="1233795" y="967946"/>
                    <a:pt x="1240538" y="961203"/>
                    <a:pt x="1240538" y="952903"/>
                  </a:cubicBezTo>
                  <a:lnTo>
                    <a:pt x="1240538" y="347807"/>
                  </a:lnTo>
                  <a:cubicBezTo>
                    <a:pt x="1240538" y="339507"/>
                    <a:pt x="1233535" y="332764"/>
                    <a:pt x="1225236" y="332764"/>
                  </a:cubicBezTo>
                  <a:lnTo>
                    <a:pt x="1225236" y="332764"/>
                  </a:lnTo>
                  <a:close/>
                  <a:moveTo>
                    <a:pt x="589794" y="30086"/>
                  </a:moveTo>
                  <a:lnTo>
                    <a:pt x="650226" y="30086"/>
                  </a:lnTo>
                  <a:lnTo>
                    <a:pt x="650226" y="184408"/>
                  </a:lnTo>
                  <a:cubicBezTo>
                    <a:pt x="640370" y="182592"/>
                    <a:pt x="630255" y="181555"/>
                    <a:pt x="619880" y="181555"/>
                  </a:cubicBezTo>
                  <a:cubicBezTo>
                    <a:pt x="609505" y="181555"/>
                    <a:pt x="599390" y="182592"/>
                    <a:pt x="589534" y="184408"/>
                  </a:cubicBezTo>
                  <a:lnTo>
                    <a:pt x="589534" y="30086"/>
                  </a:lnTo>
                  <a:close/>
                  <a:moveTo>
                    <a:pt x="620139" y="211641"/>
                  </a:moveTo>
                  <a:cubicBezTo>
                    <a:pt x="689908" y="211641"/>
                    <a:pt x="747228" y="264811"/>
                    <a:pt x="754749" y="332764"/>
                  </a:cubicBezTo>
                  <a:lnTo>
                    <a:pt x="485529" y="332764"/>
                  </a:lnTo>
                  <a:cubicBezTo>
                    <a:pt x="493051" y="264811"/>
                    <a:pt x="550111" y="211641"/>
                    <a:pt x="620139" y="211641"/>
                  </a:cubicBezTo>
                  <a:close/>
                  <a:moveTo>
                    <a:pt x="1210192" y="937860"/>
                  </a:moveTo>
                  <a:lnTo>
                    <a:pt x="30086" y="937860"/>
                  </a:lnTo>
                  <a:lnTo>
                    <a:pt x="30086" y="362850"/>
                  </a:lnTo>
                  <a:lnTo>
                    <a:pt x="1210192" y="362850"/>
                  </a:lnTo>
                  <a:lnTo>
                    <a:pt x="1210192" y="937860"/>
                  </a:lnTo>
                  <a:close/>
                </a:path>
              </a:pathLst>
            </a:custGeom>
            <a:solidFill>
              <a:schemeClr val="bg1"/>
            </a:solidFill>
            <a:ln w="258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ACCCB2-611A-490B-9F34-686D4B21B8C1}"/>
                </a:ext>
              </a:extLst>
            </p:cNvPr>
            <p:cNvSpPr/>
            <p:nvPr/>
          </p:nvSpPr>
          <p:spPr>
            <a:xfrm>
              <a:off x="1182719" y="1196659"/>
              <a:ext cx="181360" cy="211803"/>
            </a:xfrm>
            <a:custGeom>
              <a:avLst/>
              <a:gdLst>
                <a:gd name="connsiteX0" fmla="*/ 176011 w 181360"/>
                <a:gd name="connsiteY0" fmla="*/ 3534 h 211803"/>
                <a:gd name="connsiteX1" fmla="*/ 154743 w 181360"/>
                <a:gd name="connsiteY1" fmla="*/ 5350 h 211803"/>
                <a:gd name="connsiteX2" fmla="*/ 3534 w 181360"/>
                <a:gd name="connsiteY2" fmla="*/ 186904 h 211803"/>
                <a:gd name="connsiteX3" fmla="*/ 5350 w 181360"/>
                <a:gd name="connsiteY3" fmla="*/ 208172 h 211803"/>
                <a:gd name="connsiteX4" fmla="*/ 14946 w 181360"/>
                <a:gd name="connsiteY4" fmla="*/ 211803 h 211803"/>
                <a:gd name="connsiteX5" fmla="*/ 26617 w 181360"/>
                <a:gd name="connsiteY5" fmla="*/ 206357 h 211803"/>
                <a:gd name="connsiteX6" fmla="*/ 177827 w 181360"/>
                <a:gd name="connsiteY6" fmla="*/ 24802 h 211803"/>
                <a:gd name="connsiteX7" fmla="*/ 176011 w 181360"/>
                <a:gd name="connsiteY7" fmla="*/ 3534 h 211803"/>
                <a:gd name="connsiteX8" fmla="*/ 176011 w 181360"/>
                <a:gd name="connsiteY8" fmla="*/ 3534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60" h="211803">
                  <a:moveTo>
                    <a:pt x="176011" y="3534"/>
                  </a:moveTo>
                  <a:cubicBezTo>
                    <a:pt x="169527" y="-1913"/>
                    <a:pt x="159931" y="-875"/>
                    <a:pt x="154743" y="5350"/>
                  </a:cubicBez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236" y="8981"/>
                    <a:pt x="176011" y="3534"/>
                  </a:cubicBezTo>
                  <a:lnTo>
                    <a:pt x="176011" y="3534"/>
                  </a:lnTo>
                  <a:close/>
                </a:path>
              </a:pathLst>
            </a:custGeom>
            <a:solidFill>
              <a:schemeClr val="bg1"/>
            </a:solidFill>
            <a:ln w="258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39DCB5-AE64-47CC-9478-0752370A00F9}"/>
                </a:ext>
              </a:extLst>
            </p:cNvPr>
            <p:cNvSpPr/>
            <p:nvPr/>
          </p:nvSpPr>
          <p:spPr>
            <a:xfrm>
              <a:off x="1333928" y="1196659"/>
              <a:ext cx="181445" cy="211803"/>
            </a:xfrm>
            <a:custGeom>
              <a:avLst/>
              <a:gdLst>
                <a:gd name="connsiteX0" fmla="*/ 176011 w 181445"/>
                <a:gd name="connsiteY0" fmla="*/ 3534 h 211803"/>
                <a:gd name="connsiteX1" fmla="*/ 154743 w 181445"/>
                <a:gd name="connsiteY1" fmla="*/ 5350 h 211803"/>
                <a:gd name="connsiteX2" fmla="*/ 3534 w 181445"/>
                <a:gd name="connsiteY2" fmla="*/ 186904 h 211803"/>
                <a:gd name="connsiteX3" fmla="*/ 5350 w 181445"/>
                <a:gd name="connsiteY3" fmla="*/ 208172 h 211803"/>
                <a:gd name="connsiteX4" fmla="*/ 14946 w 181445"/>
                <a:gd name="connsiteY4" fmla="*/ 211803 h 211803"/>
                <a:gd name="connsiteX5" fmla="*/ 26617 w 181445"/>
                <a:gd name="connsiteY5" fmla="*/ 206357 h 211803"/>
                <a:gd name="connsiteX6" fmla="*/ 177827 w 181445"/>
                <a:gd name="connsiteY6" fmla="*/ 24802 h 211803"/>
                <a:gd name="connsiteX7" fmla="*/ 176011 w 181445"/>
                <a:gd name="connsiteY7" fmla="*/ 3534 h 211803"/>
                <a:gd name="connsiteX8" fmla="*/ 176011 w 181445"/>
                <a:gd name="connsiteY8" fmla="*/ 3534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45" h="211803">
                  <a:moveTo>
                    <a:pt x="176011" y="3534"/>
                  </a:moveTo>
                  <a:cubicBezTo>
                    <a:pt x="169527" y="-1913"/>
                    <a:pt x="160190" y="-875"/>
                    <a:pt x="154743" y="5350"/>
                  </a:cubicBez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495" y="8981"/>
                    <a:pt x="176011" y="3534"/>
                  </a:cubicBezTo>
                  <a:lnTo>
                    <a:pt x="176011" y="3534"/>
                  </a:lnTo>
                  <a:close/>
                </a:path>
              </a:pathLst>
            </a:custGeom>
            <a:solidFill>
              <a:schemeClr val="bg1"/>
            </a:solidFill>
            <a:ln w="258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CB20803-7DFF-46AE-B161-1E93B5FECC67}"/>
                </a:ext>
              </a:extLst>
            </p:cNvPr>
            <p:cNvSpPr/>
            <p:nvPr/>
          </p:nvSpPr>
          <p:spPr>
            <a:xfrm>
              <a:off x="1485137" y="1196659"/>
              <a:ext cx="181360" cy="211803"/>
            </a:xfrm>
            <a:custGeom>
              <a:avLst/>
              <a:gdLst>
                <a:gd name="connsiteX0" fmla="*/ 154743 w 181360"/>
                <a:gd name="connsiteY0" fmla="*/ 5350 h 211803"/>
                <a:gd name="connsiteX1" fmla="*/ 3534 w 181360"/>
                <a:gd name="connsiteY1" fmla="*/ 186904 h 211803"/>
                <a:gd name="connsiteX2" fmla="*/ 5350 w 181360"/>
                <a:gd name="connsiteY2" fmla="*/ 208172 h 211803"/>
                <a:gd name="connsiteX3" fmla="*/ 14946 w 181360"/>
                <a:gd name="connsiteY3" fmla="*/ 211803 h 211803"/>
                <a:gd name="connsiteX4" fmla="*/ 26617 w 181360"/>
                <a:gd name="connsiteY4" fmla="*/ 206357 h 211803"/>
                <a:gd name="connsiteX5" fmla="*/ 177827 w 181360"/>
                <a:gd name="connsiteY5" fmla="*/ 24802 h 211803"/>
                <a:gd name="connsiteX6" fmla="*/ 176011 w 181360"/>
                <a:gd name="connsiteY6" fmla="*/ 3534 h 211803"/>
                <a:gd name="connsiteX7" fmla="*/ 154743 w 181360"/>
                <a:gd name="connsiteY7" fmla="*/ 5350 h 2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60" h="211803">
                  <a:moveTo>
                    <a:pt x="154743" y="5350"/>
                  </a:moveTo>
                  <a:lnTo>
                    <a:pt x="3534" y="186904"/>
                  </a:lnTo>
                  <a:cubicBezTo>
                    <a:pt x="-1913" y="193389"/>
                    <a:pt x="-875" y="202726"/>
                    <a:pt x="5350" y="208172"/>
                  </a:cubicBezTo>
                  <a:cubicBezTo>
                    <a:pt x="8203" y="210507"/>
                    <a:pt x="11574" y="211803"/>
                    <a:pt x="14946" y="211803"/>
                  </a:cubicBezTo>
                  <a:cubicBezTo>
                    <a:pt x="19355" y="211803"/>
                    <a:pt x="23505" y="209988"/>
                    <a:pt x="26617" y="206357"/>
                  </a:cubicBezTo>
                  <a:lnTo>
                    <a:pt x="177827" y="24802"/>
                  </a:lnTo>
                  <a:cubicBezTo>
                    <a:pt x="183273" y="18318"/>
                    <a:pt x="182236" y="8981"/>
                    <a:pt x="176011" y="3534"/>
                  </a:cubicBezTo>
                  <a:cubicBezTo>
                    <a:pt x="169786" y="-1913"/>
                    <a:pt x="160190" y="-875"/>
                    <a:pt x="154743" y="5350"/>
                  </a:cubicBezTo>
                  <a:close/>
                </a:path>
              </a:pathLst>
            </a:custGeom>
            <a:solidFill>
              <a:schemeClr val="bg1"/>
            </a:solidFill>
            <a:ln w="258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9772376-54F9-45A6-B141-A05A23034BFA}"/>
                </a:ext>
              </a:extLst>
            </p:cNvPr>
            <p:cNvSpPr/>
            <p:nvPr/>
          </p:nvSpPr>
          <p:spPr>
            <a:xfrm>
              <a:off x="895239" y="1075698"/>
              <a:ext cx="1058990" cy="453887"/>
            </a:xfrm>
            <a:custGeom>
              <a:avLst/>
              <a:gdLst>
                <a:gd name="connsiteX0" fmla="*/ 15050 w 1058990"/>
                <a:gd name="connsiteY0" fmla="*/ 453887 h 453887"/>
                <a:gd name="connsiteX1" fmla="*/ 1043947 w 1058990"/>
                <a:gd name="connsiteY1" fmla="*/ 453887 h 453887"/>
                <a:gd name="connsiteX2" fmla="*/ 1058991 w 1058990"/>
                <a:gd name="connsiteY2" fmla="*/ 438844 h 453887"/>
                <a:gd name="connsiteX3" fmla="*/ 1058991 w 1058990"/>
                <a:gd name="connsiteY3" fmla="*/ 15043 h 453887"/>
                <a:gd name="connsiteX4" fmla="*/ 1043947 w 1058990"/>
                <a:gd name="connsiteY4" fmla="*/ 0 h 453887"/>
                <a:gd name="connsiteX5" fmla="*/ 15050 w 1058990"/>
                <a:gd name="connsiteY5" fmla="*/ 0 h 453887"/>
                <a:gd name="connsiteX6" fmla="*/ 7 w 1058990"/>
                <a:gd name="connsiteY6" fmla="*/ 15043 h 453887"/>
                <a:gd name="connsiteX7" fmla="*/ 7 w 1058990"/>
                <a:gd name="connsiteY7" fmla="*/ 438584 h 453887"/>
                <a:gd name="connsiteX8" fmla="*/ 15050 w 1058990"/>
                <a:gd name="connsiteY8" fmla="*/ 453887 h 453887"/>
                <a:gd name="connsiteX9" fmla="*/ 15050 w 1058990"/>
                <a:gd name="connsiteY9" fmla="*/ 453887 h 453887"/>
                <a:gd name="connsiteX10" fmla="*/ 30093 w 1058990"/>
                <a:gd name="connsiteY10" fmla="*/ 30086 h 453887"/>
                <a:gd name="connsiteX11" fmla="*/ 1028645 w 1058990"/>
                <a:gd name="connsiteY11" fmla="*/ 30086 h 453887"/>
                <a:gd name="connsiteX12" fmla="*/ 1028645 w 1058990"/>
                <a:gd name="connsiteY12" fmla="*/ 423541 h 453887"/>
                <a:gd name="connsiteX13" fmla="*/ 30093 w 1058990"/>
                <a:gd name="connsiteY13" fmla="*/ 423541 h 453887"/>
                <a:gd name="connsiteX14" fmla="*/ 30093 w 1058990"/>
                <a:gd name="connsiteY14" fmla="*/ 30086 h 45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8990" h="453887">
                  <a:moveTo>
                    <a:pt x="15050" y="453887"/>
                  </a:moveTo>
                  <a:lnTo>
                    <a:pt x="1043947" y="453887"/>
                  </a:lnTo>
                  <a:cubicBezTo>
                    <a:pt x="1052247" y="453887"/>
                    <a:pt x="1058991" y="447144"/>
                    <a:pt x="1058991" y="438844"/>
                  </a:cubicBezTo>
                  <a:lnTo>
                    <a:pt x="1058991" y="15043"/>
                  </a:lnTo>
                  <a:cubicBezTo>
                    <a:pt x="1058991" y="6743"/>
                    <a:pt x="1052247" y="0"/>
                    <a:pt x="1043947" y="0"/>
                  </a:cubicBezTo>
                  <a:lnTo>
                    <a:pt x="15050" y="0"/>
                  </a:lnTo>
                  <a:cubicBezTo>
                    <a:pt x="6751" y="0"/>
                    <a:pt x="7" y="6743"/>
                    <a:pt x="7" y="15043"/>
                  </a:cubicBezTo>
                  <a:lnTo>
                    <a:pt x="7" y="438584"/>
                  </a:lnTo>
                  <a:cubicBezTo>
                    <a:pt x="-252" y="447144"/>
                    <a:pt x="6491" y="453887"/>
                    <a:pt x="15050" y="453887"/>
                  </a:cubicBezTo>
                  <a:lnTo>
                    <a:pt x="15050" y="453887"/>
                  </a:lnTo>
                  <a:close/>
                  <a:moveTo>
                    <a:pt x="30093" y="30086"/>
                  </a:moveTo>
                  <a:lnTo>
                    <a:pt x="1028645" y="30086"/>
                  </a:lnTo>
                  <a:lnTo>
                    <a:pt x="1028645" y="423541"/>
                  </a:lnTo>
                  <a:lnTo>
                    <a:pt x="30093" y="423541"/>
                  </a:lnTo>
                  <a:lnTo>
                    <a:pt x="30093" y="30086"/>
                  </a:lnTo>
                  <a:close/>
                </a:path>
              </a:pathLst>
            </a:custGeom>
            <a:solidFill>
              <a:schemeClr val="bg1"/>
            </a:solidFill>
            <a:ln w="2585" cap="flat">
              <a:noFill/>
              <a:prstDash val="solid"/>
              <a:miter/>
            </a:ln>
          </p:spPr>
          <p:txBody>
            <a:bodyPr rtlCol="0" anchor="ctr"/>
            <a:lstStyle/>
            <a:p>
              <a:endParaRPr lang="en-US"/>
            </a:p>
          </p:txBody>
        </p:sp>
      </p:grpSp>
      <p:pic>
        <p:nvPicPr>
          <p:cNvPr id="19" name="Picture 18">
            <a:extLst>
              <a:ext uri="{FF2B5EF4-FFF2-40B4-BE49-F238E27FC236}">
                <a16:creationId xmlns:a16="http://schemas.microsoft.com/office/drawing/2014/main" id="{5E60F9A7-D9AC-4F15-825A-9C13476860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413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3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3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EEBA6213-6D83-76D4-DDD2-F74C875931BC}"/>
              </a:ext>
            </a:extLst>
          </p:cNvPr>
          <p:cNvPicPr>
            <a:picLocks noChangeAspect="1"/>
          </p:cNvPicPr>
          <p:nvPr/>
        </p:nvPicPr>
        <p:blipFill>
          <a:blip r:embed="rId3"/>
          <a:srcRect l="26174" r="26174"/>
          <a:stretch/>
        </p:blipFill>
        <p:spPr>
          <a:xfrm flipH="1">
            <a:off x="-2" y="0"/>
            <a:ext cx="3683001" cy="5143500"/>
          </a:xfrm>
          <a:prstGeom prst="rect">
            <a:avLst/>
          </a:prstGeom>
        </p:spPr>
      </p:pic>
      <p:sp>
        <p:nvSpPr>
          <p:cNvPr id="18" name="Rectangle 6">
            <a:extLst>
              <a:ext uri="{FF2B5EF4-FFF2-40B4-BE49-F238E27FC236}">
                <a16:creationId xmlns:a16="http://schemas.microsoft.com/office/drawing/2014/main" id="{9030F4ED-6796-9C01-BA53-35259E808EDB}"/>
              </a:ext>
            </a:extLst>
          </p:cNvPr>
          <p:cNvSpPr/>
          <p:nvPr/>
        </p:nvSpPr>
        <p:spPr>
          <a:xfrm>
            <a:off x="2480667" y="551543"/>
            <a:ext cx="2873742" cy="38237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45B10831-1BB6-EC3C-7D6B-8993EFC00D31}"/>
              </a:ext>
            </a:extLst>
          </p:cNvPr>
          <p:cNvSpPr txBox="1">
            <a:spLocks/>
          </p:cNvSpPr>
          <p:nvPr/>
        </p:nvSpPr>
        <p:spPr>
          <a:xfrm>
            <a:off x="5551086" y="741377"/>
            <a:ext cx="3311210" cy="3823736"/>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spcAft>
                <a:spcPts val="1500"/>
              </a:spcAft>
              <a:buClr>
                <a:schemeClr val="accent3"/>
              </a:buClr>
              <a:buNone/>
            </a:pPr>
            <a:r>
              <a:rPr lang="en-US" sz="1600" b="1" dirty="0">
                <a:solidFill>
                  <a:schemeClr val="accent1"/>
                </a:solidFill>
                <a:ea typeface="Open Sans" panose="020B0606030504020204" pitchFamily="34" charset="0"/>
              </a:rPr>
              <a:t>Learn to Accept and Grow</a:t>
            </a:r>
          </a:p>
          <a:p>
            <a:pPr marL="228600" lvl="1" indent="-171450">
              <a:spcBef>
                <a:spcPct val="20000"/>
              </a:spcBef>
              <a:spcAft>
                <a:spcPts val="1500"/>
              </a:spcAft>
              <a:buClr>
                <a:schemeClr val="accent3"/>
              </a:buClr>
            </a:pPr>
            <a:r>
              <a:rPr lang="en-US" sz="1400" dirty="0">
                <a:solidFill>
                  <a:schemeClr val="tx2"/>
                </a:solidFill>
                <a:ea typeface="+mn-ea"/>
              </a:rPr>
              <a:t>Letting go and/or changing habits </a:t>
            </a:r>
            <a:br>
              <a:rPr lang="en-US" sz="1400" dirty="0">
                <a:solidFill>
                  <a:schemeClr val="tx2"/>
                </a:solidFill>
                <a:ea typeface="+mn-ea"/>
              </a:rPr>
            </a:br>
            <a:r>
              <a:rPr lang="en-US" sz="1400" dirty="0">
                <a:solidFill>
                  <a:schemeClr val="tx2"/>
                </a:solidFill>
                <a:ea typeface="+mn-ea"/>
              </a:rPr>
              <a:t>is an acknowledgement of finding your true direction.</a:t>
            </a:r>
          </a:p>
          <a:p>
            <a:pPr marL="228600" lvl="1" indent="-171450">
              <a:spcBef>
                <a:spcPct val="20000"/>
              </a:spcBef>
              <a:spcAft>
                <a:spcPts val="1500"/>
              </a:spcAft>
              <a:buClr>
                <a:schemeClr val="accent3"/>
              </a:buClr>
            </a:pPr>
            <a:r>
              <a:rPr lang="en-US" sz="1400" dirty="0">
                <a:solidFill>
                  <a:schemeClr val="tx2"/>
                </a:solidFill>
                <a:ea typeface="+mn-ea"/>
              </a:rPr>
              <a:t>Accepting any failures or mistakes and learning from them. </a:t>
            </a:r>
          </a:p>
          <a:p>
            <a:pPr marL="228600" lvl="1" indent="-171450">
              <a:spcBef>
                <a:spcPct val="20000"/>
              </a:spcBef>
              <a:spcAft>
                <a:spcPts val="1500"/>
              </a:spcAft>
              <a:buClr>
                <a:schemeClr val="accent3"/>
              </a:buClr>
            </a:pPr>
            <a:r>
              <a:rPr lang="en-US" sz="1400" dirty="0">
                <a:solidFill>
                  <a:schemeClr val="tx2"/>
                </a:solidFill>
                <a:ea typeface="+mn-ea"/>
              </a:rPr>
              <a:t>Allowing exploration to inspire you </a:t>
            </a:r>
            <a:br>
              <a:rPr lang="en-US" sz="1400" dirty="0">
                <a:solidFill>
                  <a:schemeClr val="tx2"/>
                </a:solidFill>
                <a:ea typeface="+mn-ea"/>
              </a:rPr>
            </a:br>
            <a:r>
              <a:rPr lang="en-US" sz="1400" dirty="0">
                <a:solidFill>
                  <a:schemeClr val="tx2"/>
                </a:solidFill>
                <a:ea typeface="+mn-ea"/>
              </a:rPr>
              <a:t>to embrace or take new steps.</a:t>
            </a:r>
          </a:p>
          <a:p>
            <a:pPr marL="228600" lvl="1" indent="-171450">
              <a:spcBef>
                <a:spcPct val="20000"/>
              </a:spcBef>
              <a:spcAft>
                <a:spcPts val="1500"/>
              </a:spcAft>
              <a:buClr>
                <a:schemeClr val="accent3"/>
              </a:buClr>
            </a:pPr>
            <a:r>
              <a:rPr lang="en-US" sz="1400" dirty="0">
                <a:solidFill>
                  <a:schemeClr val="tx2"/>
                </a:solidFill>
                <a:ea typeface="+mn-ea"/>
              </a:rPr>
              <a:t>Self Awareness and paying attention to what people experience when they interact with you.</a:t>
            </a:r>
          </a:p>
        </p:txBody>
      </p:sp>
      <p:sp>
        <p:nvSpPr>
          <p:cNvPr id="16" name="Title 1">
            <a:extLst>
              <a:ext uri="{FF2B5EF4-FFF2-40B4-BE49-F238E27FC236}">
                <a16:creationId xmlns:a16="http://schemas.microsoft.com/office/drawing/2014/main" id="{EE847B6B-36B1-348F-FC4F-5106857BE9CE}"/>
              </a:ext>
            </a:extLst>
          </p:cNvPr>
          <p:cNvSpPr>
            <a:spLocks noGrp="1"/>
          </p:cNvSpPr>
          <p:nvPr>
            <p:ph type="title"/>
          </p:nvPr>
        </p:nvSpPr>
        <p:spPr>
          <a:xfrm>
            <a:off x="2743072" y="761594"/>
            <a:ext cx="2348933" cy="434410"/>
          </a:xfrm>
          <a:prstGeom prst="rect">
            <a:avLst/>
          </a:prstGeom>
        </p:spPr>
        <p:txBody>
          <a:bodyPr/>
          <a:lstStyle/>
          <a:p>
            <a:pPr algn="ctr"/>
            <a:r>
              <a:rPr lang="en-US" dirty="0">
                <a:solidFill>
                  <a:schemeClr val="bg1"/>
                </a:solidFill>
              </a:rPr>
              <a:t>Can I get </a:t>
            </a:r>
            <a:br>
              <a:rPr lang="en-US" dirty="0">
                <a:solidFill>
                  <a:schemeClr val="bg1"/>
                </a:solidFill>
              </a:rPr>
            </a:br>
            <a:r>
              <a:rPr lang="en-US" dirty="0">
                <a:solidFill>
                  <a:schemeClr val="bg1"/>
                </a:solidFill>
              </a:rPr>
              <a:t>do over?</a:t>
            </a:r>
          </a:p>
        </p:txBody>
      </p:sp>
      <p:sp>
        <p:nvSpPr>
          <p:cNvPr id="17" name="Text Placeholder 2">
            <a:extLst>
              <a:ext uri="{FF2B5EF4-FFF2-40B4-BE49-F238E27FC236}">
                <a16:creationId xmlns:a16="http://schemas.microsoft.com/office/drawing/2014/main" id="{70D8FD1C-CF29-6676-B825-22CBD6F02DFA}"/>
              </a:ext>
            </a:extLst>
          </p:cNvPr>
          <p:cNvSpPr txBox="1">
            <a:spLocks/>
          </p:cNvSpPr>
          <p:nvPr/>
        </p:nvSpPr>
        <p:spPr>
          <a:xfrm>
            <a:off x="2743071" y="1759212"/>
            <a:ext cx="2348934" cy="2622694"/>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Aft>
                <a:spcPts val="1500"/>
              </a:spcAft>
              <a:buClr>
                <a:schemeClr val="accent3"/>
              </a:buClr>
              <a:buSzPct val="90000"/>
              <a:buNone/>
            </a:pPr>
            <a:r>
              <a:rPr lang="en-US" sz="1400" dirty="0">
                <a:solidFill>
                  <a:schemeClr val="bg1"/>
                </a:solidFill>
                <a:latin typeface="+mn-lt"/>
                <a:cs typeface="Arial" panose="020B0604020202020204" pitchFamily="34" charset="0"/>
              </a:rPr>
              <a:t>Starting over is a great accomplishment, but never easy. And the effort is often met with varied results, however, here are a few that we think have a positive perspective: </a:t>
            </a:r>
          </a:p>
          <a:p>
            <a:pPr marL="0" lvl="1" indent="0" algn="ctr">
              <a:spcAft>
                <a:spcPts val="1500"/>
              </a:spcAft>
              <a:buClr>
                <a:schemeClr val="accent3"/>
              </a:buClr>
              <a:buSzPct val="90000"/>
              <a:buNone/>
            </a:pPr>
            <a:r>
              <a:rPr lang="en-US" sz="1400" b="1" dirty="0">
                <a:solidFill>
                  <a:schemeClr val="bg1"/>
                </a:solidFill>
                <a:latin typeface="+mn-lt"/>
                <a:cs typeface="Arial" panose="020B0604020202020204" pitchFamily="34" charset="0"/>
              </a:rPr>
              <a:t>Let’s examine acceptance and growing.</a:t>
            </a:r>
          </a:p>
        </p:txBody>
      </p:sp>
    </p:spTree>
    <p:extLst>
      <p:ext uri="{BB962C8B-B14F-4D97-AF65-F5344CB8AC3E}">
        <p14:creationId xmlns:p14="http://schemas.microsoft.com/office/powerpoint/2010/main" val="218064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628064A5-E657-9967-C55F-8121777E5942}"/>
              </a:ext>
            </a:extLst>
          </p:cNvPr>
          <p:cNvPicPr>
            <a:picLocks noChangeAspect="1"/>
          </p:cNvPicPr>
          <p:nvPr/>
        </p:nvPicPr>
        <p:blipFill rotWithShape="1">
          <a:blip r:embed="rId4"/>
          <a:srcRect l="20660" r="31604"/>
          <a:stretch/>
        </p:blipFill>
        <p:spPr>
          <a:xfrm flipH="1">
            <a:off x="-2" y="0"/>
            <a:ext cx="3683001" cy="5143500"/>
          </a:xfrm>
          <a:prstGeom prst="rect">
            <a:avLst/>
          </a:prstGeom>
        </p:spPr>
      </p:pic>
      <p:sp>
        <p:nvSpPr>
          <p:cNvPr id="16" name="Rectangle 6">
            <a:extLst>
              <a:ext uri="{FF2B5EF4-FFF2-40B4-BE49-F238E27FC236}">
                <a16:creationId xmlns:a16="http://schemas.microsoft.com/office/drawing/2014/main" id="{AFE422C1-FE4C-3BBF-EFA3-8362FA7BD6FB}"/>
              </a:ext>
            </a:extLst>
          </p:cNvPr>
          <p:cNvSpPr/>
          <p:nvPr/>
        </p:nvSpPr>
        <p:spPr>
          <a:xfrm>
            <a:off x="2480667" y="478973"/>
            <a:ext cx="2873742" cy="4165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5385CD26-4247-9FA9-D2A2-AECBA8511D12}"/>
              </a:ext>
            </a:extLst>
          </p:cNvPr>
          <p:cNvSpPr>
            <a:spLocks noGrp="1"/>
          </p:cNvSpPr>
          <p:nvPr>
            <p:ph type="title"/>
          </p:nvPr>
        </p:nvSpPr>
        <p:spPr>
          <a:xfrm>
            <a:off x="2743072" y="689024"/>
            <a:ext cx="2348933" cy="434410"/>
          </a:xfrm>
          <a:prstGeom prst="rect">
            <a:avLst/>
          </a:prstGeom>
        </p:spPr>
        <p:txBody>
          <a:bodyPr/>
          <a:lstStyle/>
          <a:p>
            <a:pPr algn="ctr"/>
            <a:r>
              <a:rPr lang="en-US" dirty="0">
                <a:solidFill>
                  <a:schemeClr val="bg1"/>
                </a:solidFill>
              </a:rPr>
              <a:t>Can I get </a:t>
            </a:r>
            <a:br>
              <a:rPr lang="en-US" dirty="0">
                <a:solidFill>
                  <a:schemeClr val="bg1"/>
                </a:solidFill>
              </a:rPr>
            </a:br>
            <a:r>
              <a:rPr lang="en-US" dirty="0">
                <a:solidFill>
                  <a:schemeClr val="bg1"/>
                </a:solidFill>
              </a:rPr>
              <a:t>do over?</a:t>
            </a:r>
          </a:p>
        </p:txBody>
      </p:sp>
      <p:sp>
        <p:nvSpPr>
          <p:cNvPr id="9" name="Text Placeholder 2">
            <a:extLst>
              <a:ext uri="{FF2B5EF4-FFF2-40B4-BE49-F238E27FC236}">
                <a16:creationId xmlns:a16="http://schemas.microsoft.com/office/drawing/2014/main" id="{83FD7CEB-1D97-0E70-9C9A-7FE16A283A2C}"/>
              </a:ext>
            </a:extLst>
          </p:cNvPr>
          <p:cNvSpPr txBox="1">
            <a:spLocks/>
          </p:cNvSpPr>
          <p:nvPr/>
        </p:nvSpPr>
        <p:spPr>
          <a:xfrm>
            <a:off x="5551086" y="741377"/>
            <a:ext cx="3072214" cy="3823736"/>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spcAft>
                <a:spcPts val="1500"/>
              </a:spcAft>
              <a:buClr>
                <a:schemeClr val="accent3"/>
              </a:buClr>
              <a:buNone/>
            </a:pPr>
            <a:r>
              <a:rPr lang="en-US" sz="1600" b="1" dirty="0">
                <a:solidFill>
                  <a:schemeClr val="accent1"/>
                </a:solidFill>
                <a:ea typeface="Open Sans" panose="020B0606030504020204" pitchFamily="34" charset="0"/>
              </a:rPr>
              <a:t>Self-inquiry</a:t>
            </a:r>
          </a:p>
          <a:p>
            <a:pPr marL="228600" lvl="1" indent="-171450">
              <a:spcBef>
                <a:spcPct val="20000"/>
              </a:spcBef>
              <a:spcAft>
                <a:spcPts val="1500"/>
              </a:spcAft>
              <a:buClr>
                <a:schemeClr val="accent3"/>
              </a:buClr>
            </a:pPr>
            <a:r>
              <a:rPr lang="en-US" sz="1400" dirty="0">
                <a:solidFill>
                  <a:schemeClr val="tx2"/>
                </a:solidFill>
                <a:ea typeface="+mn-ea"/>
              </a:rPr>
              <a:t>What is my purpose?</a:t>
            </a:r>
          </a:p>
          <a:p>
            <a:pPr marL="228600" lvl="1" indent="-171450">
              <a:spcBef>
                <a:spcPct val="20000"/>
              </a:spcBef>
              <a:spcAft>
                <a:spcPts val="1500"/>
              </a:spcAft>
              <a:buClr>
                <a:schemeClr val="accent3"/>
              </a:buClr>
            </a:pPr>
            <a:r>
              <a:rPr lang="en-US" sz="1400" dirty="0">
                <a:solidFill>
                  <a:schemeClr val="tx2"/>
                </a:solidFill>
                <a:ea typeface="+mn-ea"/>
              </a:rPr>
              <a:t>What is my purpose in the company I work for? </a:t>
            </a:r>
          </a:p>
          <a:p>
            <a:pPr marL="228600" lvl="1" indent="-171450">
              <a:spcBef>
                <a:spcPct val="20000"/>
              </a:spcBef>
              <a:spcAft>
                <a:spcPts val="1500"/>
              </a:spcAft>
              <a:buClr>
                <a:schemeClr val="accent3"/>
              </a:buClr>
            </a:pPr>
            <a:r>
              <a:rPr lang="en-US" sz="1400" dirty="0">
                <a:solidFill>
                  <a:schemeClr val="tx2"/>
                </a:solidFill>
                <a:ea typeface="+mn-ea"/>
              </a:rPr>
              <a:t>What is my company’s purpose and is there alignment? </a:t>
            </a:r>
          </a:p>
          <a:p>
            <a:pPr marL="228600" lvl="1" indent="-171450">
              <a:spcBef>
                <a:spcPct val="20000"/>
              </a:spcBef>
              <a:spcAft>
                <a:spcPts val="1500"/>
              </a:spcAft>
              <a:buClr>
                <a:schemeClr val="accent3"/>
              </a:buClr>
            </a:pPr>
            <a:r>
              <a:rPr lang="en-US" sz="1400" dirty="0">
                <a:solidFill>
                  <a:schemeClr val="tx2"/>
                </a:solidFill>
                <a:ea typeface="+mn-ea"/>
              </a:rPr>
              <a:t>What do I hope people take away from interacting with me? </a:t>
            </a:r>
          </a:p>
          <a:p>
            <a:pPr marL="228600" lvl="1" indent="-171450">
              <a:spcBef>
                <a:spcPct val="20000"/>
              </a:spcBef>
              <a:spcAft>
                <a:spcPts val="1500"/>
              </a:spcAft>
              <a:buClr>
                <a:schemeClr val="accent3"/>
              </a:buClr>
            </a:pPr>
            <a:r>
              <a:rPr lang="en-US" sz="1400" dirty="0">
                <a:solidFill>
                  <a:schemeClr val="tx2"/>
                </a:solidFill>
                <a:ea typeface="+mn-ea"/>
              </a:rPr>
              <a:t>Have I done enough, right now?</a:t>
            </a:r>
          </a:p>
          <a:p>
            <a:pPr marL="228600" lvl="1" indent="-171450">
              <a:spcBef>
                <a:spcPct val="20000"/>
              </a:spcBef>
              <a:spcAft>
                <a:spcPts val="1500"/>
              </a:spcAft>
              <a:buClr>
                <a:schemeClr val="accent3"/>
              </a:buClr>
            </a:pPr>
            <a:r>
              <a:rPr lang="en-US" sz="1400" dirty="0">
                <a:solidFill>
                  <a:schemeClr val="tx2"/>
                </a:solidFill>
                <a:ea typeface="+mn-ea"/>
              </a:rPr>
              <a:t>Am I ready for next?</a:t>
            </a:r>
          </a:p>
        </p:txBody>
      </p:sp>
      <p:sp>
        <p:nvSpPr>
          <p:cNvPr id="12" name="Text Placeholder 2">
            <a:extLst>
              <a:ext uri="{FF2B5EF4-FFF2-40B4-BE49-F238E27FC236}">
                <a16:creationId xmlns:a16="http://schemas.microsoft.com/office/drawing/2014/main" id="{1E7929BF-D8B5-DAE6-B027-4054CB5AC60C}"/>
              </a:ext>
            </a:extLst>
          </p:cNvPr>
          <p:cNvSpPr txBox="1">
            <a:spLocks/>
          </p:cNvSpPr>
          <p:nvPr/>
        </p:nvSpPr>
        <p:spPr>
          <a:xfrm>
            <a:off x="2743072" y="1645949"/>
            <a:ext cx="2461329" cy="2256916"/>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Aft>
                <a:spcPts val="1500"/>
              </a:spcAft>
              <a:buClr>
                <a:schemeClr val="bg1"/>
              </a:buClr>
              <a:buSzPct val="90000"/>
              <a:buNone/>
            </a:pPr>
            <a:r>
              <a:rPr lang="en-US" sz="1400" dirty="0">
                <a:solidFill>
                  <a:schemeClr val="bg1"/>
                </a:solidFill>
                <a:latin typeface="+mn-lt"/>
                <a:cs typeface="Arial" panose="020B0604020202020204" pitchFamily="34" charset="0"/>
              </a:rPr>
              <a:t>Use self-inquiry to remove blocks to fulfilling potential and purpose, especially when it comes to your business and your employees. </a:t>
            </a:r>
          </a:p>
          <a:p>
            <a:pPr marL="0" lvl="1" indent="0">
              <a:spcAft>
                <a:spcPts val="1500"/>
              </a:spcAft>
              <a:buClr>
                <a:schemeClr val="bg1"/>
              </a:buClr>
              <a:buSzPct val="90000"/>
              <a:buNone/>
            </a:pPr>
            <a:r>
              <a:rPr lang="en-US" sz="1400" dirty="0">
                <a:solidFill>
                  <a:schemeClr val="bg1"/>
                </a:solidFill>
                <a:latin typeface="+mn-lt"/>
                <a:cs typeface="Arial" panose="020B0604020202020204" pitchFamily="34" charset="0"/>
              </a:rPr>
              <a:t>Answers may not come quickly or clearly, but the idea is to take a moment to ask yourself growth questions to provide insight. </a:t>
            </a:r>
          </a:p>
        </p:txBody>
      </p:sp>
    </p:spTree>
    <p:extLst>
      <p:ext uri="{BB962C8B-B14F-4D97-AF65-F5344CB8AC3E}">
        <p14:creationId xmlns:p14="http://schemas.microsoft.com/office/powerpoint/2010/main" val="918460686"/>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Computed" displayName="Computed" id="4f13783e-96f0-40eb-a178-fe3253cf2968" isdomainofvalue="False" dataSourceId="fb205666-7fd6-4362-bf29-c9762a559541"/>
</file>

<file path=customXml/item2.xml><?xml version="1.0" encoding="utf-8"?>
<VariableListDefinition name="System" displayName="System" id="14d08930-1e3d-4292-9648-927a222c5c79" isdomainofvalue="False" dataSourceId="c74747e6-eca6-434e-a0b4-a16debc074ef"/>
</file>

<file path=customXml/item3.xml><?xml version="1.0" encoding="utf-8"?>
<VariableList UniqueId="14d08930-1e3d-4292-9648-927a222c5c79" Name="System" ContentType="XML" MajorVersion="0" MinorVersion="1" isLocalCopy="False" IsBaseObject="False" DataSourceId="c74747e6-eca6-434e-a0b4-a16debc074ef" DataSourceMajorVersion="0" DataSourceMinorVersion="1"/>
</file>

<file path=customXml/item4.xml><?xml version="1.0" encoding="utf-8"?>
<VariableList UniqueId="0fb756e9-c1f3-47b6-b485-b3e2cd7c302f" Name="AD_HOC" ContentType="XML" MajorVersion="0" MinorVersion="1" isLocalCopy="False" IsBaseObject="False" DataSourceId="4f13d3d8-dba0-4fe8-8fed-2185c580fe42" DataSourceMajorVersion="0" DataSourceMinorVersion="1"/>
</file>

<file path=customXml/item5.xml><?xml version="1.0" encoding="utf-8"?>
<VariableList UniqueId="4f13783e-96f0-40eb-a178-fe3253cf2968" Name="Computed" ContentType="XML" MajorVersion="0" MinorVersion="1" isLocalCopy="False" IsBaseObject="False" DataSourceId="fb205666-7fd6-4362-bf29-c9762a559541" DataSourceMajorVersion="0" DataSourceMinorVersion="1"/>
</file>

<file path=customXml/item6.xml><?xml version="1.0" encoding="utf-8"?>
<VariableListDefinition name="AD_HOC" displayName="AD_HOC" id="0fb756e9-c1f3-47b6-b485-b3e2cd7c302f" isdomainofvalue="False" dataSourceId="4f13d3d8-dba0-4fe8-8fed-2185c580fe42"/>
</file>

<file path=customXml/item7.xml><?xml version="1.0" encoding="utf-8"?>
<AllExternalAdhocVariableMappings/>
</file>

<file path=customXml/itemProps1.xml><?xml version="1.0" encoding="utf-8"?>
<ds:datastoreItem xmlns:ds="http://schemas.openxmlformats.org/officeDocument/2006/customXml" ds:itemID="{BBE94359-F122-494E-9287-C96A941781BC}">
  <ds:schemaRefs/>
</ds:datastoreItem>
</file>

<file path=customXml/itemProps2.xml><?xml version="1.0" encoding="utf-8"?>
<ds:datastoreItem xmlns:ds="http://schemas.openxmlformats.org/officeDocument/2006/customXml" ds:itemID="{316570CD-76EA-4F5F-8066-EBE76289E21D}">
  <ds:schemaRefs/>
</ds:datastoreItem>
</file>

<file path=customXml/itemProps3.xml><?xml version="1.0" encoding="utf-8"?>
<ds:datastoreItem xmlns:ds="http://schemas.openxmlformats.org/officeDocument/2006/customXml" ds:itemID="{39D851F2-D5DD-432A-9041-30B7414C17E4}">
  <ds:schemaRefs/>
</ds:datastoreItem>
</file>

<file path=customXml/itemProps4.xml><?xml version="1.0" encoding="utf-8"?>
<ds:datastoreItem xmlns:ds="http://schemas.openxmlformats.org/officeDocument/2006/customXml" ds:itemID="{49A8E4D5-21FA-4AC1-A6AE-FEDA41C6568D}">
  <ds:schemaRefs/>
</ds:datastoreItem>
</file>

<file path=customXml/itemProps5.xml><?xml version="1.0" encoding="utf-8"?>
<ds:datastoreItem xmlns:ds="http://schemas.openxmlformats.org/officeDocument/2006/customXml" ds:itemID="{39985F7F-D005-45A9-B173-DB1DC726B68D}">
  <ds:schemaRefs/>
</ds:datastoreItem>
</file>

<file path=customXml/itemProps6.xml><?xml version="1.0" encoding="utf-8"?>
<ds:datastoreItem xmlns:ds="http://schemas.openxmlformats.org/officeDocument/2006/customXml" ds:itemID="{30DAFA63-0BDB-46E3-9B8E-FAA727B0D5AF}">
  <ds:schemaRefs/>
</ds:datastoreItem>
</file>

<file path=customXml/itemProps7.xml><?xml version="1.0" encoding="utf-8"?>
<ds:datastoreItem xmlns:ds="http://schemas.openxmlformats.org/officeDocument/2006/customXml" ds:itemID="{FFECF6AF-F023-4611-A398-56C07C84DE4E}">
  <ds:schemaRefs/>
</ds:datastoreItem>
</file>

<file path=docProps/app.xml><?xml version="1.0" encoding="utf-8"?>
<Properties xmlns="http://schemas.openxmlformats.org/officeDocument/2006/extended-properties" xmlns:vt="http://schemas.openxmlformats.org/officeDocument/2006/docPropsVTypes">
  <Template/>
  <TotalTime>14141</TotalTime>
  <Words>5043</Words>
  <Application>Microsoft Office PowerPoint</Application>
  <PresentationFormat>Presentación en pantalla (16:9)</PresentationFormat>
  <Paragraphs>462</Paragraphs>
  <Slides>42</Slides>
  <Notes>34</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42</vt:i4>
      </vt:variant>
    </vt:vector>
  </HeadingPairs>
  <TitlesOfParts>
    <vt:vector size="54" baseType="lpstr">
      <vt:lpstr>Arial</vt:lpstr>
      <vt:lpstr>Avenir LT Std 45 Book</vt:lpstr>
      <vt:lpstr>Calibri</vt:lpstr>
      <vt:lpstr>Gill Sans</vt:lpstr>
      <vt:lpstr>Lato Light</vt:lpstr>
      <vt:lpstr>Merriweather Regular</vt:lpstr>
      <vt:lpstr>Open Sans Light</vt:lpstr>
      <vt:lpstr>PT Sans</vt:lpstr>
      <vt:lpstr>Source Sans Pro</vt:lpstr>
      <vt:lpstr>System Font Regular</vt:lpstr>
      <vt:lpstr>Zapf Dingbats</vt:lpstr>
      <vt:lpstr>VES PowerPoint Theme</vt:lpstr>
      <vt:lpstr>Presentación de PowerPoint</vt:lpstr>
      <vt:lpstr>Today’s Agenda</vt:lpstr>
      <vt:lpstr>Presentación de PowerPoint</vt:lpstr>
      <vt:lpstr>Presentación de PowerPoint</vt:lpstr>
      <vt:lpstr>How Many Times Have You?</vt:lpstr>
      <vt:lpstr>Presentación de PowerPoint</vt:lpstr>
      <vt:lpstr>Presentación de PowerPoint</vt:lpstr>
      <vt:lpstr>Can I get  do over?</vt:lpstr>
      <vt:lpstr>Can I get  do over?</vt:lpstr>
      <vt:lpstr>Can I get  do over?</vt:lpstr>
      <vt:lpstr>Can I get  do over?</vt:lpstr>
      <vt:lpstr>The Value of Starting Fresh</vt:lpstr>
      <vt:lpstr>Presentación de PowerPoint</vt:lpstr>
      <vt:lpstr>Presentación de PowerPoint</vt:lpstr>
      <vt:lpstr>Factors That Influence Decisions</vt:lpstr>
      <vt:lpstr>Reimagining Your Decision</vt:lpstr>
      <vt:lpstr>Reimagining and Giving Permission</vt:lpstr>
      <vt:lpstr>Presentación de PowerPoint</vt:lpstr>
      <vt:lpstr>Reimagination and Reinvention</vt:lpstr>
      <vt:lpstr>Presentación de PowerPoint</vt:lpstr>
      <vt:lpstr>Presentación de PowerPoint</vt:lpstr>
      <vt:lpstr>Where do you start?</vt:lpstr>
      <vt:lpstr>Presentación de PowerPoint</vt:lpstr>
      <vt:lpstr>Presentación de PowerPoint</vt:lpstr>
      <vt:lpstr>Tips for Networking</vt:lpstr>
      <vt:lpstr>Be mindful</vt:lpstr>
      <vt:lpstr>Presentación de PowerPoint</vt:lpstr>
      <vt:lpstr>Development Plan</vt:lpstr>
      <vt:lpstr>Presentación de PowerPoint</vt:lpstr>
      <vt:lpstr>Presentación de PowerPoint</vt:lpstr>
      <vt:lpstr>Presentación de PowerPoint</vt:lpstr>
      <vt:lpstr>Presentación de PowerPoint</vt:lpstr>
      <vt:lpstr>A Fresh Perspective for Managers</vt:lpstr>
      <vt:lpstr>A Fresh Perspective for Managers</vt:lpstr>
      <vt:lpstr>Presentación de PowerPoint</vt:lpstr>
      <vt:lpstr>Tips For Balancing</vt:lpstr>
      <vt:lpstr>Tips For Balancing</vt:lpstr>
      <vt:lpstr>Tips For Balancing</vt:lpstr>
      <vt:lpstr>Tips For Balancing</vt:lpstr>
      <vt:lpstr>Tips For Balancing</vt:lpstr>
      <vt:lpstr>Presentación de PowerPoint</vt:lpstr>
      <vt:lpstr>Presentación de PowerPoint</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Alba Pabon</cp:lastModifiedBy>
  <cp:revision>692</cp:revision>
  <cp:lastPrinted>2017-12-06T18:27:10Z</cp:lastPrinted>
  <dcterms:created xsi:type="dcterms:W3CDTF">2017-09-26T18:05:46Z</dcterms:created>
  <dcterms:modified xsi:type="dcterms:W3CDTF">2023-01-18T21:43:37Z</dcterms:modified>
</cp:coreProperties>
</file>