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handoutMasterIdLst>
    <p:handoutMasterId r:id="rId47"/>
  </p:handoutMasterIdLst>
  <p:sldIdLst>
    <p:sldId id="553" r:id="rId2"/>
    <p:sldId id="2378" r:id="rId3"/>
    <p:sldId id="3649" r:id="rId4"/>
    <p:sldId id="3650" r:id="rId5"/>
    <p:sldId id="3648" r:id="rId6"/>
    <p:sldId id="3651" r:id="rId7"/>
    <p:sldId id="302" r:id="rId8"/>
    <p:sldId id="2413" r:id="rId9"/>
    <p:sldId id="2398" r:id="rId10"/>
    <p:sldId id="2399" r:id="rId11"/>
    <p:sldId id="2392" r:id="rId12"/>
    <p:sldId id="303" r:id="rId13"/>
    <p:sldId id="2383" r:id="rId14"/>
    <p:sldId id="2379" r:id="rId15"/>
    <p:sldId id="2380" r:id="rId16"/>
    <p:sldId id="2396" r:id="rId17"/>
    <p:sldId id="2388" r:id="rId18"/>
    <p:sldId id="2390" r:id="rId19"/>
    <p:sldId id="2381" r:id="rId20"/>
    <p:sldId id="304" r:id="rId21"/>
    <p:sldId id="2393" r:id="rId22"/>
    <p:sldId id="2382" r:id="rId23"/>
    <p:sldId id="2394" r:id="rId24"/>
    <p:sldId id="2387" r:id="rId25"/>
    <p:sldId id="2395" r:id="rId26"/>
    <p:sldId id="2401" r:id="rId27"/>
    <p:sldId id="2400" r:id="rId28"/>
    <p:sldId id="2412" r:id="rId29"/>
    <p:sldId id="2397" r:id="rId30"/>
    <p:sldId id="2402" r:id="rId31"/>
    <p:sldId id="2391" r:id="rId32"/>
    <p:sldId id="2403" r:id="rId33"/>
    <p:sldId id="2386" r:id="rId34"/>
    <p:sldId id="2404" r:id="rId35"/>
    <p:sldId id="2405" r:id="rId36"/>
    <p:sldId id="2406" r:id="rId37"/>
    <p:sldId id="2407" r:id="rId38"/>
    <p:sldId id="2408" r:id="rId39"/>
    <p:sldId id="2409" r:id="rId40"/>
    <p:sldId id="2414" r:id="rId41"/>
    <p:sldId id="2410" r:id="rId42"/>
    <p:sldId id="2389" r:id="rId43"/>
    <p:sldId id="2265" r:id="rId44"/>
    <p:sldId id="2351" r:id="rId45"/>
  </p:sldIdLst>
  <p:sldSz cx="9144000" cy="5143500" type="screen16x9"/>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C6E70"/>
    <a:srgbClr val="F4F5F0"/>
    <a:srgbClr val="A71930"/>
    <a:srgbClr val="A6A8AB"/>
    <a:srgbClr val="A0E2F1"/>
    <a:srgbClr val="00A5B5"/>
    <a:srgbClr val="E8E8E9"/>
    <a:srgbClr val="59595B"/>
    <a:srgbClr val="000000"/>
    <a:srgbClr val="EA50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0" autoAdjust="0"/>
    <p:restoredTop sz="81316" autoAdjust="0"/>
  </p:normalViewPr>
  <p:slideViewPr>
    <p:cSldViewPr snapToGrid="0" snapToObjects="1" showGuides="1">
      <p:cViewPr varScale="1">
        <p:scale>
          <a:sx n="107" d="100"/>
          <a:sy n="107" d="100"/>
        </p:scale>
        <p:origin x="1242" y="96"/>
      </p:cViewPr>
      <p:guideLst>
        <p:guide orient="horz" pos="1020"/>
        <p:guide pos="5520"/>
        <p:guide pos="2880"/>
        <p:guide pos="240"/>
      </p:guideLst>
    </p:cSldViewPr>
  </p:slideViewPr>
  <p:outlineViewPr>
    <p:cViewPr>
      <p:scale>
        <a:sx n="33" d="100"/>
        <a:sy n="33" d="100"/>
      </p:scale>
      <p:origin x="0" y="17640"/>
    </p:cViewPr>
  </p:outlineViewPr>
  <p:notesTextViewPr>
    <p:cViewPr>
      <p:scale>
        <a:sx n="100" d="100"/>
        <a:sy n="100" d="100"/>
      </p:scale>
      <p:origin x="0" y="0"/>
    </p:cViewPr>
  </p:notesTextViewPr>
  <p:notesViewPr>
    <p:cSldViewPr snapToGrid="0" snapToObjects="1" showGuides="1">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‹Nº›</a:t>
            </a:fld>
            <a:endParaRPr lang="en-US" dirty="0"/>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11/28/2022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‹Nº›</a:t>
            </a:fld>
            <a:endParaRPr lang="en-US" dirty="0"/>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DBA9AE40-3CA6-2149-BC27-B0A8ADC6FAAA}" type="slidenum">
              <a:rPr lang="en-US" smtClean="0"/>
              <a:t>1</a:t>
            </a:fld>
            <a:endParaRPr lang="en-US" dirty="0"/>
          </a:p>
        </p:txBody>
      </p:sp>
    </p:spTree>
    <p:extLst>
      <p:ext uri="{BB962C8B-B14F-4D97-AF65-F5344CB8AC3E}">
        <p14:creationId xmlns:p14="http://schemas.microsoft.com/office/powerpoint/2010/main" val="199115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what a growth mindset is. But how is it different from a fixed mindset?</a:t>
            </a:r>
          </a:p>
        </p:txBody>
      </p:sp>
    </p:spTree>
    <p:extLst>
      <p:ext uri="{BB962C8B-B14F-4D97-AF65-F5344CB8AC3E}">
        <p14:creationId xmlns:p14="http://schemas.microsoft.com/office/powerpoint/2010/main" val="634666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emphasizes the need to develop a never give up attitude. Many people work really hard but end up giving at the last moment. Be persistent and work till the finish line, for it is never far </a:t>
            </a:r>
            <a:r>
              <a:rPr lang="en-US"/>
              <a:t>away.</a:t>
            </a:r>
            <a:endParaRPr lang="en-US" dirty="0"/>
          </a:p>
        </p:txBody>
      </p:sp>
    </p:spTree>
    <p:extLst>
      <p:ext uri="{BB962C8B-B14F-4D97-AF65-F5344CB8AC3E}">
        <p14:creationId xmlns:p14="http://schemas.microsoft.com/office/powerpoint/2010/main" val="156658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chemeClr val="tx1"/>
                </a:solidFill>
              </a:rPr>
              <a:t>Think back to a challenging science class</a:t>
            </a:r>
          </a:p>
          <a:p>
            <a:endParaRPr lang="en-US" dirty="0"/>
          </a:p>
        </p:txBody>
      </p:sp>
    </p:spTree>
    <p:extLst>
      <p:ext uri="{BB962C8B-B14F-4D97-AF65-F5344CB8AC3E}">
        <p14:creationId xmlns:p14="http://schemas.microsoft.com/office/powerpoint/2010/main" val="1503385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Internal dialogue like “What if you fail?” or “If you don’t try, nobody will see you fail,” means you have a fixed mindset voice inside. It’s important to listen to your internal mindset voice so you can truly discover what type of mindset you have. This is the first step to successfully changing your mindset.</a:t>
            </a:r>
          </a:p>
          <a:p>
            <a:r>
              <a:rPr lang="en-US" dirty="0"/>
              <a:t>2 - You understand the mindset voice inside of you is telling you not to try, to protect yourself from failure. Now, the choice is up to you. Will you listen to the voice?</a:t>
            </a:r>
          </a:p>
          <a:p>
            <a:r>
              <a:rPr lang="en-US" dirty="0"/>
              <a:t>3 - Instead of falling for the fixed mindset voice, talk back to your internal dialogue with a new mindset. Say things like, “I’m not sure I can do it, but it will be worth it to try.” or “If I don’t try at all, it is a failure. There’s no dignity in that.” This new voice will help you drown out the fixed mindset voice that is crowding your thoughts and ambition.</a:t>
            </a:r>
          </a:p>
          <a:p>
            <a:r>
              <a:rPr lang="en-US" dirty="0"/>
              <a:t>4 - Put yourself in situations that are challenging to help you practice your new voice. School is a great place for you to start to practice a mindset of growth. With new challenges around every corner, there’s many opportunities to thrive from setbacks and trials.</a:t>
            </a:r>
          </a:p>
          <a:p>
            <a:r>
              <a:rPr lang="en-US" dirty="0"/>
              <a:t>5 - Cultivating a growth mindset isn’t something that can be done alone. You’ll need outside help to offer encouragement and advice. WGU has Program Mentors and faculty that will be with you when you face challenges, to help you navigate them and keep positive talk coming your way. As you listen to others with a positive mindset about your situations, you’ll start to say those things to yourself as well.</a:t>
            </a:r>
          </a:p>
          <a:p>
            <a:r>
              <a:rPr lang="en-US" dirty="0"/>
              <a:t>6 - While you need outside help, you also need to stop worrying about the approval of others. Comparing yourself to others, focusing on how you look to others, and hiding failures are all hindering you from developing a growth mindset, and finding success. Keep focusing on yourself and how you can grow, and stop worrying if others are looking at your progress. Chances are, nobody is.</a:t>
            </a:r>
          </a:p>
          <a:p>
            <a:r>
              <a:rPr lang="en-US" dirty="0"/>
              <a:t>7 - As you come to recognize that failing is just a new way of learning, you’ll stop being so afraid of it. By embracing failure as an opportunity to continue learning and growing, you’ll be on your way to understanding what a growth mindset is really all about.</a:t>
            </a:r>
          </a:p>
          <a:p>
            <a:r>
              <a:rPr lang="en-US" dirty="0"/>
              <a:t>8 - You need to follow through on the actions your new mindset voice tells you to take on. Sometimes, you may not succeed. But that’s ok. As you practice talking to yourself with a growth mindset, and follow through on the actions, you’ll cultivate the mindset of growth that you desire over time.</a:t>
            </a:r>
          </a:p>
        </p:txBody>
      </p:sp>
    </p:spTree>
    <p:extLst>
      <p:ext uri="{BB962C8B-B14F-4D97-AF65-F5344CB8AC3E}">
        <p14:creationId xmlns:p14="http://schemas.microsoft.com/office/powerpoint/2010/main" val="190136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chemeClr val="tx1"/>
                </a:solidFill>
              </a:rPr>
              <a:t>The language you use matters</a:t>
            </a:r>
          </a:p>
          <a:p>
            <a:endParaRPr lang="en-US" dirty="0"/>
          </a:p>
        </p:txBody>
      </p:sp>
    </p:spTree>
    <p:extLst>
      <p:ext uri="{BB962C8B-B14F-4D97-AF65-F5344CB8AC3E}">
        <p14:creationId xmlns:p14="http://schemas.microsoft.com/office/powerpoint/2010/main" val="1296873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quotes makes one think about bringing a shift in the attitude to deal with a problem. Having a proactive and problem solving attitude will be really effective in finding a solution.</a:t>
            </a:r>
          </a:p>
        </p:txBody>
      </p:sp>
    </p:spTree>
    <p:extLst>
      <p:ext uri="{BB962C8B-B14F-4D97-AF65-F5344CB8AC3E}">
        <p14:creationId xmlns:p14="http://schemas.microsoft.com/office/powerpoint/2010/main" val="212199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Resilience - In one of Dweck’s studies, her team analyzed students’ brain activity while reviewing mistakes they made on a test. Those with a fixed mindset showed no brain activity when reviewing the mistakes, whereas the brains of those with a growth mindset showed processing activity as mistakes were being reviewed</a:t>
            </a:r>
          </a:p>
          <a:p>
            <a:r>
              <a:rPr lang="en-US" dirty="0"/>
              <a:t>Examples of opportunities are networking and knowledge-sharing with other professionals, reading articles and books on topics you’re interested in, and brainstorming and problem-solving with others to gain new perspectives</a:t>
            </a:r>
          </a:p>
        </p:txBody>
      </p:sp>
    </p:spTree>
    <p:extLst>
      <p:ext uri="{BB962C8B-B14F-4D97-AF65-F5344CB8AC3E}">
        <p14:creationId xmlns:p14="http://schemas.microsoft.com/office/powerpoint/2010/main" val="168451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talks about the need to keep on looking for the solution. Persistence and sustained efforts can help one achieve it.</a:t>
            </a:r>
          </a:p>
        </p:txBody>
      </p:sp>
    </p:spTree>
    <p:extLst>
      <p:ext uri="{BB962C8B-B14F-4D97-AF65-F5344CB8AC3E}">
        <p14:creationId xmlns:p14="http://schemas.microsoft.com/office/powerpoint/2010/main" val="2666111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 learn to draw, or juggle, or do Sudoku, or anything else that intrigues you!</a:t>
            </a:r>
          </a:p>
          <a:p>
            <a:r>
              <a:rPr lang="en-US" dirty="0"/>
              <a:t>Routine - if you cook, try and cook something you’ve never tried before. Or if you have a regular walk around your neighborhood, try doing it in reverse, or exploring some new avenues. Anything that shakes up your day a little is good!</a:t>
            </a:r>
          </a:p>
          <a:p>
            <a:r>
              <a:rPr lang="en-US" dirty="0"/>
              <a:t>Success of others - Learning about and celebrating the success of others is a great way to embrace your growth mindset. But it doesn’t have to be famous names. Look around you, who are the people in your network that inspire you? Spend more time with them.</a:t>
            </a:r>
          </a:p>
          <a:p>
            <a:r>
              <a:rPr lang="en-US" dirty="0"/>
              <a:t>Feedback - this gets straight to the heart of cultivating a growth mindset and is integral to your development</a:t>
            </a:r>
          </a:p>
          <a:p>
            <a:r>
              <a:rPr lang="en-US" dirty="0"/>
              <a:t>Curious - Asking big, open questions is a really strong foundation for a growth mindset</a:t>
            </a:r>
          </a:p>
          <a:p>
            <a:endParaRPr lang="en-US" dirty="0"/>
          </a:p>
          <a:p>
            <a:endParaRPr lang="en-US" dirty="0"/>
          </a:p>
          <a:p>
            <a:endParaRPr lang="en-US" dirty="0"/>
          </a:p>
        </p:txBody>
      </p:sp>
    </p:spTree>
    <p:extLst>
      <p:ext uri="{BB962C8B-B14F-4D97-AF65-F5344CB8AC3E}">
        <p14:creationId xmlns:p14="http://schemas.microsoft.com/office/powerpoint/2010/main" val="17147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 vs future - Language gives clues to whether we’re living in the past or looking forward to the future. Whether we’re glorifying ‘the good old days’ or thinking about the opportunities ahead.  Don’t live in the past – it used to be better when…instead say – it will be better when</a:t>
            </a:r>
          </a:p>
          <a:p>
            <a:r>
              <a:rPr lang="en-US" dirty="0"/>
              <a:t>Conflict vs collaboration - Our language gives clues to whether we’re just looking for problems or alternatively looking for opportunities to collaborate. – don’t look to allocate blame – you should have – instead say – next time…</a:t>
            </a:r>
          </a:p>
          <a:p>
            <a:r>
              <a:rPr lang="en-US" dirty="0"/>
              <a:t>Helpless vs in control -  Are we just waiting for others to make decisions, or controlling our own destiny?  I don’t know vs. let me find out</a:t>
            </a:r>
          </a:p>
        </p:txBody>
      </p:sp>
    </p:spTree>
    <p:extLst>
      <p:ext uri="{BB962C8B-B14F-4D97-AF65-F5344CB8AC3E}">
        <p14:creationId xmlns:p14="http://schemas.microsoft.com/office/powerpoint/2010/main" val="278621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dirty="0"/>
          </a:p>
        </p:txBody>
      </p:sp>
    </p:spTree>
    <p:extLst>
      <p:ext uri="{BB962C8B-B14F-4D97-AF65-F5344CB8AC3E}">
        <p14:creationId xmlns:p14="http://schemas.microsoft.com/office/powerpoint/2010/main" val="1517592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err="1">
                <a:solidFill>
                  <a:schemeClr val="tx1"/>
                </a:solidFill>
              </a:rPr>
              <a:t>NeuroLeadership</a:t>
            </a:r>
            <a:r>
              <a:rPr lang="en-US" sz="1100" dirty="0">
                <a:solidFill>
                  <a:schemeClr val="tx1"/>
                </a:solidFill>
              </a:rPr>
              <a:t> Institute conducted in-depth interviews with both public and private corporations and universities to learn how they are making growth mindset work for them</a:t>
            </a:r>
          </a:p>
          <a:p>
            <a:endParaRPr lang="en-US" dirty="0"/>
          </a:p>
        </p:txBody>
      </p:sp>
    </p:spTree>
    <p:extLst>
      <p:ext uri="{BB962C8B-B14F-4D97-AF65-F5344CB8AC3E}">
        <p14:creationId xmlns:p14="http://schemas.microsoft.com/office/powerpoint/2010/main" val="2625804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err="1">
                <a:solidFill>
                  <a:schemeClr val="tx1"/>
                </a:solidFill>
              </a:rPr>
              <a:t>NeuroLeadership</a:t>
            </a:r>
            <a:r>
              <a:rPr lang="en-US" sz="1100" dirty="0">
                <a:solidFill>
                  <a:schemeClr val="tx1"/>
                </a:solidFill>
              </a:rPr>
              <a:t> Institute conducted in-depth interviews with both public and private corporations and universities to learn how they are making growth mindset work for them</a:t>
            </a:r>
          </a:p>
          <a:p>
            <a:endParaRPr lang="en-US" dirty="0"/>
          </a:p>
        </p:txBody>
      </p:sp>
    </p:spTree>
    <p:extLst>
      <p:ext uri="{BB962C8B-B14F-4D97-AF65-F5344CB8AC3E}">
        <p14:creationId xmlns:p14="http://schemas.microsoft.com/office/powerpoint/2010/main" val="1050259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Jordan is arguably the NBA’s “greatest basketball player of all time”. A master of learning from every mistake, his growth-oriented attitude to failure </a:t>
            </a:r>
            <a:r>
              <a:rPr lang="en-US"/>
              <a:t>was immortalised </a:t>
            </a:r>
            <a:r>
              <a:rPr lang="en-US" dirty="0"/>
              <a:t>in the legendary “I’ve missed more than 9,000 shots in my career” Nike commercial.</a:t>
            </a:r>
          </a:p>
        </p:txBody>
      </p:sp>
    </p:spTree>
    <p:extLst>
      <p:ext uri="{BB962C8B-B14F-4D97-AF65-F5344CB8AC3E}">
        <p14:creationId xmlns:p14="http://schemas.microsoft.com/office/powerpoint/2010/main" val="2779690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43</a:t>
            </a:fld>
            <a:endParaRPr lang="en-US" dirty="0"/>
          </a:p>
        </p:txBody>
      </p:sp>
    </p:spTree>
    <p:extLst>
      <p:ext uri="{BB962C8B-B14F-4D97-AF65-F5344CB8AC3E}">
        <p14:creationId xmlns:p14="http://schemas.microsoft.com/office/powerpoint/2010/main" val="4229983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3738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 (left)</a:t>
            </a:r>
          </a:p>
        </p:txBody>
      </p:sp>
      <p:sp>
        <p:nvSpPr>
          <p:cNvPr id="4" name="Slide Number Placeholder 3"/>
          <p:cNvSpPr>
            <a:spLocks noGrp="1"/>
          </p:cNvSpPr>
          <p:nvPr>
            <p:ph type="sldNum" sz="quarter" idx="10"/>
          </p:nvPr>
        </p:nvSpPr>
        <p:spPr/>
        <p:txBody>
          <a:bodyPr/>
          <a:lstStyle/>
          <a:p>
            <a:fld id="{DBA9AE40-3CA6-2149-BC27-B0A8ADC6FAAA}" type="slidenum">
              <a:rPr lang="en-US" smtClean="0"/>
              <a:t>3</a:t>
            </a:fld>
            <a:endParaRPr lang="en-US" dirty="0"/>
          </a:p>
        </p:txBody>
      </p:sp>
    </p:spTree>
    <p:extLst>
      <p:ext uri="{BB962C8B-B14F-4D97-AF65-F5344CB8AC3E}">
        <p14:creationId xmlns:p14="http://schemas.microsoft.com/office/powerpoint/2010/main" val="69386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start seeing failure as just another event and not an end, then you never die out of enthusiasm. Knowing that the road ahead is difficult and laid with bumps, you are fully prepared to face them and drive through.</a:t>
            </a:r>
          </a:p>
          <a:p>
            <a:endParaRPr lang="en-US" dirty="0"/>
          </a:p>
        </p:txBody>
      </p:sp>
      <p:sp>
        <p:nvSpPr>
          <p:cNvPr id="4" name="Marcador de número de diapositiva 3"/>
          <p:cNvSpPr>
            <a:spLocks noGrp="1"/>
          </p:cNvSpPr>
          <p:nvPr>
            <p:ph type="sldNum" sz="quarter" idx="5"/>
          </p:nvPr>
        </p:nvSpPr>
        <p:spPr/>
        <p:txBody>
          <a:bodyPr/>
          <a:lstStyle/>
          <a:p>
            <a:fld id="{DBA9AE40-3CA6-2149-BC27-B0A8ADC6FAAA}" type="slidenum">
              <a:rPr lang="en-US" smtClean="0"/>
              <a:t>5</a:t>
            </a:fld>
            <a:endParaRPr lang="en-US" dirty="0"/>
          </a:p>
        </p:txBody>
      </p:sp>
    </p:spTree>
    <p:extLst>
      <p:ext uri="{BB962C8B-B14F-4D97-AF65-F5344CB8AC3E}">
        <p14:creationId xmlns:p14="http://schemas.microsoft.com/office/powerpoint/2010/main" val="49640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investigated why some people fail and others succeed</a:t>
            </a:r>
          </a:p>
          <a:p>
            <a:endParaRPr lang="en-US" dirty="0"/>
          </a:p>
        </p:txBody>
      </p:sp>
    </p:spTree>
    <p:extLst>
      <p:ext uri="{BB962C8B-B14F-4D97-AF65-F5344CB8AC3E}">
        <p14:creationId xmlns:p14="http://schemas.microsoft.com/office/powerpoint/2010/main" val="370018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chemeClr val="tx1"/>
                </a:solidFill>
              </a:rPr>
              <a:t>This suggests that people with a growth mindset are more focused on the process, rather than the result</a:t>
            </a:r>
          </a:p>
          <a:p>
            <a:endParaRPr lang="en-US" dirty="0"/>
          </a:p>
        </p:txBody>
      </p:sp>
    </p:spTree>
    <p:extLst>
      <p:ext uri="{BB962C8B-B14F-4D97-AF65-F5344CB8AC3E}">
        <p14:creationId xmlns:p14="http://schemas.microsoft.com/office/powerpoint/2010/main" val="180643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People commonly confuse growth mindset with being flexible, optimistic, or open-minded – personality traits that they have long possessed. You can have this personality without having or inspiring a true growth mindset in yourself and others. You can have a positive outlook but shift from growth to fixed mindset, varying by the circumstances in front of you. No one is all growth all the time</a:t>
            </a:r>
          </a:p>
          <a:p>
            <a:r>
              <a:rPr lang="en-US" dirty="0"/>
              <a:t>2 - Emphasizing the process of learning does not mean forgetting about outcomes entirely. No business is sustainable if its efforts do not yield good outcomes. But good outcomes – the bottom line – follows from focusing on the learning, progress, and efforts that go into the process. It might mean rewarding those who try new strategies or capitalize on obstacles to successfully move forward. </a:t>
            </a:r>
          </a:p>
          <a:p>
            <a:r>
              <a:rPr lang="en-US" dirty="0"/>
              <a:t>3 - If leaders don’t implement policies and practices that make them real, attainable aspects of business life, then they are just lofty sentiments</a:t>
            </a:r>
          </a:p>
        </p:txBody>
      </p:sp>
    </p:spTree>
    <p:extLst>
      <p:ext uri="{BB962C8B-B14F-4D97-AF65-F5344CB8AC3E}">
        <p14:creationId xmlns:p14="http://schemas.microsoft.com/office/powerpoint/2010/main" val="236098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Mindsets aren’t generally an either/or – most people sit somewhere in between a growth and a fixed mindset</a:t>
            </a:r>
          </a:p>
          <a:p>
            <a:r>
              <a:rPr lang="en-US" dirty="0"/>
              <a:t>2 - Another challenge presented by the growth mindset culture is the myth that organizations can have a mindset.  Inspired leaders often claim that “our organization has a growth mindset.” This typically isn’t true. Organizations are made of many people, and each individual person has their own mindset. An organization can seek to foster and develop growth mindsets in the individuals within it as part of its company culture. But a business cannot have a growth mindset in itself.</a:t>
            </a:r>
          </a:p>
          <a:p>
            <a:r>
              <a:rPr lang="en-US" dirty="0"/>
              <a:t>3 - Growth mindsets are about believing in the potential for development and that learning a new skill comes from practice and perseverance. It’s not simply from natural talent.</a:t>
            </a:r>
          </a:p>
          <a:p>
            <a:r>
              <a:rPr lang="en-US" dirty="0"/>
              <a:t>4 - A growth mindset in itself does not guarantee results. Nor is a person with a fixed mindset excluded from success. A growth mindset coupled with the motivation to improve, a commitment to personal growth, and time put into developing a skill drives positive results.</a:t>
            </a:r>
          </a:p>
          <a:p>
            <a:r>
              <a:rPr lang="en-US" dirty="0"/>
              <a:t>5 - The truth is that not everyone is capable of absolutely everything. Some believe that having a growth mindset means that the achievement of anything is possible. This is inaccurate. Individuals with a growth mindset recognize that their innate ability and limitations play a part as well. But they also understand that their capacity for achievement does not start and stop with their genetic makeup.</a:t>
            </a:r>
          </a:p>
          <a:p>
            <a:endParaRPr lang="en-US" dirty="0"/>
          </a:p>
        </p:txBody>
      </p:sp>
    </p:spTree>
    <p:extLst>
      <p:ext uri="{BB962C8B-B14F-4D97-AF65-F5344CB8AC3E}">
        <p14:creationId xmlns:p14="http://schemas.microsoft.com/office/powerpoint/2010/main" val="54212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When Professor Carol Dweck analyzed students' mindsets, she did not identify a purely binary result. Though most students in the classroom lean strongly toward one side or the other, most were found to have mindsets somewhere in the middle. They might believe, for example, that their ability to improve at math comes down to teaching strategies and their own attention and commitment to the learning process. But they might also believe that their reading and writing abilities are inherent. The same observations can be made in the workplace.</a:t>
            </a:r>
          </a:p>
          <a:p>
            <a:r>
              <a:rPr lang="en-US" dirty="0"/>
              <a:t>2 - Dweck has noticed, as growth mindsets are embraced by the leader and educator alike, that many seem to believe that it all comes down to effort. Dweck notes that some teachers seem to believe that they can improve a student’s achievement by telling them to try harder. She calls this a ‘false growth mindset.’ Effort is important. But more crucial is a student’s attitude toward learning a new thing and their perspective on failure as a part of the learning process.</a:t>
            </a:r>
          </a:p>
          <a:p>
            <a:r>
              <a:rPr lang="en-US" dirty="0"/>
              <a:t>3 - Each individual has limitations that a growth mindset intervention might help combat but cannot overcome entirely.  The 5’2” 22-year old is unlikely to become a player in the NBA.</a:t>
            </a:r>
          </a:p>
          <a:p>
            <a:r>
              <a:rPr lang="en-US" dirty="0"/>
              <a:t>4 - Growth mindset students and employees are people who understand that positive improvement is possible.</a:t>
            </a:r>
          </a:p>
          <a:p>
            <a:r>
              <a:rPr lang="en-US" dirty="0"/>
              <a:t>They believe that to achieve their goals, they must:</a:t>
            </a:r>
          </a:p>
          <a:p>
            <a:endParaRPr lang="en-US" dirty="0"/>
          </a:p>
          <a:p>
            <a:r>
              <a:rPr lang="en-US" dirty="0"/>
              <a:t>View failure as a part of learning</a:t>
            </a:r>
          </a:p>
          <a:p>
            <a:r>
              <a:rPr lang="en-US" dirty="0"/>
              <a:t>Put in the time</a:t>
            </a:r>
          </a:p>
          <a:p>
            <a:r>
              <a:rPr lang="en-US" dirty="0"/>
              <a:t>Embrace the challenge</a:t>
            </a:r>
          </a:p>
          <a:p>
            <a:r>
              <a:rPr lang="en-US" dirty="0"/>
              <a:t>Develop new strategies to overcome each challenge</a:t>
            </a:r>
          </a:p>
          <a:p>
            <a:r>
              <a:rPr lang="en-US" dirty="0"/>
              <a:t>Working toward a goal without these views is unlikely to elicit positive results. Cultivating a growth mindset won’t do much without putting in the necessary time and practice to develop a new skill.</a:t>
            </a:r>
          </a:p>
        </p:txBody>
      </p:sp>
    </p:spTree>
    <p:extLst>
      <p:ext uri="{BB962C8B-B14F-4D97-AF65-F5344CB8AC3E}">
        <p14:creationId xmlns:p14="http://schemas.microsoft.com/office/powerpoint/2010/main" val="3741052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4343319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3"/>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custDataLst>
      <p:tags r:id="rId1"/>
    </p:custDataLst>
    <p:extLst>
      <p:ext uri="{BB962C8B-B14F-4D97-AF65-F5344CB8AC3E}">
        <p14:creationId xmlns:p14="http://schemas.microsoft.com/office/powerpoint/2010/main" val="37177378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93349197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20377860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pic>
        <p:nvPicPr>
          <p:cNvPr id="2" name="Picture 1" descr="Abstract gray gradient hexagon on white background with soft light blur">
            <a:extLst>
              <a:ext uri="{FF2B5EF4-FFF2-40B4-BE49-F238E27FC236}">
                <a16:creationId xmlns:a16="http://schemas.microsoft.com/office/drawing/2014/main" id="{E5DD35ED-B122-43CC-BFD3-69CAA6A0F5EF}"/>
              </a:ext>
            </a:extLst>
          </p:cNvPr>
          <p:cNvPicPr>
            <a:picLocks noChangeAspect="1"/>
          </p:cNvPicPr>
          <p:nvPr userDrawn="1"/>
        </p:nvPicPr>
        <p:blipFill rotWithShape="1">
          <a:blip r:embed="rId3">
            <a:alphaModFix/>
          </a:blip>
          <a:srcRect t="829" b="42922"/>
          <a:stretch/>
        </p:blipFill>
        <p:spPr>
          <a:xfrm>
            <a:off x="0" y="0"/>
            <a:ext cx="9144000" cy="5143500"/>
          </a:xfrm>
          <a:prstGeom prst="rect">
            <a:avLst/>
          </a:prstGeom>
        </p:spPr>
      </p:pic>
      <p:sp>
        <p:nvSpPr>
          <p:cNvPr id="3" name="Rectangle 2">
            <a:extLst>
              <a:ext uri="{FF2B5EF4-FFF2-40B4-BE49-F238E27FC236}">
                <a16:creationId xmlns:a16="http://schemas.microsoft.com/office/drawing/2014/main" id="{AE287815-F89C-401F-98E5-575D65AE6097}"/>
              </a:ext>
            </a:extLst>
          </p:cNvPr>
          <p:cNvSpPr/>
          <p:nvPr userDrawn="1"/>
        </p:nvSpPr>
        <p:spPr>
          <a:xfrm>
            <a:off x="-1" y="0"/>
            <a:ext cx="9143999" cy="5143500"/>
          </a:xfrm>
          <a:prstGeom prst="rect">
            <a:avLst/>
          </a:prstGeom>
          <a:solidFill>
            <a:schemeClr val="accent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979806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6863263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37154712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1600389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426056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2514187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7422370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65044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37635726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1093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7916678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pic>
        <p:nvPicPr>
          <p:cNvPr id="6" name="Picture 5" descr="Abstract gray gradient hexagon on white background with soft light blur">
            <a:extLst>
              <a:ext uri="{FF2B5EF4-FFF2-40B4-BE49-F238E27FC236}">
                <a16:creationId xmlns:a16="http://schemas.microsoft.com/office/drawing/2014/main" id="{886E2A35-F74D-4192-9A99-CD15F43216F0}"/>
              </a:ext>
            </a:extLst>
          </p:cNvPr>
          <p:cNvPicPr>
            <a:picLocks noChangeAspect="1"/>
          </p:cNvPicPr>
          <p:nvPr userDrawn="1"/>
        </p:nvPicPr>
        <p:blipFill rotWithShape="1">
          <a:blip r:embed="rId3">
            <a:alphaModFix amt="50000"/>
          </a:blip>
          <a:srcRect t="829" b="42922"/>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41233321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77627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7797474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168257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5374839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6375769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822803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2041384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6718189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8457606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rk Grey">
    <p:bg>
      <p:bgPr>
        <a:solidFill>
          <a:srgbClr val="808184"/>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1357196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7659705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7566686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03646593"/>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20543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6843192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79961885"/>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608715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54122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6544782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26410982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808909682"/>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041961479"/>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7009069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9955927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range Light">
    <p:bg>
      <p:bgPr>
        <a:solidFill>
          <a:srgbClr val="FF6D22"/>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656187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3326428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06063971"/>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4823708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390163995"/>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9104121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37463294"/>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78911042"/>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30796"/>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A133-F635-66DD-FE25-55604170579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17320A0-D00F-E56E-917A-7DD65A56577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7190309-AA5F-5AE1-9DBF-7336DADB52BE}"/>
              </a:ext>
            </a:extLst>
          </p:cNvPr>
          <p:cNvSpPr>
            <a:spLocks noGrp="1"/>
          </p:cNvSpPr>
          <p:nvPr>
            <p:ph type="dt" sz="half" idx="10"/>
          </p:nvPr>
        </p:nvSpPr>
        <p:spPr/>
        <p:txBody>
          <a:bodyPr/>
          <a:lstStyle/>
          <a:p>
            <a:fld id="{0D32535D-1CB9-4858-BC0B-7C2829DDAB60}" type="datetimeFigureOut">
              <a:rPr lang="en-US" smtClean="0"/>
              <a:t>11/28/2022</a:t>
            </a:fld>
            <a:endParaRPr lang="en-US"/>
          </a:p>
        </p:txBody>
      </p:sp>
      <p:sp>
        <p:nvSpPr>
          <p:cNvPr id="5" name="Footer Placeholder 4">
            <a:extLst>
              <a:ext uri="{FF2B5EF4-FFF2-40B4-BE49-F238E27FC236}">
                <a16:creationId xmlns:a16="http://schemas.microsoft.com/office/drawing/2014/main" id="{658758FA-9F27-162C-8CD6-498B95034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94EAA-5718-10F1-F68F-AAC7D0484383}"/>
              </a:ext>
            </a:extLst>
          </p:cNvPr>
          <p:cNvSpPr>
            <a:spLocks noGrp="1"/>
          </p:cNvSpPr>
          <p:nvPr>
            <p:ph type="sldNum" sz="quarter" idx="12"/>
          </p:nvPr>
        </p:nvSpPr>
        <p:spPr/>
        <p:txBody>
          <a:bodyPr/>
          <a:lstStyle/>
          <a:p>
            <a:fld id="{FDE66451-2E84-45D9-AEFA-8967DE6DAB58}" type="slidenum">
              <a:rPr lang="en-US" smtClean="0"/>
              <a:t>‹Nº›</a:t>
            </a:fld>
            <a:endParaRPr lang="en-US"/>
          </a:p>
        </p:txBody>
      </p:sp>
    </p:spTree>
    <p:extLst>
      <p:ext uri="{BB962C8B-B14F-4D97-AF65-F5344CB8AC3E}">
        <p14:creationId xmlns:p14="http://schemas.microsoft.com/office/powerpoint/2010/main" val="8741657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5274915" y="699716"/>
            <a:ext cx="3105182" cy="3744465"/>
          </a:xfrm>
          <a:prstGeom prst="rect">
            <a:avLst/>
          </a:prstGeom>
          <a:solidFill>
            <a:schemeClr val="bg1">
              <a:lumMod val="95000"/>
            </a:schemeClr>
          </a:solidFill>
        </p:spPr>
        <p:txBody>
          <a:bodyPr/>
          <a:lstStyle>
            <a:lvl1pPr marL="0" marR="0" indent="0" algn="ctr" defTabSz="457189"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3" name="Picture 2">
            <a:extLst>
              <a:ext uri="{FF2B5EF4-FFF2-40B4-BE49-F238E27FC236}">
                <a16:creationId xmlns:a16="http://schemas.microsoft.com/office/drawing/2014/main" id="{44BCB8A6-9CF9-478C-A389-CC9AC936AC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10" y="1"/>
            <a:ext cx="1308591" cy="897681"/>
          </a:xfrm>
          <a:prstGeom prst="rect">
            <a:avLst/>
          </a:prstGeom>
        </p:spPr>
      </p:pic>
    </p:spTree>
    <p:extLst>
      <p:ext uri="{BB962C8B-B14F-4D97-AF65-F5344CB8AC3E}">
        <p14:creationId xmlns:p14="http://schemas.microsoft.com/office/powerpoint/2010/main" val="2591760080"/>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8BB9254-56DE-794F-961D-A24086E6D2BD}"/>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
        <p:nvSpPr>
          <p:cNvPr id="2" name="Title 1">
            <a:extLst>
              <a:ext uri="{FF2B5EF4-FFF2-40B4-BE49-F238E27FC236}">
                <a16:creationId xmlns:a16="http://schemas.microsoft.com/office/drawing/2014/main" id="{2876416F-8C6A-AC4E-A18F-EC32C358A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FF3E-AE10-8E4F-8E81-254EF500B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34718-C46E-7F4E-B569-A1DB7B633504}"/>
              </a:ext>
            </a:extLst>
          </p:cNvPr>
          <p:cNvSpPr>
            <a:spLocks noGrp="1"/>
          </p:cNvSpPr>
          <p:nvPr>
            <p:ph type="dt" sz="half" idx="10"/>
          </p:nvPr>
        </p:nvSpPr>
        <p:spPr/>
        <p:txBody>
          <a:bodyPr/>
          <a:lstStyle/>
          <a:p>
            <a:fld id="{88F5D884-D5B6-4C42-B66C-5ABA98285411}" type="datetime1">
              <a:rPr lang="en-US" smtClean="0"/>
              <a:t>11/28/2022</a:t>
            </a:fld>
            <a:endParaRPr lang="en-US"/>
          </a:p>
        </p:txBody>
      </p:sp>
      <p:sp>
        <p:nvSpPr>
          <p:cNvPr id="5" name="Footer Placeholder 4">
            <a:extLst>
              <a:ext uri="{FF2B5EF4-FFF2-40B4-BE49-F238E27FC236}">
                <a16:creationId xmlns:a16="http://schemas.microsoft.com/office/drawing/2014/main" id="{BE90A55B-9E57-084F-A789-DF2B360B58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48886458"/>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C240-9B3B-7846-A052-534CE8F3C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2D99B-AC6F-1B4B-BED5-47C3B755DA87}"/>
              </a:ext>
            </a:extLst>
          </p:cNvPr>
          <p:cNvSpPr>
            <a:spLocks noGrp="1"/>
          </p:cNvSpPr>
          <p:nvPr>
            <p:ph type="dt" sz="half" idx="10"/>
          </p:nvPr>
        </p:nvSpPr>
        <p:spPr/>
        <p:txBody>
          <a:bodyPr/>
          <a:lstStyle/>
          <a:p>
            <a:fld id="{B81D2B72-3EB7-B24E-A764-C7F4B4E79A64}" type="datetime1">
              <a:rPr lang="en-US" smtClean="0"/>
              <a:t>11/28/2022</a:t>
            </a:fld>
            <a:endParaRPr lang="en-US"/>
          </a:p>
        </p:txBody>
      </p:sp>
      <p:sp>
        <p:nvSpPr>
          <p:cNvPr id="4" name="Footer Placeholder 3">
            <a:extLst>
              <a:ext uri="{FF2B5EF4-FFF2-40B4-BE49-F238E27FC236}">
                <a16:creationId xmlns:a16="http://schemas.microsoft.com/office/drawing/2014/main" id="{28667C11-F96B-BA4E-83D4-5CFC58F4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F6636-19D9-B947-88A7-85C2FE598E65}"/>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2044995982"/>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5ECE2-75D3-3A4E-8627-D05577BC014A}"/>
              </a:ext>
            </a:extLst>
          </p:cNvPr>
          <p:cNvSpPr>
            <a:spLocks noGrp="1"/>
          </p:cNvSpPr>
          <p:nvPr>
            <p:ph type="dt" sz="half" idx="10"/>
          </p:nvPr>
        </p:nvSpPr>
        <p:spPr/>
        <p:txBody>
          <a:bodyPr/>
          <a:lstStyle/>
          <a:p>
            <a:fld id="{B25B0C86-06F9-DE41-9D1A-01A0715A3F63}" type="datetime1">
              <a:rPr lang="en-US" smtClean="0"/>
              <a:t>11/28/2022</a:t>
            </a:fld>
            <a:endParaRPr lang="en-US"/>
          </a:p>
        </p:txBody>
      </p:sp>
      <p:sp>
        <p:nvSpPr>
          <p:cNvPr id="3" name="Footer Placeholder 2">
            <a:extLst>
              <a:ext uri="{FF2B5EF4-FFF2-40B4-BE49-F238E27FC236}">
                <a16:creationId xmlns:a16="http://schemas.microsoft.com/office/drawing/2014/main" id="{40DADA39-BBB8-5F46-929B-26AAE4416179}"/>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92B9B1DD-C4E8-684D-9F0A-021799235ECD}"/>
              </a:ext>
            </a:extLst>
          </p:cNvPr>
          <p:cNvSpPr/>
          <p:nvPr/>
        </p:nvSpPr>
        <p:spPr>
          <a:xfrm>
            <a:off x="7657240" y="4573720"/>
            <a:ext cx="1486760" cy="56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Slide Number Placeholder 5">
            <a:extLst>
              <a:ext uri="{FF2B5EF4-FFF2-40B4-BE49-F238E27FC236}">
                <a16:creationId xmlns:a16="http://schemas.microsoft.com/office/drawing/2014/main" id="{E30E0130-FD56-F142-AEF8-B55ABA39B354}"/>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‹Nº›</a:t>
            </a:fld>
            <a:endParaRPr lang="en" dirty="0"/>
          </a:p>
        </p:txBody>
      </p:sp>
    </p:spTree>
    <p:extLst>
      <p:ext uri="{BB962C8B-B14F-4D97-AF65-F5344CB8AC3E}">
        <p14:creationId xmlns:p14="http://schemas.microsoft.com/office/powerpoint/2010/main" val="2398579195"/>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3"/>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custDataLst>
      <p:tags r:id="rId1"/>
    </p:custDataLst>
    <p:extLst>
      <p:ext uri="{BB962C8B-B14F-4D97-AF65-F5344CB8AC3E}">
        <p14:creationId xmlns:p14="http://schemas.microsoft.com/office/powerpoint/2010/main" val="361444365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841" r:id="rId2"/>
    <p:sldLayoutId id="2147483675" r:id="rId3"/>
    <p:sldLayoutId id="2147483709" r:id="rId4"/>
    <p:sldLayoutId id="2147483837" r:id="rId5"/>
    <p:sldLayoutId id="2147483700" r:id="rId6"/>
    <p:sldLayoutId id="2147483710" r:id="rId7"/>
    <p:sldLayoutId id="2147483838" r:id="rId8"/>
    <p:sldLayoutId id="2147483805" r:id="rId9"/>
    <p:sldLayoutId id="2147483806" r:id="rId10"/>
    <p:sldLayoutId id="2147483807" r:id="rId11"/>
    <p:sldLayoutId id="2147483808" r:id="rId12"/>
    <p:sldLayoutId id="2147483809" r:id="rId13"/>
    <p:sldLayoutId id="2147483831" r:id="rId14"/>
    <p:sldLayoutId id="2147483829" r:id="rId15"/>
    <p:sldLayoutId id="2147483832" r:id="rId16"/>
    <p:sldLayoutId id="2147483834" r:id="rId17"/>
    <p:sldLayoutId id="2147483833" r:id="rId18"/>
    <p:sldLayoutId id="2147483703" r:id="rId19"/>
    <p:sldLayoutId id="2147483676" r:id="rId20"/>
    <p:sldLayoutId id="2147483701" r:id="rId21"/>
    <p:sldLayoutId id="2147483810" r:id="rId22"/>
    <p:sldLayoutId id="2147483811" r:id="rId23"/>
    <p:sldLayoutId id="2147483729" r:id="rId24"/>
    <p:sldLayoutId id="2147483812" r:id="rId25"/>
    <p:sldLayoutId id="2147483813" r:id="rId26"/>
    <p:sldLayoutId id="2147483814" r:id="rId27"/>
    <p:sldLayoutId id="2147483827" r:id="rId28"/>
    <p:sldLayoutId id="2147483704" r:id="rId29"/>
    <p:sldLayoutId id="2147483664" r:id="rId30"/>
    <p:sldLayoutId id="2147483702" r:id="rId31"/>
    <p:sldLayoutId id="2147483817" r:id="rId32"/>
    <p:sldLayoutId id="2147483818" r:id="rId33"/>
    <p:sldLayoutId id="2147483678" r:id="rId34"/>
    <p:sldLayoutId id="2147483819" r:id="rId35"/>
    <p:sldLayoutId id="2147483820" r:id="rId36"/>
    <p:sldLayoutId id="2147483828" r:id="rId37"/>
    <p:sldLayoutId id="2147483706" r:id="rId38"/>
    <p:sldLayoutId id="2147483695" r:id="rId39"/>
    <p:sldLayoutId id="2147483696" r:id="rId40"/>
    <p:sldLayoutId id="2147483694" r:id="rId41"/>
    <p:sldLayoutId id="2147483712" r:id="rId42"/>
    <p:sldLayoutId id="2147483674" r:id="rId43"/>
    <p:sldLayoutId id="2147483677" r:id="rId44"/>
    <p:sldLayoutId id="2147483680" r:id="rId45"/>
    <p:sldLayoutId id="2147483734" r:id="rId46"/>
    <p:sldLayoutId id="2147483735" r:id="rId47"/>
    <p:sldLayoutId id="2147483732" r:id="rId48"/>
    <p:sldLayoutId id="2147483733" r:id="rId49"/>
    <p:sldLayoutId id="2147483821" r:id="rId50"/>
    <p:sldLayoutId id="2147483822" r:id="rId51"/>
    <p:sldLayoutId id="2147483825" r:id="rId52"/>
    <p:sldLayoutId id="2147483826" r:id="rId53"/>
    <p:sldLayoutId id="2147483824" r:id="rId54"/>
    <p:sldLayoutId id="2147483823" r:id="rId55"/>
    <p:sldLayoutId id="2147483707" r:id="rId56"/>
    <p:sldLayoutId id="2147483708" r:id="rId57"/>
    <p:sldLayoutId id="2147483686" r:id="rId58"/>
    <p:sldLayoutId id="2147483685" r:id="rId59"/>
    <p:sldLayoutId id="2147483689" r:id="rId60"/>
    <p:sldLayoutId id="2147483690" r:id="rId61"/>
    <p:sldLayoutId id="2147483716" r:id="rId62"/>
    <p:sldLayoutId id="2147483717" r:id="rId63"/>
    <p:sldLayoutId id="2147483718" r:id="rId64"/>
    <p:sldLayoutId id="2147483719" r:id="rId65"/>
    <p:sldLayoutId id="2147483726" r:id="rId66"/>
    <p:sldLayoutId id="2147483691" r:id="rId67"/>
    <p:sldLayoutId id="2147483692" r:id="rId68"/>
    <p:sldLayoutId id="2147483681" r:id="rId69"/>
    <p:sldLayoutId id="2147483731" r:id="rId70"/>
    <p:sldLayoutId id="2147483736" r:id="rId71"/>
    <p:sldLayoutId id="2147483737" r:id="rId72"/>
    <p:sldLayoutId id="2147483722" r:id="rId73"/>
    <p:sldLayoutId id="2147483682" r:id="rId74"/>
    <p:sldLayoutId id="2147483720" r:id="rId75"/>
    <p:sldLayoutId id="2147483723" r:id="rId76"/>
    <p:sldLayoutId id="2147483721" r:id="rId77"/>
    <p:sldLayoutId id="2147483683" r:id="rId78"/>
    <p:sldLayoutId id="2147483693" r:id="rId79"/>
    <p:sldLayoutId id="2147483724" r:id="rId80"/>
    <p:sldLayoutId id="2147483725" r:id="rId81"/>
    <p:sldLayoutId id="2147483684" r:id="rId82"/>
    <p:sldLayoutId id="2147483687" r:id="rId83"/>
    <p:sldLayoutId id="2147483688" r:id="rId84"/>
    <p:sldLayoutId id="2147483697" r:id="rId85"/>
    <p:sldLayoutId id="2147483698" r:id="rId86"/>
    <p:sldLayoutId id="2147483699" r:id="rId87"/>
    <p:sldLayoutId id="2147483727" r:id="rId88"/>
    <p:sldLayoutId id="2147483728" r:id="rId89"/>
    <p:sldLayoutId id="2147483842" r:id="rId90"/>
    <p:sldLayoutId id="2147483843" r:id="rId91"/>
    <p:sldLayoutId id="2147483844" r:id="rId92"/>
    <p:sldLayoutId id="2147483845" r:id="rId93"/>
    <p:sldLayoutId id="2147483846" r:id="rId94"/>
    <p:sldLayoutId id="2147483847" r:id="rId95"/>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1.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ags" Target="../tags/tag11.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2.xml"/><Relationship Id="rId1" Type="http://schemas.openxmlformats.org/officeDocument/2006/relationships/tags" Target="../tags/tag14.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5.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ags" Target="../tags/tag13.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8041EB85-D267-2488-D88A-B169C08D4478}"/>
              </a:ext>
            </a:extLst>
          </p:cNvPr>
          <p:cNvPicPr>
            <a:picLocks noGrp="1" noChangeAspect="1"/>
          </p:cNvPicPr>
          <p:nvPr>
            <p:ph type="pic" sz="quarter" idx="10"/>
          </p:nvPr>
        </p:nvPicPr>
        <p:blipFill rotWithShape="1">
          <a:blip r:embed="rId4"/>
          <a:srcRect l="24570" t="11266" r="15948" b="11259"/>
          <a:stretch/>
        </p:blipFill>
        <p:spPr>
          <a:xfrm>
            <a:off x="0" y="449"/>
            <a:ext cx="7486344" cy="5143051"/>
          </a:xfrm>
        </p:spPr>
      </p:pic>
      <p:sp>
        <p:nvSpPr>
          <p:cNvPr id="10" name="Rectangle 9">
            <a:extLst>
              <a:ext uri="{FF2B5EF4-FFF2-40B4-BE49-F238E27FC236}">
                <a16:creationId xmlns:a16="http://schemas.microsoft.com/office/drawing/2014/main" id="{89A41962-B6C2-7A43-B8EF-9DE086575793}"/>
              </a:ext>
            </a:extLst>
          </p:cNvPr>
          <p:cNvSpPr/>
          <p:nvPr/>
        </p:nvSpPr>
        <p:spPr>
          <a:xfrm>
            <a:off x="1" y="0"/>
            <a:ext cx="4246322" cy="5143500"/>
          </a:xfrm>
          <a:prstGeom prst="rect">
            <a:avLst/>
          </a:prstGeom>
          <a:gradFill flip="none" rotWithShape="1">
            <a:gsLst>
              <a:gs pos="0">
                <a:schemeClr val="tx1">
                  <a:alpha val="73289"/>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1" name="Title 1">
            <a:extLst>
              <a:ext uri="{FF2B5EF4-FFF2-40B4-BE49-F238E27FC236}">
                <a16:creationId xmlns:a16="http://schemas.microsoft.com/office/drawing/2014/main" id="{91FF4E44-5257-3E4B-8CE7-06F91C7B9F14}"/>
              </a:ext>
            </a:extLst>
          </p:cNvPr>
          <p:cNvSpPr txBox="1">
            <a:spLocks/>
          </p:cNvSpPr>
          <p:nvPr/>
        </p:nvSpPr>
        <p:spPr>
          <a:xfrm>
            <a:off x="433169" y="3602892"/>
            <a:ext cx="3666884" cy="1162329"/>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spcAft>
                <a:spcPts val="600"/>
              </a:spcAft>
            </a:pPr>
            <a:r>
              <a:rPr lang="en-US" sz="2800" spc="-50" dirty="0"/>
              <a:t>Thriving with a Growth Mindset!</a:t>
            </a:r>
            <a:br>
              <a:rPr lang="en-US" sz="2800" spc="-50" dirty="0"/>
            </a:br>
            <a:br>
              <a:rPr lang="en-US" sz="1200" dirty="0">
                <a:latin typeface="+mn-lt"/>
              </a:rPr>
            </a:br>
            <a:r>
              <a:rPr lang="en-US" sz="1400" b="0" spc="0" dirty="0">
                <a:latin typeface="+mn-lt"/>
              </a:rPr>
              <a:t>December 2022</a:t>
            </a:r>
            <a:endParaRPr lang="en-US" sz="4800" b="0" spc="0" dirty="0">
              <a:latin typeface="+mn-lt"/>
            </a:endParaRPr>
          </a:p>
        </p:txBody>
      </p:sp>
    </p:spTree>
    <p:custDataLst>
      <p:tags r:id="rId1"/>
    </p:custDataLst>
    <p:extLst>
      <p:ext uri="{BB962C8B-B14F-4D97-AF65-F5344CB8AC3E}">
        <p14:creationId xmlns:p14="http://schemas.microsoft.com/office/powerpoint/2010/main" val="48262655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5F10B02B-939B-A6FB-4A27-11CDA7781AD7}"/>
              </a:ext>
            </a:extLst>
          </p:cNvPr>
          <p:cNvPicPr>
            <a:picLocks noChangeAspect="1"/>
          </p:cNvPicPr>
          <p:nvPr/>
        </p:nvPicPr>
        <p:blipFill>
          <a:blip r:embed="rId3"/>
          <a:srcRect l="33382" r="33382"/>
          <a:stretch/>
        </p:blipFill>
        <p:spPr>
          <a:xfrm>
            <a:off x="0" y="0"/>
            <a:ext cx="3039035" cy="5143500"/>
          </a:xfrm>
          <a:prstGeom prst="rect">
            <a:avLst/>
          </a:prstGeom>
        </p:spPr>
      </p:pic>
      <p:sp>
        <p:nvSpPr>
          <p:cNvPr id="2" name="Title 1">
            <a:extLst>
              <a:ext uri="{FF2B5EF4-FFF2-40B4-BE49-F238E27FC236}">
                <a16:creationId xmlns:a16="http://schemas.microsoft.com/office/drawing/2014/main" id="{F198A448-9E32-F426-B9B8-A0AA0CC60863}"/>
              </a:ext>
            </a:extLst>
          </p:cNvPr>
          <p:cNvSpPr>
            <a:spLocks noGrp="1"/>
          </p:cNvSpPr>
          <p:nvPr>
            <p:ph type="title"/>
          </p:nvPr>
        </p:nvSpPr>
        <p:spPr>
          <a:xfrm>
            <a:off x="3415553" y="287522"/>
            <a:ext cx="4975411" cy="369054"/>
          </a:xfrm>
        </p:spPr>
        <p:txBody>
          <a:bodyPr/>
          <a:lstStyle/>
          <a:p>
            <a:r>
              <a:rPr lang="en-US" dirty="0"/>
              <a:t>The Neuroscience </a:t>
            </a:r>
            <a:br>
              <a:rPr lang="en-US" dirty="0"/>
            </a:br>
            <a:r>
              <a:rPr lang="en-US" dirty="0"/>
              <a:t>of a Growth Mindset</a:t>
            </a:r>
          </a:p>
        </p:txBody>
      </p:sp>
      <p:sp>
        <p:nvSpPr>
          <p:cNvPr id="3" name="Content Placeholder 2">
            <a:extLst>
              <a:ext uri="{FF2B5EF4-FFF2-40B4-BE49-F238E27FC236}">
                <a16:creationId xmlns:a16="http://schemas.microsoft.com/office/drawing/2014/main" id="{3E69F94D-1EE2-C624-3A82-93624C05EF15}"/>
              </a:ext>
            </a:extLst>
          </p:cNvPr>
          <p:cNvSpPr>
            <a:spLocks noGrp="1"/>
          </p:cNvSpPr>
          <p:nvPr>
            <p:ph type="body" sz="quarter" idx="12"/>
          </p:nvPr>
        </p:nvSpPr>
        <p:spPr>
          <a:xfrm>
            <a:off x="3415553" y="1196787"/>
            <a:ext cx="5271247" cy="3659191"/>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Using neuroimaging, researchers have found a link between a growth mindset and activation in two key areas of the brain:</a:t>
            </a:r>
          </a:p>
          <a:p>
            <a:pPr marL="685800" lvl="2">
              <a:spcBef>
                <a:spcPts val="0"/>
              </a:spcBef>
              <a:spcAft>
                <a:spcPts val="1000"/>
              </a:spcAft>
              <a:buClr>
                <a:schemeClr val="accent3"/>
              </a:buClr>
              <a:buSzPct val="90000"/>
              <a:buFont typeface="Zapf Dingbats"/>
              <a:buChar char="❯"/>
            </a:pPr>
            <a:r>
              <a:rPr lang="en-US" sz="1200" dirty="0">
                <a:solidFill>
                  <a:schemeClr val="tx2"/>
                </a:solidFill>
                <a:latin typeface="+mn-lt"/>
                <a:ea typeface="Open Sans Light" panose="020B0306030504020204" pitchFamily="34" charset="0"/>
                <a:cs typeface="Arial" panose="020B0604020202020204" pitchFamily="34" charset="0"/>
              </a:rPr>
              <a:t>The area involved in learning and control</a:t>
            </a:r>
          </a:p>
          <a:p>
            <a:pPr marL="685800" lvl="2">
              <a:spcBef>
                <a:spcPts val="0"/>
              </a:spcBef>
              <a:spcAft>
                <a:spcPts val="1000"/>
              </a:spcAft>
              <a:buClr>
                <a:schemeClr val="accent3"/>
              </a:buClr>
              <a:buSzPct val="90000"/>
              <a:buFont typeface="Zapf Dingbats"/>
              <a:buChar char="❯"/>
            </a:pPr>
            <a:r>
              <a:rPr lang="en-US" sz="1200" dirty="0">
                <a:solidFill>
                  <a:schemeClr val="tx2"/>
                </a:solidFill>
                <a:latin typeface="+mn-lt"/>
                <a:ea typeface="Open Sans Light" panose="020B0306030504020204" pitchFamily="34" charset="0"/>
                <a:cs typeface="Arial" panose="020B0604020202020204" pitchFamily="34" charset="0"/>
              </a:rPr>
              <a:t>The area involved in error-monitoring and behavioral adaptation</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A growth mindset appears to be linked to higher motivation and error correction. It is also associated with lower activation in response to negative feedback.</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In growth-minded people, the brain is most active when a person was told how they could improve </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In those with a fixed mindset, the brain is active when a person is being given information about their performance</a:t>
            </a:r>
          </a:p>
        </p:txBody>
      </p:sp>
    </p:spTree>
    <p:extLst>
      <p:ext uri="{BB962C8B-B14F-4D97-AF65-F5344CB8AC3E}">
        <p14:creationId xmlns:p14="http://schemas.microsoft.com/office/powerpoint/2010/main" val="143398466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0">
            <a:extLst>
              <a:ext uri="{FF2B5EF4-FFF2-40B4-BE49-F238E27FC236}">
                <a16:creationId xmlns:a16="http://schemas.microsoft.com/office/drawing/2014/main" id="{2589E1D8-3E50-094E-FFFD-EB72DB86630F}"/>
              </a:ext>
            </a:extLst>
          </p:cNvPr>
          <p:cNvPicPr>
            <a:picLocks noChangeAspect="1"/>
          </p:cNvPicPr>
          <p:nvPr/>
        </p:nvPicPr>
        <p:blipFill>
          <a:blip r:embed="rId3"/>
          <a:srcRect t="14443" b="14443"/>
          <a:stretch/>
        </p:blipFill>
        <p:spPr>
          <a:xfrm flipH="1">
            <a:off x="3047998" y="0"/>
            <a:ext cx="6096001" cy="2438508"/>
          </a:xfrm>
          <a:prstGeom prst="rect">
            <a:avLst/>
          </a:prstGeom>
        </p:spPr>
      </p:pic>
      <p:sp>
        <p:nvSpPr>
          <p:cNvPr id="26" name="Rectangle 53">
            <a:extLst>
              <a:ext uri="{FF2B5EF4-FFF2-40B4-BE49-F238E27FC236}">
                <a16:creationId xmlns:a16="http://schemas.microsoft.com/office/drawing/2014/main" id="{2D89B140-0AC2-1531-D6EB-FA3384895B69}"/>
              </a:ext>
            </a:extLst>
          </p:cNvPr>
          <p:cNvSpPr/>
          <p:nvPr/>
        </p:nvSpPr>
        <p:spPr>
          <a:xfrm>
            <a:off x="0" y="0"/>
            <a:ext cx="7821870"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6" name="Title 11">
            <a:extLst>
              <a:ext uri="{FF2B5EF4-FFF2-40B4-BE49-F238E27FC236}">
                <a16:creationId xmlns:a16="http://schemas.microsoft.com/office/drawing/2014/main" id="{A9001D97-EB2D-6695-F2C9-46E6EE864869}"/>
              </a:ext>
            </a:extLst>
          </p:cNvPr>
          <p:cNvSpPr txBox="1">
            <a:spLocks/>
          </p:cNvSpPr>
          <p:nvPr/>
        </p:nvSpPr>
        <p:spPr>
          <a:xfrm>
            <a:off x="448730" y="591671"/>
            <a:ext cx="3437470" cy="1458753"/>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Three Major Misconceptions </a:t>
            </a:r>
            <a:br>
              <a:rPr lang="en-US" dirty="0">
                <a:solidFill>
                  <a:schemeClr val="bg1"/>
                </a:solidFill>
              </a:rPr>
            </a:br>
            <a:r>
              <a:rPr lang="en-US" dirty="0">
                <a:solidFill>
                  <a:schemeClr val="bg1"/>
                </a:solidFill>
              </a:rPr>
              <a:t>of Growth Mindset</a:t>
            </a:r>
          </a:p>
        </p:txBody>
      </p:sp>
      <p:sp>
        <p:nvSpPr>
          <p:cNvPr id="7" name="Rectangle 6">
            <a:extLst>
              <a:ext uri="{FF2B5EF4-FFF2-40B4-BE49-F238E27FC236}">
                <a16:creationId xmlns:a16="http://schemas.microsoft.com/office/drawing/2014/main" id="{96E2D42C-A496-0B39-BEB4-6EF075CADF39}"/>
              </a:ext>
            </a:extLst>
          </p:cNvPr>
          <p:cNvSpPr/>
          <p:nvPr/>
        </p:nvSpPr>
        <p:spPr>
          <a:xfrm>
            <a:off x="3047999" y="2438508"/>
            <a:ext cx="3048000" cy="270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8" name="Rectangle 7">
            <a:extLst>
              <a:ext uri="{FF2B5EF4-FFF2-40B4-BE49-F238E27FC236}">
                <a16:creationId xmlns:a16="http://schemas.microsoft.com/office/drawing/2014/main" id="{30DBBE1A-9DBC-0810-7A27-70D4BBFB8BE2}"/>
              </a:ext>
            </a:extLst>
          </p:cNvPr>
          <p:cNvSpPr/>
          <p:nvPr/>
        </p:nvSpPr>
        <p:spPr>
          <a:xfrm>
            <a:off x="609600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9" name="Rectangle 26">
            <a:extLst>
              <a:ext uri="{FF2B5EF4-FFF2-40B4-BE49-F238E27FC236}">
                <a16:creationId xmlns:a16="http://schemas.microsoft.com/office/drawing/2014/main" id="{E811FCE3-0BD8-C751-4244-0EB42E2471D9}"/>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17" name="Content Placeholder 2">
            <a:extLst>
              <a:ext uri="{FF2B5EF4-FFF2-40B4-BE49-F238E27FC236}">
                <a16:creationId xmlns:a16="http://schemas.microsoft.com/office/drawing/2014/main" id="{4B26D6DF-DA41-8331-372E-A1A55D9F04DA}"/>
              </a:ext>
            </a:extLst>
          </p:cNvPr>
          <p:cNvSpPr txBox="1">
            <a:spLocks/>
          </p:cNvSpPr>
          <p:nvPr/>
        </p:nvSpPr>
        <p:spPr>
          <a:xfrm>
            <a:off x="532623" y="3751730"/>
            <a:ext cx="2027561" cy="1129553"/>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1"/>
              </a:buClr>
              <a:buSzPct val="90000"/>
              <a:buNone/>
            </a:pPr>
            <a:r>
              <a:rPr lang="en-US" sz="1400" dirty="0">
                <a:solidFill>
                  <a:schemeClr val="tx2"/>
                </a:solidFill>
                <a:latin typeface="+mn-lt"/>
                <a:ea typeface="Open Sans Light" panose="020B0306030504020204" pitchFamily="34" charset="0"/>
                <a:cs typeface="Arial" panose="020B0604020202020204" pitchFamily="34" charset="0"/>
              </a:rPr>
              <a:t>I already have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a growth mindset,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and I always have</a:t>
            </a:r>
          </a:p>
        </p:txBody>
      </p:sp>
      <p:sp>
        <p:nvSpPr>
          <p:cNvPr id="18" name="Content Placeholder 2">
            <a:extLst>
              <a:ext uri="{FF2B5EF4-FFF2-40B4-BE49-F238E27FC236}">
                <a16:creationId xmlns:a16="http://schemas.microsoft.com/office/drawing/2014/main" id="{8499F837-386F-417D-D46C-4D1DC9ACC3EE}"/>
              </a:ext>
            </a:extLst>
          </p:cNvPr>
          <p:cNvSpPr txBox="1">
            <a:spLocks/>
          </p:cNvSpPr>
          <p:nvPr/>
        </p:nvSpPr>
        <p:spPr>
          <a:xfrm>
            <a:off x="3531324" y="3751729"/>
            <a:ext cx="2054456" cy="1129553"/>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1"/>
              </a:buClr>
              <a:buSzPct val="90000"/>
              <a:buNone/>
            </a:pPr>
            <a:r>
              <a:rPr lang="en-US" sz="1400" dirty="0">
                <a:solidFill>
                  <a:schemeClr val="tx2"/>
                </a:solidFill>
                <a:latin typeface="+mn-lt"/>
                <a:ea typeface="Open Sans Light" panose="020B0306030504020204" pitchFamily="34" charset="0"/>
                <a:cs typeface="Arial" panose="020B0604020202020204" pitchFamily="34" charset="0"/>
              </a:rPr>
              <a:t>Having a growth mindset just means praising and rewarding effort</a:t>
            </a:r>
          </a:p>
        </p:txBody>
      </p:sp>
      <p:sp>
        <p:nvSpPr>
          <p:cNvPr id="19" name="Content Placeholder 2">
            <a:extLst>
              <a:ext uri="{FF2B5EF4-FFF2-40B4-BE49-F238E27FC236}">
                <a16:creationId xmlns:a16="http://schemas.microsoft.com/office/drawing/2014/main" id="{B1452EBE-8057-DFF0-8524-9A1786DD89A5}"/>
              </a:ext>
            </a:extLst>
          </p:cNvPr>
          <p:cNvSpPr txBox="1">
            <a:spLocks/>
          </p:cNvSpPr>
          <p:nvPr/>
        </p:nvSpPr>
        <p:spPr>
          <a:xfrm>
            <a:off x="6606219" y="3743860"/>
            <a:ext cx="2027561" cy="1129553"/>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1"/>
              </a:buClr>
              <a:buSzPct val="90000"/>
              <a:buNone/>
            </a:pPr>
            <a:r>
              <a:rPr lang="en-US" sz="1400" dirty="0">
                <a:solidFill>
                  <a:schemeClr val="tx2"/>
                </a:solidFill>
                <a:latin typeface="+mn-lt"/>
                <a:ea typeface="Open Sans Light" panose="020B0306030504020204" pitchFamily="34" charset="0"/>
                <a:cs typeface="Arial" panose="020B0604020202020204" pitchFamily="34" charset="0"/>
              </a:rPr>
              <a:t>Adopt a growth mindset, and good things will happen</a:t>
            </a:r>
          </a:p>
        </p:txBody>
      </p:sp>
      <p:sp>
        <p:nvSpPr>
          <p:cNvPr id="20" name="Rectangle 8">
            <a:extLst>
              <a:ext uri="{FF2B5EF4-FFF2-40B4-BE49-F238E27FC236}">
                <a16:creationId xmlns:a16="http://schemas.microsoft.com/office/drawing/2014/main" id="{13B333C4-4130-4EEF-F185-5DDC2F883FA1}"/>
              </a:ext>
            </a:extLst>
          </p:cNvPr>
          <p:cNvSpPr>
            <a:spLocks noChangeArrowheads="1"/>
          </p:cNvSpPr>
          <p:nvPr/>
        </p:nvSpPr>
        <p:spPr bwMode="auto">
          <a:xfrm>
            <a:off x="1167199"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01.</a:t>
            </a:r>
          </a:p>
        </p:txBody>
      </p:sp>
      <p:sp>
        <p:nvSpPr>
          <p:cNvPr id="21" name="Rectangle 8">
            <a:extLst>
              <a:ext uri="{FF2B5EF4-FFF2-40B4-BE49-F238E27FC236}">
                <a16:creationId xmlns:a16="http://schemas.microsoft.com/office/drawing/2014/main" id="{548CA1A8-808B-8424-6A84-B9A0A83F0F87}"/>
              </a:ext>
            </a:extLst>
          </p:cNvPr>
          <p:cNvSpPr>
            <a:spLocks noChangeArrowheads="1"/>
          </p:cNvSpPr>
          <p:nvPr/>
        </p:nvSpPr>
        <p:spPr bwMode="auto">
          <a:xfrm>
            <a:off x="4179348"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02.</a:t>
            </a:r>
          </a:p>
        </p:txBody>
      </p:sp>
      <p:sp>
        <p:nvSpPr>
          <p:cNvPr id="22" name="Rectangle 8">
            <a:extLst>
              <a:ext uri="{FF2B5EF4-FFF2-40B4-BE49-F238E27FC236}">
                <a16:creationId xmlns:a16="http://schemas.microsoft.com/office/drawing/2014/main" id="{5CCC73C7-2CA4-ACFC-7559-E5FC7ACE2C59}"/>
              </a:ext>
            </a:extLst>
          </p:cNvPr>
          <p:cNvSpPr>
            <a:spLocks noChangeArrowheads="1"/>
          </p:cNvSpPr>
          <p:nvPr/>
        </p:nvSpPr>
        <p:spPr bwMode="auto">
          <a:xfrm>
            <a:off x="7240795"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1"/>
                </a:solidFill>
                <a:cs typeface="Arial" panose="020B0604020202020204" pitchFamily="34" charset="0"/>
              </a:rPr>
              <a:t>03.</a:t>
            </a:r>
          </a:p>
        </p:txBody>
      </p:sp>
      <p:cxnSp>
        <p:nvCxnSpPr>
          <p:cNvPr id="23" name="Straight Connector 106">
            <a:extLst>
              <a:ext uri="{FF2B5EF4-FFF2-40B4-BE49-F238E27FC236}">
                <a16:creationId xmlns:a16="http://schemas.microsoft.com/office/drawing/2014/main" id="{B581C420-F051-DF92-1855-4528340A38D0}"/>
              </a:ext>
            </a:extLst>
          </p:cNvPr>
          <p:cNvCxnSpPr>
            <a:cxnSpLocks/>
          </p:cNvCxnSpPr>
          <p:nvPr/>
        </p:nvCxnSpPr>
        <p:spPr>
          <a:xfrm>
            <a:off x="1320604"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109">
            <a:extLst>
              <a:ext uri="{FF2B5EF4-FFF2-40B4-BE49-F238E27FC236}">
                <a16:creationId xmlns:a16="http://schemas.microsoft.com/office/drawing/2014/main" id="{09CA102D-88FF-745C-850D-96B1315290D6}"/>
              </a:ext>
            </a:extLst>
          </p:cNvPr>
          <p:cNvCxnSpPr>
            <a:cxnSpLocks/>
          </p:cNvCxnSpPr>
          <p:nvPr/>
        </p:nvCxnSpPr>
        <p:spPr>
          <a:xfrm>
            <a:off x="433275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110">
            <a:extLst>
              <a:ext uri="{FF2B5EF4-FFF2-40B4-BE49-F238E27FC236}">
                <a16:creationId xmlns:a16="http://schemas.microsoft.com/office/drawing/2014/main" id="{008179B1-D213-57DC-B479-AE2DF92AE060}"/>
              </a:ext>
            </a:extLst>
          </p:cNvPr>
          <p:cNvCxnSpPr>
            <a:cxnSpLocks/>
          </p:cNvCxnSpPr>
          <p:nvPr/>
        </p:nvCxnSpPr>
        <p:spPr>
          <a:xfrm>
            <a:off x="7394200"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17542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F26C-5C91-FEED-DD92-EB013CBF7FED}"/>
              </a:ext>
            </a:extLst>
          </p:cNvPr>
          <p:cNvSpPr>
            <a:spLocks noGrp="1"/>
          </p:cNvSpPr>
          <p:nvPr>
            <p:ph type="title"/>
          </p:nvPr>
        </p:nvSpPr>
        <p:spPr>
          <a:xfrm>
            <a:off x="376813" y="287522"/>
            <a:ext cx="8256195" cy="369054"/>
          </a:xfrm>
        </p:spPr>
        <p:txBody>
          <a:bodyPr/>
          <a:lstStyle/>
          <a:p>
            <a:pPr algn="ctr"/>
            <a:r>
              <a:rPr lang="en-US" dirty="0"/>
              <a:t>5 Growth Mindset Myths</a:t>
            </a:r>
          </a:p>
        </p:txBody>
      </p:sp>
      <p:sp>
        <p:nvSpPr>
          <p:cNvPr id="4" name="Oval 28">
            <a:extLst>
              <a:ext uri="{FF2B5EF4-FFF2-40B4-BE49-F238E27FC236}">
                <a16:creationId xmlns:a16="http://schemas.microsoft.com/office/drawing/2014/main" id="{2B791129-E136-CD33-EF90-3CA0F88E7313}"/>
              </a:ext>
            </a:extLst>
          </p:cNvPr>
          <p:cNvSpPr/>
          <p:nvPr/>
        </p:nvSpPr>
        <p:spPr>
          <a:xfrm>
            <a:off x="5139734" y="1486600"/>
            <a:ext cx="1692914" cy="1692473"/>
          </a:xfrm>
          <a:prstGeom prst="ellipse">
            <a:avLst/>
          </a:prstGeom>
          <a:solidFill>
            <a:schemeClr val="tx2">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5" name="Oval 29">
            <a:extLst>
              <a:ext uri="{FF2B5EF4-FFF2-40B4-BE49-F238E27FC236}">
                <a16:creationId xmlns:a16="http://schemas.microsoft.com/office/drawing/2014/main" id="{7B53B069-60D8-6F23-BD43-58D405A4157C}"/>
              </a:ext>
            </a:extLst>
          </p:cNvPr>
          <p:cNvSpPr/>
          <p:nvPr/>
        </p:nvSpPr>
        <p:spPr>
          <a:xfrm>
            <a:off x="6571238" y="1486600"/>
            <a:ext cx="1692319" cy="1692473"/>
          </a:xfrm>
          <a:prstGeom prst="ellipse">
            <a:avLst/>
          </a:prstGeom>
          <a:solidFill>
            <a:schemeClr val="accent5">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6" name="Oval 9">
            <a:extLst>
              <a:ext uri="{FF2B5EF4-FFF2-40B4-BE49-F238E27FC236}">
                <a16:creationId xmlns:a16="http://schemas.microsoft.com/office/drawing/2014/main" id="{233093B8-5133-A38A-8A79-D905AA80963C}"/>
              </a:ext>
            </a:extLst>
          </p:cNvPr>
          <p:cNvSpPr/>
          <p:nvPr/>
        </p:nvSpPr>
        <p:spPr>
          <a:xfrm>
            <a:off x="810684" y="1486600"/>
            <a:ext cx="1692319" cy="1692473"/>
          </a:xfrm>
          <a:prstGeom prst="ellipse">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7" name="Oval 10">
            <a:extLst>
              <a:ext uri="{FF2B5EF4-FFF2-40B4-BE49-F238E27FC236}">
                <a16:creationId xmlns:a16="http://schemas.microsoft.com/office/drawing/2014/main" id="{020A1388-98E9-113C-61A0-98C949A08228}"/>
              </a:ext>
            </a:extLst>
          </p:cNvPr>
          <p:cNvSpPr/>
          <p:nvPr/>
        </p:nvSpPr>
        <p:spPr>
          <a:xfrm>
            <a:off x="2241593" y="1486600"/>
            <a:ext cx="1692914" cy="1692473"/>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8" name="Oval 11">
            <a:extLst>
              <a:ext uri="{FF2B5EF4-FFF2-40B4-BE49-F238E27FC236}">
                <a16:creationId xmlns:a16="http://schemas.microsoft.com/office/drawing/2014/main" id="{251249A9-101F-76F9-84DF-73F4A5D2D35D}"/>
              </a:ext>
            </a:extLst>
          </p:cNvPr>
          <p:cNvSpPr/>
          <p:nvPr/>
        </p:nvSpPr>
        <p:spPr>
          <a:xfrm>
            <a:off x="3708825" y="1486600"/>
            <a:ext cx="1692914" cy="1692473"/>
          </a:xfrm>
          <a:prstGeom prst="ellipse">
            <a:avLst/>
          </a:prstGeom>
          <a:solidFill>
            <a:schemeClr val="accent4">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sp>
        <p:nvSpPr>
          <p:cNvPr id="12" name="TextBox 83">
            <a:extLst>
              <a:ext uri="{FF2B5EF4-FFF2-40B4-BE49-F238E27FC236}">
                <a16:creationId xmlns:a16="http://schemas.microsoft.com/office/drawing/2014/main" id="{F3F3EEB1-3A60-135C-B985-A56013E95B12}"/>
              </a:ext>
            </a:extLst>
          </p:cNvPr>
          <p:cNvSpPr txBox="1">
            <a:spLocks noChangeArrowheads="1"/>
          </p:cNvSpPr>
          <p:nvPr/>
        </p:nvSpPr>
        <p:spPr bwMode="auto">
          <a:xfrm>
            <a:off x="940514" y="3273368"/>
            <a:ext cx="1432659" cy="93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a:buClr>
                <a:schemeClr val="accent3"/>
              </a:buClr>
            </a:pPr>
            <a:r>
              <a:rPr lang="en-US" sz="1100" dirty="0">
                <a:solidFill>
                  <a:schemeClr val="tx1">
                    <a:lumMod val="50000"/>
                    <a:lumOff val="50000"/>
                  </a:schemeClr>
                </a:solidFill>
                <a:latin typeface="+mn-lt"/>
                <a:ea typeface="Open Sans Light" panose="020B0306030504020204" pitchFamily="34" charset="0"/>
                <a:cs typeface="Arial" panose="020B0604020202020204" pitchFamily="34" charset="0"/>
              </a:rPr>
              <a:t>The mindsets are either/or and the tendency is to try and identify with one or the other</a:t>
            </a:r>
          </a:p>
        </p:txBody>
      </p:sp>
      <p:sp>
        <p:nvSpPr>
          <p:cNvPr id="26" name="TextBox 83">
            <a:extLst>
              <a:ext uri="{FF2B5EF4-FFF2-40B4-BE49-F238E27FC236}">
                <a16:creationId xmlns:a16="http://schemas.microsoft.com/office/drawing/2014/main" id="{814102E3-195E-34D7-3A03-3C01632B43A8}"/>
              </a:ext>
            </a:extLst>
          </p:cNvPr>
          <p:cNvSpPr txBox="1">
            <a:spLocks noChangeArrowheads="1"/>
          </p:cNvSpPr>
          <p:nvPr/>
        </p:nvSpPr>
        <p:spPr bwMode="auto">
          <a:xfrm>
            <a:off x="2456225" y="3273368"/>
            <a:ext cx="126365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buClr>
                <a:schemeClr val="accent3"/>
              </a:buClr>
              <a:defRPr sz="11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r>
              <a:rPr lang="en-US" dirty="0"/>
              <a:t>An organization can have a mindset</a:t>
            </a:r>
          </a:p>
        </p:txBody>
      </p:sp>
      <p:sp>
        <p:nvSpPr>
          <p:cNvPr id="27" name="TextBox 83">
            <a:extLst>
              <a:ext uri="{FF2B5EF4-FFF2-40B4-BE49-F238E27FC236}">
                <a16:creationId xmlns:a16="http://schemas.microsoft.com/office/drawing/2014/main" id="{EB187F2E-1D47-23C8-F485-430B0E019243}"/>
              </a:ext>
            </a:extLst>
          </p:cNvPr>
          <p:cNvSpPr txBox="1">
            <a:spLocks noChangeArrowheads="1"/>
          </p:cNvSpPr>
          <p:nvPr/>
        </p:nvSpPr>
        <p:spPr bwMode="auto">
          <a:xfrm>
            <a:off x="3923457" y="3273368"/>
            <a:ext cx="1263651"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buClr>
                <a:schemeClr val="accent3"/>
              </a:buClr>
              <a:defRPr sz="11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r>
              <a:rPr lang="en-US" dirty="0"/>
              <a:t>A growth mindset is the same as a positive mindset</a:t>
            </a:r>
          </a:p>
        </p:txBody>
      </p:sp>
      <p:sp>
        <p:nvSpPr>
          <p:cNvPr id="28" name="TextBox 83">
            <a:extLst>
              <a:ext uri="{FF2B5EF4-FFF2-40B4-BE49-F238E27FC236}">
                <a16:creationId xmlns:a16="http://schemas.microsoft.com/office/drawing/2014/main" id="{6E0F61C2-CBE9-5480-7251-0CC3D9B6BBA4}"/>
              </a:ext>
            </a:extLst>
          </p:cNvPr>
          <p:cNvSpPr txBox="1">
            <a:spLocks noChangeArrowheads="1"/>
          </p:cNvSpPr>
          <p:nvPr/>
        </p:nvSpPr>
        <p:spPr bwMode="auto">
          <a:xfrm>
            <a:off x="5400440" y="3273368"/>
            <a:ext cx="1263651"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buClr>
                <a:schemeClr val="accent3"/>
              </a:buClr>
              <a:defRPr sz="11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r>
              <a:rPr lang="en-US" dirty="0"/>
              <a:t>Growth mindsets automatically lead to positive results</a:t>
            </a:r>
          </a:p>
        </p:txBody>
      </p:sp>
      <p:sp>
        <p:nvSpPr>
          <p:cNvPr id="29" name="TextBox 83">
            <a:extLst>
              <a:ext uri="{FF2B5EF4-FFF2-40B4-BE49-F238E27FC236}">
                <a16:creationId xmlns:a16="http://schemas.microsoft.com/office/drawing/2014/main" id="{15BBC913-7B4C-D7AE-8623-78B292AE52D9}"/>
              </a:ext>
            </a:extLst>
          </p:cNvPr>
          <p:cNvSpPr txBox="1">
            <a:spLocks noChangeArrowheads="1"/>
          </p:cNvSpPr>
          <p:nvPr/>
        </p:nvSpPr>
        <p:spPr bwMode="auto">
          <a:xfrm>
            <a:off x="6785572" y="3273368"/>
            <a:ext cx="126365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buClr>
                <a:schemeClr val="accent3"/>
              </a:buClr>
              <a:defRPr sz="1100">
                <a:solidFill>
                  <a:schemeClr val="tx1">
                    <a:lumMod val="50000"/>
                    <a:lumOff val="50000"/>
                  </a:schemeClr>
                </a:solidFill>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r>
              <a:rPr lang="en-US" dirty="0"/>
              <a:t>Everyone has unlimited potential</a:t>
            </a:r>
          </a:p>
        </p:txBody>
      </p:sp>
      <p:sp>
        <p:nvSpPr>
          <p:cNvPr id="30" name="Rectangle 8">
            <a:extLst>
              <a:ext uri="{FF2B5EF4-FFF2-40B4-BE49-F238E27FC236}">
                <a16:creationId xmlns:a16="http://schemas.microsoft.com/office/drawing/2014/main" id="{0FDEC39B-55E0-108F-552F-79A57723A563}"/>
              </a:ext>
            </a:extLst>
          </p:cNvPr>
          <p:cNvSpPr>
            <a:spLocks noChangeArrowheads="1"/>
          </p:cNvSpPr>
          <p:nvPr/>
        </p:nvSpPr>
        <p:spPr bwMode="auto">
          <a:xfrm>
            <a:off x="1277639" y="2065897"/>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01.</a:t>
            </a:r>
          </a:p>
        </p:txBody>
      </p:sp>
      <p:sp>
        <p:nvSpPr>
          <p:cNvPr id="31" name="Rectangle 8">
            <a:extLst>
              <a:ext uri="{FF2B5EF4-FFF2-40B4-BE49-F238E27FC236}">
                <a16:creationId xmlns:a16="http://schemas.microsoft.com/office/drawing/2014/main" id="{E78A2978-88D1-CB27-D463-B4F12EDAB490}"/>
              </a:ext>
            </a:extLst>
          </p:cNvPr>
          <p:cNvSpPr>
            <a:spLocks noChangeArrowheads="1"/>
          </p:cNvSpPr>
          <p:nvPr/>
        </p:nvSpPr>
        <p:spPr bwMode="auto">
          <a:xfrm>
            <a:off x="2744872" y="2065897"/>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02.</a:t>
            </a:r>
          </a:p>
        </p:txBody>
      </p:sp>
      <p:sp>
        <p:nvSpPr>
          <p:cNvPr id="32" name="Rectangle 8">
            <a:extLst>
              <a:ext uri="{FF2B5EF4-FFF2-40B4-BE49-F238E27FC236}">
                <a16:creationId xmlns:a16="http://schemas.microsoft.com/office/drawing/2014/main" id="{0BF30DC0-2F91-3519-B76A-23DD711AEABE}"/>
              </a:ext>
            </a:extLst>
          </p:cNvPr>
          <p:cNvSpPr>
            <a:spLocks noChangeArrowheads="1"/>
          </p:cNvSpPr>
          <p:nvPr/>
        </p:nvSpPr>
        <p:spPr bwMode="auto">
          <a:xfrm>
            <a:off x="4209641" y="2065897"/>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03.</a:t>
            </a:r>
          </a:p>
        </p:txBody>
      </p:sp>
      <p:sp>
        <p:nvSpPr>
          <p:cNvPr id="33" name="Rectangle 8">
            <a:extLst>
              <a:ext uri="{FF2B5EF4-FFF2-40B4-BE49-F238E27FC236}">
                <a16:creationId xmlns:a16="http://schemas.microsoft.com/office/drawing/2014/main" id="{850CCD27-8569-8B21-58CA-C43147714EAB}"/>
              </a:ext>
            </a:extLst>
          </p:cNvPr>
          <p:cNvSpPr>
            <a:spLocks noChangeArrowheads="1"/>
          </p:cNvSpPr>
          <p:nvPr/>
        </p:nvSpPr>
        <p:spPr bwMode="auto">
          <a:xfrm>
            <a:off x="5649980" y="2065897"/>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04.</a:t>
            </a:r>
          </a:p>
        </p:txBody>
      </p:sp>
      <p:sp>
        <p:nvSpPr>
          <p:cNvPr id="34" name="Rectangle 8">
            <a:extLst>
              <a:ext uri="{FF2B5EF4-FFF2-40B4-BE49-F238E27FC236}">
                <a16:creationId xmlns:a16="http://schemas.microsoft.com/office/drawing/2014/main" id="{37F64D1E-3621-7660-1BE8-5675F9F6002D}"/>
              </a:ext>
            </a:extLst>
          </p:cNvPr>
          <p:cNvSpPr>
            <a:spLocks noChangeArrowheads="1"/>
          </p:cNvSpPr>
          <p:nvPr/>
        </p:nvSpPr>
        <p:spPr bwMode="auto">
          <a:xfrm>
            <a:off x="7061583" y="2065429"/>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05.</a:t>
            </a:r>
          </a:p>
        </p:txBody>
      </p:sp>
    </p:spTree>
    <p:extLst>
      <p:ext uri="{BB962C8B-B14F-4D97-AF65-F5344CB8AC3E}">
        <p14:creationId xmlns:p14="http://schemas.microsoft.com/office/powerpoint/2010/main" val="293624909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A9464D63-7253-53B2-C25B-3D11BAE6918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7" name="Rectangle 8">
            <a:extLst>
              <a:ext uri="{FF2B5EF4-FFF2-40B4-BE49-F238E27FC236}">
                <a16:creationId xmlns:a16="http://schemas.microsoft.com/office/drawing/2014/main" id="{17B1C399-0985-7D70-687C-3207A63839AA}"/>
              </a:ext>
            </a:extLst>
          </p:cNvPr>
          <p:cNvSpPr/>
          <p:nvPr/>
        </p:nvSpPr>
        <p:spPr>
          <a:xfrm>
            <a:off x="0" y="1"/>
            <a:ext cx="9144000" cy="5143499"/>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1">
            <a:extLst>
              <a:ext uri="{FF2B5EF4-FFF2-40B4-BE49-F238E27FC236}">
                <a16:creationId xmlns:a16="http://schemas.microsoft.com/office/drawing/2014/main" id="{CD7AC038-B97B-2837-6A05-DEB9C13FE61C}"/>
              </a:ext>
            </a:extLst>
          </p:cNvPr>
          <p:cNvSpPr/>
          <p:nvPr/>
        </p:nvSpPr>
        <p:spPr>
          <a:xfrm>
            <a:off x="927100" y="1834944"/>
            <a:ext cx="7327901" cy="1754326"/>
          </a:xfrm>
          <a:prstGeom prst="rect">
            <a:avLst/>
          </a:prstGeom>
        </p:spPr>
        <p:txBody>
          <a:bodyPr wrap="square">
            <a:spAutoFit/>
          </a:bodyPr>
          <a:lstStyle/>
          <a:p>
            <a:pPr algn="ctr"/>
            <a:r>
              <a:rPr lang="en-US" sz="2800" dirty="0">
                <a:solidFill>
                  <a:schemeClr val="bg1"/>
                </a:solidFill>
                <a:cs typeface="Arial" panose="020B0604020202020204" pitchFamily="34" charset="0"/>
              </a:rPr>
              <a:t>“Live as if you were to die tomorrow; </a:t>
            </a:r>
            <a:br>
              <a:rPr lang="en-US" sz="2800" dirty="0">
                <a:solidFill>
                  <a:schemeClr val="bg1"/>
                </a:solidFill>
                <a:cs typeface="Arial" panose="020B0604020202020204" pitchFamily="34" charset="0"/>
              </a:rPr>
            </a:br>
            <a:r>
              <a:rPr lang="en-US" sz="2800" dirty="0">
                <a:solidFill>
                  <a:schemeClr val="bg1"/>
                </a:solidFill>
                <a:cs typeface="Arial" panose="020B0604020202020204" pitchFamily="34" charset="0"/>
              </a:rPr>
              <a:t>learn as if you were to live forever.”</a:t>
            </a:r>
          </a:p>
          <a:p>
            <a:pPr lvl="0" algn="ctr"/>
            <a:endParaRPr lang="en-US" sz="16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MAHATMA GANDHI</a:t>
            </a:r>
          </a:p>
          <a:p>
            <a:pPr algn="ct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10" name="Freeform 1">
            <a:extLst>
              <a:ext uri="{FF2B5EF4-FFF2-40B4-BE49-F238E27FC236}">
                <a16:creationId xmlns:a16="http://schemas.microsoft.com/office/drawing/2014/main" id="{A6070239-8E6A-A99A-74DA-94EDE592927E}"/>
              </a:ext>
            </a:extLst>
          </p:cNvPr>
          <p:cNvSpPr>
            <a:spLocks noChangeArrowheads="1"/>
          </p:cNvSpPr>
          <p:nvPr/>
        </p:nvSpPr>
        <p:spPr bwMode="auto">
          <a:xfrm>
            <a:off x="4285281" y="1248973"/>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11" name="Straight Connector 4">
            <a:extLst>
              <a:ext uri="{FF2B5EF4-FFF2-40B4-BE49-F238E27FC236}">
                <a16:creationId xmlns:a16="http://schemas.microsoft.com/office/drawing/2014/main" id="{C98EDDB4-A50B-BFE1-4FCC-B910886B6039}"/>
              </a:ext>
            </a:extLst>
          </p:cNvPr>
          <p:cNvCxnSpPr/>
          <p:nvPr/>
        </p:nvCxnSpPr>
        <p:spPr>
          <a:xfrm>
            <a:off x="5052447" y="145684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5">
            <a:extLst>
              <a:ext uri="{FF2B5EF4-FFF2-40B4-BE49-F238E27FC236}">
                <a16:creationId xmlns:a16="http://schemas.microsoft.com/office/drawing/2014/main" id="{86537A5F-1E82-D488-3A9F-2890C22C22E3}"/>
              </a:ext>
            </a:extLst>
          </p:cNvPr>
          <p:cNvCxnSpPr/>
          <p:nvPr/>
        </p:nvCxnSpPr>
        <p:spPr>
          <a:xfrm>
            <a:off x="3006671" y="145684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3381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270C-7059-E86C-EB0B-B47AAB3F6549}"/>
              </a:ext>
            </a:extLst>
          </p:cNvPr>
          <p:cNvSpPr>
            <a:spLocks noGrp="1"/>
          </p:cNvSpPr>
          <p:nvPr>
            <p:ph type="title"/>
          </p:nvPr>
        </p:nvSpPr>
        <p:spPr>
          <a:xfrm>
            <a:off x="376813" y="287522"/>
            <a:ext cx="8269645" cy="369054"/>
          </a:xfrm>
        </p:spPr>
        <p:txBody>
          <a:bodyPr/>
          <a:lstStyle/>
          <a:p>
            <a:pPr algn="ctr"/>
            <a:r>
              <a:rPr lang="en-US" dirty="0"/>
              <a:t>4 Growth Mindset Realities</a:t>
            </a:r>
          </a:p>
        </p:txBody>
      </p:sp>
      <p:sp>
        <p:nvSpPr>
          <p:cNvPr id="8" name="Oval 8">
            <a:extLst>
              <a:ext uri="{FF2B5EF4-FFF2-40B4-BE49-F238E27FC236}">
                <a16:creationId xmlns:a16="http://schemas.microsoft.com/office/drawing/2014/main" id="{DFF5EC1A-3D14-9ADD-98D0-B0D71167D3BD}"/>
              </a:ext>
            </a:extLst>
          </p:cNvPr>
          <p:cNvSpPr/>
          <p:nvPr/>
        </p:nvSpPr>
        <p:spPr>
          <a:xfrm>
            <a:off x="2851207" y="1199871"/>
            <a:ext cx="1754645" cy="1754644"/>
          </a:xfrm>
          <a:prstGeom prst="ellipse">
            <a:avLst/>
          </a:prstGeom>
          <a:solidFill>
            <a:schemeClr val="accent4">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9">
            <a:extLst>
              <a:ext uri="{FF2B5EF4-FFF2-40B4-BE49-F238E27FC236}">
                <a16:creationId xmlns:a16="http://schemas.microsoft.com/office/drawing/2014/main" id="{E0192EA8-ACCE-6BDA-05F9-6AEB935CB0B1}"/>
              </a:ext>
            </a:extLst>
          </p:cNvPr>
          <p:cNvSpPr/>
          <p:nvPr/>
        </p:nvSpPr>
        <p:spPr>
          <a:xfrm>
            <a:off x="2851207" y="2845175"/>
            <a:ext cx="1754645" cy="1754644"/>
          </a:xfrm>
          <a:prstGeom prst="ellipse">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10">
            <a:extLst>
              <a:ext uri="{FF2B5EF4-FFF2-40B4-BE49-F238E27FC236}">
                <a16:creationId xmlns:a16="http://schemas.microsoft.com/office/drawing/2014/main" id="{0D098BD8-4D4D-6D98-9604-F8F2A305D260}"/>
              </a:ext>
            </a:extLst>
          </p:cNvPr>
          <p:cNvSpPr/>
          <p:nvPr/>
        </p:nvSpPr>
        <p:spPr>
          <a:xfrm>
            <a:off x="4538148" y="1199871"/>
            <a:ext cx="1754645" cy="1754644"/>
          </a:xfrm>
          <a:prstGeom prst="ellipse">
            <a:avLst/>
          </a:prstGeom>
          <a:solidFill>
            <a:schemeClr val="accent3">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1">
            <a:extLst>
              <a:ext uri="{FF2B5EF4-FFF2-40B4-BE49-F238E27FC236}">
                <a16:creationId xmlns:a16="http://schemas.microsoft.com/office/drawing/2014/main" id="{A4B8C7FA-79AC-7928-4964-A1246D8B0CAC}"/>
              </a:ext>
            </a:extLst>
          </p:cNvPr>
          <p:cNvSpPr/>
          <p:nvPr/>
        </p:nvSpPr>
        <p:spPr>
          <a:xfrm>
            <a:off x="4504720" y="2866718"/>
            <a:ext cx="1754645" cy="1754644"/>
          </a:xfrm>
          <a:prstGeom prst="ellipse">
            <a:avLst/>
          </a:prstGeom>
          <a:solidFill>
            <a:schemeClr val="tx2">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a:endParaRPr lang="en-US" sz="2400" dirty="0">
              <a:solidFill>
                <a:schemeClr val="tx1"/>
              </a:solidFill>
              <a:latin typeface="Open Sans Light"/>
              <a:ea typeface="ＭＳ Ｐゴシック" charset="0"/>
            </a:endParaRPr>
          </a:p>
        </p:txBody>
      </p:sp>
      <p:cxnSp>
        <p:nvCxnSpPr>
          <p:cNvPr id="19" name="Straight Connector 19">
            <a:extLst>
              <a:ext uri="{FF2B5EF4-FFF2-40B4-BE49-F238E27FC236}">
                <a16:creationId xmlns:a16="http://schemas.microsoft.com/office/drawing/2014/main" id="{8858C1BE-7595-11D1-9FAB-B049CE5DED96}"/>
              </a:ext>
            </a:extLst>
          </p:cNvPr>
          <p:cNvCxnSpPr>
            <a:cxnSpLocks/>
          </p:cNvCxnSpPr>
          <p:nvPr/>
        </p:nvCxnSpPr>
        <p:spPr>
          <a:xfrm>
            <a:off x="887587" y="2888262"/>
            <a:ext cx="1951362" cy="0"/>
          </a:xfrm>
          <a:prstGeom prst="line">
            <a:avLst/>
          </a:prstGeom>
          <a:ln w="12700" cap="rnd">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20">
            <a:extLst>
              <a:ext uri="{FF2B5EF4-FFF2-40B4-BE49-F238E27FC236}">
                <a16:creationId xmlns:a16="http://schemas.microsoft.com/office/drawing/2014/main" id="{47EB3E9D-8F46-8E7C-19EC-72886F686308}"/>
              </a:ext>
            </a:extLst>
          </p:cNvPr>
          <p:cNvCxnSpPr>
            <a:cxnSpLocks/>
          </p:cNvCxnSpPr>
          <p:nvPr/>
        </p:nvCxnSpPr>
        <p:spPr>
          <a:xfrm>
            <a:off x="6150012" y="2888262"/>
            <a:ext cx="2361148" cy="0"/>
          </a:xfrm>
          <a:prstGeom prst="line">
            <a:avLst/>
          </a:prstGeom>
          <a:ln w="12700" cap="rnd">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5511E5FF-5F7D-A6C2-0E86-6096D220A156}"/>
              </a:ext>
            </a:extLst>
          </p:cNvPr>
          <p:cNvSpPr txBox="1">
            <a:spLocks/>
          </p:cNvSpPr>
          <p:nvPr/>
        </p:nvSpPr>
        <p:spPr>
          <a:xfrm>
            <a:off x="562543" y="1596572"/>
            <a:ext cx="2085872" cy="975178"/>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Clr>
                <a:schemeClr val="accent3"/>
              </a:buClr>
            </a:pPr>
            <a:r>
              <a:rPr lang="en-US" dirty="0"/>
              <a:t>Most people are somewhere in between</a:t>
            </a:r>
          </a:p>
        </p:txBody>
      </p:sp>
      <p:sp>
        <p:nvSpPr>
          <p:cNvPr id="27" name="Content Placeholder 2">
            <a:extLst>
              <a:ext uri="{FF2B5EF4-FFF2-40B4-BE49-F238E27FC236}">
                <a16:creationId xmlns:a16="http://schemas.microsoft.com/office/drawing/2014/main" id="{3DFFCF79-6C7E-02A0-7B81-DF95D929B7D0}"/>
              </a:ext>
            </a:extLst>
          </p:cNvPr>
          <p:cNvSpPr txBox="1">
            <a:spLocks/>
          </p:cNvSpPr>
          <p:nvPr/>
        </p:nvSpPr>
        <p:spPr>
          <a:xfrm>
            <a:off x="579919" y="3546928"/>
            <a:ext cx="2068496" cy="837599"/>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buClr>
                <a:schemeClr val="accent3"/>
              </a:buClr>
            </a:pPr>
            <a:r>
              <a:rPr lang="en-US" dirty="0"/>
              <a:t>Not everyone can achieve everything</a:t>
            </a:r>
          </a:p>
        </p:txBody>
      </p:sp>
      <p:sp>
        <p:nvSpPr>
          <p:cNvPr id="28" name="Content Placeholder 2">
            <a:extLst>
              <a:ext uri="{FF2B5EF4-FFF2-40B4-BE49-F238E27FC236}">
                <a16:creationId xmlns:a16="http://schemas.microsoft.com/office/drawing/2014/main" id="{DD835BEF-C7A8-93C3-7E07-37DFF938E5A7}"/>
              </a:ext>
            </a:extLst>
          </p:cNvPr>
          <p:cNvSpPr txBox="1">
            <a:spLocks/>
          </p:cNvSpPr>
          <p:nvPr/>
        </p:nvSpPr>
        <p:spPr>
          <a:xfrm>
            <a:off x="6454586" y="1577739"/>
            <a:ext cx="2191871" cy="1155801"/>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pPr>
            <a:r>
              <a:rPr lang="en-US" dirty="0"/>
              <a:t>Growth mindset is more than just effort</a:t>
            </a:r>
          </a:p>
        </p:txBody>
      </p:sp>
      <p:sp>
        <p:nvSpPr>
          <p:cNvPr id="29" name="Content Placeholder 2">
            <a:extLst>
              <a:ext uri="{FF2B5EF4-FFF2-40B4-BE49-F238E27FC236}">
                <a16:creationId xmlns:a16="http://schemas.microsoft.com/office/drawing/2014/main" id="{2DC1C911-F860-6E44-C85D-64FBBBBA0C1C}"/>
              </a:ext>
            </a:extLst>
          </p:cNvPr>
          <p:cNvSpPr txBox="1">
            <a:spLocks/>
          </p:cNvSpPr>
          <p:nvPr/>
        </p:nvSpPr>
        <p:spPr>
          <a:xfrm>
            <a:off x="6454587" y="3520666"/>
            <a:ext cx="2312597" cy="1100696"/>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buClr>
            </a:pPr>
            <a:r>
              <a:rPr lang="en-US" dirty="0"/>
              <a:t>Positive results come from a growth mindset and working toward a goal</a:t>
            </a:r>
          </a:p>
        </p:txBody>
      </p:sp>
      <p:sp>
        <p:nvSpPr>
          <p:cNvPr id="31" name="Rectangle 8">
            <a:extLst>
              <a:ext uri="{FF2B5EF4-FFF2-40B4-BE49-F238E27FC236}">
                <a16:creationId xmlns:a16="http://schemas.microsoft.com/office/drawing/2014/main" id="{684ABCEF-EE84-4EEB-B990-9EBC2C54EB4A}"/>
              </a:ext>
            </a:extLst>
          </p:cNvPr>
          <p:cNvSpPr>
            <a:spLocks noChangeArrowheads="1"/>
          </p:cNvSpPr>
          <p:nvPr/>
        </p:nvSpPr>
        <p:spPr bwMode="auto">
          <a:xfrm>
            <a:off x="1401049" y="1199871"/>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01.</a:t>
            </a:r>
          </a:p>
        </p:txBody>
      </p:sp>
      <p:sp>
        <p:nvSpPr>
          <p:cNvPr id="32" name="Rectangle 8">
            <a:extLst>
              <a:ext uri="{FF2B5EF4-FFF2-40B4-BE49-F238E27FC236}">
                <a16:creationId xmlns:a16="http://schemas.microsoft.com/office/drawing/2014/main" id="{D564F29D-190C-D74B-EA91-35B91ADE6EF8}"/>
              </a:ext>
            </a:extLst>
          </p:cNvPr>
          <p:cNvSpPr>
            <a:spLocks noChangeArrowheads="1"/>
          </p:cNvSpPr>
          <p:nvPr/>
        </p:nvSpPr>
        <p:spPr bwMode="auto">
          <a:xfrm>
            <a:off x="7221326" y="929343"/>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02.</a:t>
            </a:r>
          </a:p>
        </p:txBody>
      </p:sp>
      <p:sp>
        <p:nvSpPr>
          <p:cNvPr id="33" name="Rectangle 8">
            <a:extLst>
              <a:ext uri="{FF2B5EF4-FFF2-40B4-BE49-F238E27FC236}">
                <a16:creationId xmlns:a16="http://schemas.microsoft.com/office/drawing/2014/main" id="{054DDC74-AD01-D496-6C17-F4FC39A636F5}"/>
              </a:ext>
            </a:extLst>
          </p:cNvPr>
          <p:cNvSpPr>
            <a:spLocks noChangeArrowheads="1"/>
          </p:cNvSpPr>
          <p:nvPr/>
        </p:nvSpPr>
        <p:spPr bwMode="auto">
          <a:xfrm>
            <a:off x="1197694" y="3103639"/>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03.</a:t>
            </a:r>
          </a:p>
        </p:txBody>
      </p:sp>
      <p:sp>
        <p:nvSpPr>
          <p:cNvPr id="34" name="Rectangle 8">
            <a:extLst>
              <a:ext uri="{FF2B5EF4-FFF2-40B4-BE49-F238E27FC236}">
                <a16:creationId xmlns:a16="http://schemas.microsoft.com/office/drawing/2014/main" id="{506805B4-76BB-203D-4579-8F918A8113CA}"/>
              </a:ext>
            </a:extLst>
          </p:cNvPr>
          <p:cNvSpPr>
            <a:spLocks noChangeArrowheads="1"/>
          </p:cNvSpPr>
          <p:nvPr/>
        </p:nvSpPr>
        <p:spPr bwMode="auto">
          <a:xfrm>
            <a:off x="7101792" y="3103639"/>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04.</a:t>
            </a:r>
          </a:p>
        </p:txBody>
      </p:sp>
      <p:sp>
        <p:nvSpPr>
          <p:cNvPr id="42" name="Rectangle 8">
            <a:extLst>
              <a:ext uri="{FF2B5EF4-FFF2-40B4-BE49-F238E27FC236}">
                <a16:creationId xmlns:a16="http://schemas.microsoft.com/office/drawing/2014/main" id="{3A34C9D2-4D19-5AD2-0402-45A3416102A4}"/>
              </a:ext>
            </a:extLst>
          </p:cNvPr>
          <p:cNvSpPr>
            <a:spLocks noChangeArrowheads="1"/>
          </p:cNvSpPr>
          <p:nvPr/>
        </p:nvSpPr>
        <p:spPr bwMode="auto">
          <a:xfrm>
            <a:off x="3383463" y="1760599"/>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01.</a:t>
            </a:r>
          </a:p>
        </p:txBody>
      </p:sp>
      <p:sp>
        <p:nvSpPr>
          <p:cNvPr id="43" name="Rectangle 8">
            <a:extLst>
              <a:ext uri="{FF2B5EF4-FFF2-40B4-BE49-F238E27FC236}">
                <a16:creationId xmlns:a16="http://schemas.microsoft.com/office/drawing/2014/main" id="{FDA75AA0-357B-7F1F-6D61-D4590F86E0B5}"/>
              </a:ext>
            </a:extLst>
          </p:cNvPr>
          <p:cNvSpPr>
            <a:spLocks noChangeArrowheads="1"/>
          </p:cNvSpPr>
          <p:nvPr/>
        </p:nvSpPr>
        <p:spPr bwMode="auto">
          <a:xfrm>
            <a:off x="5036266" y="1760599"/>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02.</a:t>
            </a:r>
          </a:p>
        </p:txBody>
      </p:sp>
      <p:sp>
        <p:nvSpPr>
          <p:cNvPr id="44" name="Rectangle 8">
            <a:extLst>
              <a:ext uri="{FF2B5EF4-FFF2-40B4-BE49-F238E27FC236}">
                <a16:creationId xmlns:a16="http://schemas.microsoft.com/office/drawing/2014/main" id="{E95CB6A8-9EF3-0CDD-78A1-1E57509C3BA4}"/>
              </a:ext>
            </a:extLst>
          </p:cNvPr>
          <p:cNvSpPr>
            <a:spLocks noChangeArrowheads="1"/>
          </p:cNvSpPr>
          <p:nvPr/>
        </p:nvSpPr>
        <p:spPr bwMode="auto">
          <a:xfrm>
            <a:off x="3383463" y="3478117"/>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03.</a:t>
            </a:r>
          </a:p>
        </p:txBody>
      </p:sp>
      <p:sp>
        <p:nvSpPr>
          <p:cNvPr id="45" name="Rectangle 8">
            <a:extLst>
              <a:ext uri="{FF2B5EF4-FFF2-40B4-BE49-F238E27FC236}">
                <a16:creationId xmlns:a16="http://schemas.microsoft.com/office/drawing/2014/main" id="{04F68ED9-3BB6-0A93-A964-702E50530C19}"/>
              </a:ext>
            </a:extLst>
          </p:cNvPr>
          <p:cNvSpPr>
            <a:spLocks noChangeArrowheads="1"/>
          </p:cNvSpPr>
          <p:nvPr/>
        </p:nvSpPr>
        <p:spPr bwMode="auto">
          <a:xfrm>
            <a:off x="5069075" y="3478117"/>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bg1"/>
                </a:solidFill>
                <a:cs typeface="Arial" panose="020B0604020202020204" pitchFamily="34" charset="0"/>
              </a:rPr>
              <a:t>04.</a:t>
            </a:r>
          </a:p>
        </p:txBody>
      </p:sp>
    </p:spTree>
    <p:extLst>
      <p:ext uri="{BB962C8B-B14F-4D97-AF65-F5344CB8AC3E}">
        <p14:creationId xmlns:p14="http://schemas.microsoft.com/office/powerpoint/2010/main" val="11493011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fade">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build="p"/>
      <p:bldP spid="28" grpId="0" build="p"/>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1DA0-3872-9955-4714-0D9E65FD429C}"/>
              </a:ext>
            </a:extLst>
          </p:cNvPr>
          <p:cNvSpPr>
            <a:spLocks noGrp="1"/>
          </p:cNvSpPr>
          <p:nvPr>
            <p:ph type="title"/>
          </p:nvPr>
        </p:nvSpPr>
        <p:spPr>
          <a:xfrm>
            <a:off x="376814" y="287522"/>
            <a:ext cx="8323432" cy="369054"/>
          </a:xfrm>
        </p:spPr>
        <p:txBody>
          <a:bodyPr/>
          <a:lstStyle/>
          <a:p>
            <a:pPr algn="ctr"/>
            <a:r>
              <a:rPr lang="en-US" dirty="0"/>
              <a:t>Growth Mindset </a:t>
            </a:r>
            <a:r>
              <a:rPr lang="en-US" b="0" dirty="0"/>
              <a:t>vs.</a:t>
            </a:r>
            <a:r>
              <a:rPr lang="en-US" dirty="0"/>
              <a:t> Fixed Mindset</a:t>
            </a:r>
          </a:p>
        </p:txBody>
      </p:sp>
      <p:graphicFrame>
        <p:nvGraphicFramePr>
          <p:cNvPr id="5" name="Content Placeholder 4">
            <a:extLst>
              <a:ext uri="{FF2B5EF4-FFF2-40B4-BE49-F238E27FC236}">
                <a16:creationId xmlns:a16="http://schemas.microsoft.com/office/drawing/2014/main" id="{925DD1AE-E66E-BAE3-A10B-1C17F304EE3E}"/>
              </a:ext>
            </a:extLst>
          </p:cNvPr>
          <p:cNvGraphicFramePr>
            <a:graphicFrameLocks noGrp="1"/>
          </p:cNvGraphicFramePr>
          <p:nvPr>
            <p:ph idx="4294967295"/>
            <p:extLst>
              <p:ext uri="{D42A27DB-BD31-4B8C-83A1-F6EECF244321}">
                <p14:modId xmlns:p14="http://schemas.microsoft.com/office/powerpoint/2010/main" val="3669304723"/>
              </p:ext>
            </p:extLst>
          </p:nvPr>
        </p:nvGraphicFramePr>
        <p:xfrm>
          <a:off x="484093" y="823716"/>
          <a:ext cx="8216153" cy="3842289"/>
        </p:xfrm>
        <a:graphic>
          <a:graphicData uri="http://schemas.openxmlformats.org/drawingml/2006/table">
            <a:tbl>
              <a:tblPr firstRow="1" bandCol="1">
                <a:tableStyleId>{EB344D84-9AFB-497E-A393-DC336BA19D2E}</a:tableStyleId>
              </a:tblPr>
              <a:tblGrid>
                <a:gridCol w="4120810">
                  <a:extLst>
                    <a:ext uri="{9D8B030D-6E8A-4147-A177-3AD203B41FA5}">
                      <a16:colId xmlns:a16="http://schemas.microsoft.com/office/drawing/2014/main" val="41493571"/>
                    </a:ext>
                  </a:extLst>
                </a:gridCol>
                <a:gridCol w="4095343">
                  <a:extLst>
                    <a:ext uri="{9D8B030D-6E8A-4147-A177-3AD203B41FA5}">
                      <a16:colId xmlns:a16="http://schemas.microsoft.com/office/drawing/2014/main" val="2037090534"/>
                    </a:ext>
                  </a:extLst>
                </a:gridCol>
              </a:tblGrid>
              <a:tr h="400935">
                <a:tc>
                  <a:txBody>
                    <a:bodyPr/>
                    <a:lstStyle/>
                    <a:p>
                      <a:pPr algn="ctr"/>
                      <a:r>
                        <a:rPr lang="en-US" b="1" dirty="0">
                          <a:effectLst/>
                        </a:rPr>
                        <a:t>Growth Mindset</a:t>
                      </a:r>
                      <a:endParaRPr lang="en-US" b="0" dirty="0">
                        <a:effectLst/>
                        <a:latin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254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effectLst/>
                        </a:rPr>
                        <a:t>Fixed Mindset</a:t>
                      </a:r>
                      <a:endParaRPr lang="en-US" b="0" dirty="0">
                        <a:effectLst/>
                        <a:latin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254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126892"/>
                  </a:ext>
                </a:extLst>
              </a:tr>
              <a:tr h="384229">
                <a:tc>
                  <a:txBody>
                    <a:bodyPr/>
                    <a:lstStyle/>
                    <a:p>
                      <a:pPr marL="0" algn="l" defTabSz="457200" rtl="0" eaLnBrk="1" latinLnBrk="0" hangingPunct="1"/>
                      <a:r>
                        <a:rPr lang="en-US" sz="1700" b="0" kern="1200" dirty="0">
                          <a:solidFill>
                            <a:schemeClr val="tx2"/>
                          </a:solidFill>
                        </a:rPr>
                        <a:t>Embraces challenges</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700" b="0" kern="1200" dirty="0">
                          <a:solidFill>
                            <a:schemeClr val="tx2"/>
                          </a:solidFill>
                        </a:rPr>
                        <a:t>Avoids challenges</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81769211"/>
                  </a:ext>
                </a:extLst>
              </a:tr>
              <a:tr h="668224">
                <a:tc>
                  <a:txBody>
                    <a:bodyPr/>
                    <a:lstStyle/>
                    <a:p>
                      <a:pPr marL="0" algn="l" defTabSz="457200" rtl="0" eaLnBrk="1" latinLnBrk="0" hangingPunct="1"/>
                      <a:r>
                        <a:rPr lang="en-US" sz="1700" b="0" kern="1200" dirty="0">
                          <a:solidFill>
                            <a:schemeClr val="tx2"/>
                          </a:solidFill>
                        </a:rPr>
                        <a:t>Perseveres in spite of failure  </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en-US" sz="1700" b="0" kern="1200" dirty="0">
                          <a:solidFill>
                            <a:schemeClr val="tx2"/>
                          </a:solidFill>
                        </a:rPr>
                        <a:t>Gives in when they come up against hardship</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69659"/>
                  </a:ext>
                </a:extLst>
              </a:tr>
              <a:tr h="952219">
                <a:tc>
                  <a:txBody>
                    <a:bodyPr/>
                    <a:lstStyle/>
                    <a:p>
                      <a:pPr marL="0" algn="l" defTabSz="457200" rtl="0" eaLnBrk="1" latinLnBrk="0" hangingPunct="1"/>
                      <a:r>
                        <a:rPr lang="en-US" sz="1700" b="0" kern="1200" dirty="0">
                          <a:solidFill>
                            <a:schemeClr val="tx2"/>
                          </a:solidFill>
                        </a:rPr>
                        <a:t>Believes that people can increase their intelligence or skills</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l" defTabSz="457200" rtl="0" eaLnBrk="1" latinLnBrk="0" hangingPunct="1"/>
                      <a:r>
                        <a:rPr lang="en-US" sz="1700" b="0" kern="1200" dirty="0">
                          <a:solidFill>
                            <a:schemeClr val="tx2"/>
                          </a:solidFill>
                        </a:rPr>
                        <a:t>Believes that intelligence and skills are something you’re born with and can’t develop</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10805220"/>
                  </a:ext>
                </a:extLst>
              </a:tr>
              <a:tr h="668224">
                <a:tc>
                  <a:txBody>
                    <a:bodyPr/>
                    <a:lstStyle/>
                    <a:p>
                      <a:pPr marL="0" algn="l" defTabSz="457200" rtl="0" eaLnBrk="1" latinLnBrk="0" hangingPunct="1"/>
                      <a:r>
                        <a:rPr lang="en-US" sz="1700" b="0" kern="1200" dirty="0">
                          <a:solidFill>
                            <a:schemeClr val="tx2"/>
                          </a:solidFill>
                        </a:rPr>
                        <a:t>Is inspired and motivated by the success of others</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en-US" sz="1700" b="0" kern="1200" dirty="0">
                          <a:solidFill>
                            <a:schemeClr val="tx2"/>
                          </a:solidFill>
                        </a:rPr>
                        <a:t>Is threatened by the success of others</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1064384"/>
                  </a:ext>
                </a:extLst>
              </a:tr>
              <a:tr h="384229">
                <a:tc>
                  <a:txBody>
                    <a:bodyPr/>
                    <a:lstStyle/>
                    <a:p>
                      <a:pPr marL="0" algn="l" defTabSz="457200" rtl="0" eaLnBrk="1" latinLnBrk="0" hangingPunct="1"/>
                      <a:r>
                        <a:rPr lang="en-US" sz="1700" b="0" kern="1200" dirty="0">
                          <a:solidFill>
                            <a:schemeClr val="tx2"/>
                          </a:solidFill>
                        </a:rPr>
                        <a:t>Wants to learn</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l" defTabSz="457200" rtl="0" eaLnBrk="1" latinLnBrk="0" hangingPunct="1"/>
                      <a:r>
                        <a:rPr lang="en-US" sz="1700" b="0" kern="1200" dirty="0">
                          <a:solidFill>
                            <a:schemeClr val="tx2"/>
                          </a:solidFill>
                        </a:rPr>
                        <a:t>Believes they know everything already</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36030381"/>
                  </a:ext>
                </a:extLst>
              </a:tr>
              <a:tr h="384229">
                <a:tc>
                  <a:txBody>
                    <a:bodyPr/>
                    <a:lstStyle/>
                    <a:p>
                      <a:pPr marL="0" algn="l" defTabSz="457200" rtl="0" eaLnBrk="1" latinLnBrk="0" hangingPunct="1"/>
                      <a:r>
                        <a:rPr lang="en-US" sz="1700" b="0" kern="1200" dirty="0">
                          <a:solidFill>
                            <a:schemeClr val="tx2"/>
                          </a:solidFill>
                        </a:rPr>
                        <a:t>Accepts and embraces criticism</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algn="l" defTabSz="457200" rtl="0" eaLnBrk="1" latinLnBrk="0" hangingPunct="1"/>
                      <a:r>
                        <a:rPr lang="en-US" sz="1700" b="0" kern="1200" dirty="0">
                          <a:solidFill>
                            <a:schemeClr val="tx2"/>
                          </a:solidFill>
                        </a:rPr>
                        <a:t>Ignores or dismisses criticism</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3740742"/>
                  </a:ext>
                </a:extLst>
              </a:tr>
            </a:tbl>
          </a:graphicData>
        </a:graphic>
      </p:graphicFrame>
    </p:spTree>
    <p:extLst>
      <p:ext uri="{BB962C8B-B14F-4D97-AF65-F5344CB8AC3E}">
        <p14:creationId xmlns:p14="http://schemas.microsoft.com/office/powerpoint/2010/main" val="428619362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7BC30F46-A4AD-2B88-1B7A-C86DC65D3D05}"/>
              </a:ext>
            </a:extLst>
          </p:cNvPr>
          <p:cNvGraphicFramePr>
            <a:graphicFrameLocks/>
          </p:cNvGraphicFramePr>
          <p:nvPr>
            <p:extLst>
              <p:ext uri="{D42A27DB-BD31-4B8C-83A1-F6EECF244321}">
                <p14:modId xmlns:p14="http://schemas.microsoft.com/office/powerpoint/2010/main" val="4002006011"/>
              </p:ext>
            </p:extLst>
          </p:nvPr>
        </p:nvGraphicFramePr>
        <p:xfrm>
          <a:off x="484092" y="823716"/>
          <a:ext cx="8323430" cy="3842289"/>
        </p:xfrm>
        <a:graphic>
          <a:graphicData uri="http://schemas.openxmlformats.org/drawingml/2006/table">
            <a:tbl>
              <a:tblPr firstRow="1" bandRow="1">
                <a:tableStyleId>{EB344D84-9AFB-497E-A393-DC336BA19D2E}</a:tableStyleId>
              </a:tblPr>
              <a:tblGrid>
                <a:gridCol w="4161715">
                  <a:extLst>
                    <a:ext uri="{9D8B030D-6E8A-4147-A177-3AD203B41FA5}">
                      <a16:colId xmlns:a16="http://schemas.microsoft.com/office/drawing/2014/main" val="234473128"/>
                    </a:ext>
                  </a:extLst>
                </a:gridCol>
                <a:gridCol w="4161715">
                  <a:extLst>
                    <a:ext uri="{9D8B030D-6E8A-4147-A177-3AD203B41FA5}">
                      <a16:colId xmlns:a16="http://schemas.microsoft.com/office/drawing/2014/main" val="3264481928"/>
                    </a:ext>
                  </a:extLst>
                </a:gridCol>
              </a:tblGrid>
              <a:tr h="426173">
                <a:tc>
                  <a:txBody>
                    <a:bodyPr/>
                    <a:lstStyle/>
                    <a:p>
                      <a:pPr algn="ctr"/>
                      <a:r>
                        <a:rPr lang="en-US" sz="1700" b="1" dirty="0"/>
                        <a:t>Growth Mindset</a:t>
                      </a:r>
                    </a:p>
                  </a:txBody>
                  <a:tcPr anchor="ctr">
                    <a:lnL>
                      <a:noFill/>
                    </a:lnL>
                    <a:lnR w="12700" cap="flat" cmpd="sng" algn="ctr">
                      <a:solidFill>
                        <a:schemeClr val="bg2">
                          <a:lumMod val="75000"/>
                        </a:schemeClr>
                      </a:solidFill>
                      <a:prstDash val="solid"/>
                      <a:round/>
                      <a:headEnd type="none" w="med" len="med"/>
                      <a:tailEnd type="none" w="med" len="med"/>
                    </a:lnR>
                    <a:lnT w="254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b="1" dirty="0"/>
                        <a:t>Fixed Mindset</a:t>
                      </a:r>
                    </a:p>
                  </a:txBody>
                  <a:tcPr anchor="ctr">
                    <a:lnL w="12700" cap="flat" cmpd="sng" algn="ctr">
                      <a:solidFill>
                        <a:schemeClr val="bg2">
                          <a:lumMod val="75000"/>
                        </a:schemeClr>
                      </a:solidFill>
                      <a:prstDash val="solid"/>
                      <a:round/>
                      <a:headEnd type="none" w="med" len="med"/>
                      <a:tailEnd type="none" w="med" len="med"/>
                    </a:lnL>
                    <a:lnR>
                      <a:noFill/>
                    </a:lnR>
                    <a:lnT w="254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554487"/>
                  </a:ext>
                </a:extLst>
              </a:tr>
              <a:tr h="484274">
                <a:tc>
                  <a:txBody>
                    <a:bodyPr/>
                    <a:lstStyle/>
                    <a:p>
                      <a:pPr marL="0" algn="l" defTabSz="457200" rtl="0" eaLnBrk="1" latinLnBrk="0" hangingPunct="1"/>
                      <a:r>
                        <a:rPr lang="en-US" sz="1700" b="0" kern="1200" dirty="0">
                          <a:solidFill>
                            <a:schemeClr val="tx2"/>
                          </a:solidFill>
                        </a:rPr>
                        <a:t>Intelligence can be developed</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457200" rtl="0" eaLnBrk="1" latinLnBrk="0" hangingPunct="1"/>
                      <a:r>
                        <a:rPr lang="en-US" sz="1700" b="0" kern="1200" dirty="0">
                          <a:solidFill>
                            <a:schemeClr val="tx2"/>
                          </a:solidFill>
                        </a:rPr>
                        <a:t>Intelligence is static</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80057909"/>
                  </a:ext>
                </a:extLst>
              </a:tr>
              <a:tr h="484274">
                <a:tc>
                  <a:txBody>
                    <a:bodyPr/>
                    <a:lstStyle/>
                    <a:p>
                      <a:pPr marL="0" algn="l" defTabSz="457200" rtl="0" eaLnBrk="1" latinLnBrk="0" hangingPunct="1"/>
                      <a:r>
                        <a:rPr lang="en-US" sz="1700" b="0" kern="1200" dirty="0">
                          <a:solidFill>
                            <a:schemeClr val="tx2"/>
                          </a:solidFill>
                        </a:rPr>
                        <a:t>“I desire to learn new stuff”</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US" sz="1700" b="0" kern="1200" dirty="0">
                          <a:solidFill>
                            <a:schemeClr val="tx2"/>
                          </a:solidFill>
                        </a:rPr>
                        <a:t>“I desire to look smart”</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3785493"/>
                  </a:ext>
                </a:extLst>
              </a:tr>
              <a:tr h="484274">
                <a:tc>
                  <a:txBody>
                    <a:bodyPr/>
                    <a:lstStyle/>
                    <a:p>
                      <a:pPr marL="0" algn="l" defTabSz="457200" rtl="0" eaLnBrk="1" latinLnBrk="0" hangingPunct="1"/>
                      <a:r>
                        <a:rPr lang="en-US" sz="1700" b="0" kern="1200" dirty="0">
                          <a:solidFill>
                            <a:schemeClr val="tx2"/>
                          </a:solidFill>
                        </a:rPr>
                        <a:t>Embraces challenges</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457200" rtl="0" eaLnBrk="1" latinLnBrk="0" hangingPunct="1"/>
                      <a:r>
                        <a:rPr lang="en-US" sz="1700" b="0" kern="1200" dirty="0">
                          <a:solidFill>
                            <a:schemeClr val="tx2"/>
                          </a:solidFill>
                        </a:rPr>
                        <a:t>Avoids challenges</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04467892"/>
                  </a:ext>
                </a:extLst>
              </a:tr>
              <a:tr h="484274">
                <a:tc>
                  <a:txBody>
                    <a:bodyPr/>
                    <a:lstStyle/>
                    <a:p>
                      <a:pPr marL="0" algn="l" defTabSz="457200" rtl="0" eaLnBrk="1" latinLnBrk="0" hangingPunct="1"/>
                      <a:r>
                        <a:rPr lang="en-US" sz="1700" b="0" kern="1200" dirty="0">
                          <a:solidFill>
                            <a:schemeClr val="tx2"/>
                          </a:solidFill>
                        </a:rPr>
                        <a:t>Persists even when it’s hard</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US" sz="1700" b="0" kern="1200" dirty="0">
                          <a:solidFill>
                            <a:schemeClr val="tx2"/>
                          </a:solidFill>
                        </a:rPr>
                        <a:t>Gives up easily</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9415693"/>
                  </a:ext>
                </a:extLst>
              </a:tr>
              <a:tr h="484274">
                <a:tc>
                  <a:txBody>
                    <a:bodyPr/>
                    <a:lstStyle/>
                    <a:p>
                      <a:pPr marL="0" algn="l" defTabSz="457200" rtl="0" eaLnBrk="1" latinLnBrk="0" hangingPunct="1"/>
                      <a:r>
                        <a:rPr lang="en-US" sz="1700" b="0" kern="1200" dirty="0">
                          <a:solidFill>
                            <a:schemeClr val="tx2"/>
                          </a:solidFill>
                        </a:rPr>
                        <a:t>Sees criticism as a chance to learn</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457200" rtl="0" eaLnBrk="1" latinLnBrk="0" hangingPunct="1"/>
                      <a:r>
                        <a:rPr lang="en-US" sz="1700" b="0" kern="1200" dirty="0">
                          <a:solidFill>
                            <a:schemeClr val="tx2"/>
                          </a:solidFill>
                        </a:rPr>
                        <a:t>Ignores constructive negative feedback</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9623546"/>
                  </a:ext>
                </a:extLst>
              </a:tr>
              <a:tr h="510472">
                <a:tc>
                  <a:txBody>
                    <a:bodyPr/>
                    <a:lstStyle/>
                    <a:p>
                      <a:pPr marL="0" algn="l" defTabSz="457200" rtl="0" eaLnBrk="1" latinLnBrk="0" hangingPunct="1"/>
                      <a:r>
                        <a:rPr lang="en-US" sz="1700" b="0" kern="1200" dirty="0">
                          <a:solidFill>
                            <a:schemeClr val="tx2"/>
                          </a:solidFill>
                        </a:rPr>
                        <a:t>Sees the success of others as inspiration</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US" sz="1700" b="0" kern="1200" dirty="0">
                          <a:solidFill>
                            <a:schemeClr val="tx2"/>
                          </a:solidFill>
                        </a:rPr>
                        <a:t>Sees the success of others as a threat</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8826466"/>
                  </a:ext>
                </a:extLst>
              </a:tr>
              <a:tr h="484274">
                <a:tc>
                  <a:txBody>
                    <a:bodyPr/>
                    <a:lstStyle/>
                    <a:p>
                      <a:pPr marL="0" algn="l" defTabSz="457200" rtl="0" eaLnBrk="1" latinLnBrk="0" hangingPunct="1"/>
                      <a:r>
                        <a:rPr lang="en-US" sz="1700" b="0" kern="1200" dirty="0">
                          <a:solidFill>
                            <a:schemeClr val="tx2"/>
                          </a:solidFill>
                        </a:rPr>
                        <a:t>“Failure is an opportunity to grow”</a:t>
                      </a:r>
                      <a:endParaRPr lang="en-US" sz="1700" b="0" i="0" kern="1200" dirty="0">
                        <a:solidFill>
                          <a:schemeClr val="tx2"/>
                        </a:solidFill>
                        <a:latin typeface="+mn-lt"/>
                        <a:ea typeface="+mn-ea"/>
                        <a:cs typeface="Arial" panose="020B0604020202020204" pitchFamily="34" charset="0"/>
                      </a:endParaRPr>
                    </a:p>
                  </a:txBody>
                  <a:tcPr anchor="ctr">
                    <a:lnL>
                      <a:noFill/>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25400" cmpd="sng">
                      <a:noFill/>
                    </a:lnB>
                    <a:lnTlToBr w="12700" cmpd="sng">
                      <a:noFill/>
                      <a:prstDash val="solid"/>
                    </a:lnTlToBr>
                    <a:lnBlToTr w="12700" cmpd="sng">
                      <a:noFill/>
                      <a:prstDash val="solid"/>
                    </a:lnBlToTr>
                    <a:solidFill>
                      <a:schemeClr val="bg1">
                        <a:lumMod val="95000"/>
                      </a:schemeClr>
                    </a:solidFill>
                  </a:tcPr>
                </a:tc>
                <a:tc>
                  <a:txBody>
                    <a:bodyPr/>
                    <a:lstStyle/>
                    <a:p>
                      <a:pPr marL="0" algn="l" defTabSz="457200" rtl="0" eaLnBrk="1" latinLnBrk="0" hangingPunct="1"/>
                      <a:r>
                        <a:rPr lang="en-US" sz="1700" b="0" kern="1200" dirty="0">
                          <a:solidFill>
                            <a:schemeClr val="tx2"/>
                          </a:solidFill>
                        </a:rPr>
                        <a:t>“Failure is the limit of my abilities”</a:t>
                      </a:r>
                      <a:endParaRPr lang="en-US" sz="1700" b="0" i="0" kern="1200" dirty="0">
                        <a:solidFill>
                          <a:schemeClr val="tx2"/>
                        </a:solidFill>
                        <a:latin typeface="+mn-lt"/>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a:noFill/>
                    </a:lnR>
                    <a:lnT w="12700" cap="flat" cmpd="sng" algn="ctr">
                      <a:solidFill>
                        <a:schemeClr val="bg2">
                          <a:lumMod val="75000"/>
                        </a:schemeClr>
                      </a:solidFill>
                      <a:prstDash val="solid"/>
                      <a:round/>
                      <a:headEnd type="none" w="med" len="med"/>
                      <a:tailEnd type="none" w="med" len="med"/>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5161240"/>
                  </a:ext>
                </a:extLst>
              </a:tr>
            </a:tbl>
          </a:graphicData>
        </a:graphic>
      </p:graphicFrame>
      <p:sp>
        <p:nvSpPr>
          <p:cNvPr id="8" name="Title 1">
            <a:extLst>
              <a:ext uri="{FF2B5EF4-FFF2-40B4-BE49-F238E27FC236}">
                <a16:creationId xmlns:a16="http://schemas.microsoft.com/office/drawing/2014/main" id="{40F24631-A33E-E363-51EE-BD7F6981AA6C}"/>
              </a:ext>
            </a:extLst>
          </p:cNvPr>
          <p:cNvSpPr txBox="1">
            <a:spLocks/>
          </p:cNvSpPr>
          <p:nvPr/>
        </p:nvSpPr>
        <p:spPr>
          <a:xfrm>
            <a:off x="376814" y="287522"/>
            <a:ext cx="8323432"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pPr algn="ctr"/>
            <a:r>
              <a:rPr lang="en-US" dirty="0"/>
              <a:t>Growth Mindset </a:t>
            </a:r>
            <a:r>
              <a:rPr lang="en-US" b="0" dirty="0"/>
              <a:t>vs.</a:t>
            </a:r>
            <a:r>
              <a:rPr lang="en-US" dirty="0"/>
              <a:t> Fixed Mindset (continued)</a:t>
            </a:r>
          </a:p>
        </p:txBody>
      </p:sp>
    </p:spTree>
    <p:extLst>
      <p:ext uri="{BB962C8B-B14F-4D97-AF65-F5344CB8AC3E}">
        <p14:creationId xmlns:p14="http://schemas.microsoft.com/office/powerpoint/2010/main" val="100890648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4DA6EAC-3426-6E8E-2D60-E0832EF1256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73E2CE70-F4F6-25DC-2F66-B489E12934AD}"/>
              </a:ext>
            </a:extLst>
          </p:cNvPr>
          <p:cNvSpPr/>
          <p:nvPr/>
        </p:nvSpPr>
        <p:spPr>
          <a:xfrm>
            <a:off x="0" y="1"/>
            <a:ext cx="9144000" cy="5143499"/>
          </a:xfrm>
          <a:prstGeom prst="rect">
            <a:avLst/>
          </a:prstGeom>
          <a:solidFill>
            <a:schemeClr val="accent5">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1">
            <a:extLst>
              <a:ext uri="{FF2B5EF4-FFF2-40B4-BE49-F238E27FC236}">
                <a16:creationId xmlns:a16="http://schemas.microsoft.com/office/drawing/2014/main" id="{00402878-EF59-4D6B-0A08-4767D5AEE7F6}"/>
              </a:ext>
            </a:extLst>
          </p:cNvPr>
          <p:cNvSpPr/>
          <p:nvPr/>
        </p:nvSpPr>
        <p:spPr>
          <a:xfrm>
            <a:off x="1129179" y="1834944"/>
            <a:ext cx="6885641" cy="2616101"/>
          </a:xfrm>
          <a:prstGeom prst="rect">
            <a:avLst/>
          </a:prstGeom>
        </p:spPr>
        <p:txBody>
          <a:bodyPr wrap="square">
            <a:spAutoFit/>
          </a:bodyPr>
          <a:lstStyle/>
          <a:p>
            <a:pPr algn="ctr"/>
            <a:r>
              <a:rPr lang="en-US" sz="2800" dirty="0">
                <a:solidFill>
                  <a:schemeClr val="bg1"/>
                </a:solidFill>
                <a:cs typeface="Arial" panose="020B0604020202020204" pitchFamily="34" charset="0"/>
              </a:rPr>
              <a:t>“</a:t>
            </a:r>
            <a:r>
              <a:rPr lang="en-US" sz="2800" dirty="0">
                <a:solidFill>
                  <a:schemeClr val="bg1"/>
                </a:solidFill>
              </a:rPr>
              <a:t>Many of life’s failures are people who did not </a:t>
            </a:r>
            <a:r>
              <a:rPr lang="en-US" sz="2800" dirty="0" err="1">
                <a:solidFill>
                  <a:schemeClr val="bg1"/>
                </a:solidFill>
              </a:rPr>
              <a:t>realise</a:t>
            </a:r>
            <a:r>
              <a:rPr lang="en-US" sz="2800" dirty="0">
                <a:solidFill>
                  <a:schemeClr val="bg1"/>
                </a:solidFill>
              </a:rPr>
              <a:t> how close they were to success when they gave up.</a:t>
            </a:r>
          </a:p>
          <a:p>
            <a:pPr algn="ctr"/>
            <a:endParaRPr lang="en-US" sz="28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THOMAS EDISON</a:t>
            </a:r>
          </a:p>
          <a:p>
            <a:pPr algn="ctr"/>
            <a:endParaRPr lang="en-US" sz="1600" b="1" dirty="0">
              <a:solidFill>
                <a:schemeClr val="bg1"/>
              </a:solidFill>
              <a:ea typeface="Open Sans Semibold" panose="020B0606030504020204" pitchFamily="34" charset="0"/>
              <a:cs typeface="Arial" panose="020B0604020202020204" pitchFamily="34" charset="0"/>
            </a:endParaRPr>
          </a:p>
          <a:p>
            <a:pPr algn="ct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11" name="Freeform 1">
            <a:extLst>
              <a:ext uri="{FF2B5EF4-FFF2-40B4-BE49-F238E27FC236}">
                <a16:creationId xmlns:a16="http://schemas.microsoft.com/office/drawing/2014/main" id="{07B9F3DB-46DC-1C20-9001-7C37B75FC710}"/>
              </a:ext>
            </a:extLst>
          </p:cNvPr>
          <p:cNvSpPr>
            <a:spLocks noChangeArrowheads="1"/>
          </p:cNvSpPr>
          <p:nvPr/>
        </p:nvSpPr>
        <p:spPr bwMode="auto">
          <a:xfrm>
            <a:off x="4285281" y="1248973"/>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12" name="Straight Connector 4">
            <a:extLst>
              <a:ext uri="{FF2B5EF4-FFF2-40B4-BE49-F238E27FC236}">
                <a16:creationId xmlns:a16="http://schemas.microsoft.com/office/drawing/2014/main" id="{CACB6A7C-835D-35EF-1911-D3660C269C4B}"/>
              </a:ext>
            </a:extLst>
          </p:cNvPr>
          <p:cNvCxnSpPr/>
          <p:nvPr/>
        </p:nvCxnSpPr>
        <p:spPr>
          <a:xfrm>
            <a:off x="5052447" y="145684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
            <a:extLst>
              <a:ext uri="{FF2B5EF4-FFF2-40B4-BE49-F238E27FC236}">
                <a16:creationId xmlns:a16="http://schemas.microsoft.com/office/drawing/2014/main" id="{0956BECF-FBEF-F4B1-70B6-4DFA5A05F3C5}"/>
              </a:ext>
            </a:extLst>
          </p:cNvPr>
          <p:cNvCxnSpPr/>
          <p:nvPr/>
        </p:nvCxnSpPr>
        <p:spPr>
          <a:xfrm>
            <a:off x="3006671" y="145684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429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5904-9F91-2333-9419-433AED9C2C64}"/>
              </a:ext>
            </a:extLst>
          </p:cNvPr>
          <p:cNvSpPr>
            <a:spLocks noGrp="1"/>
          </p:cNvSpPr>
          <p:nvPr>
            <p:ph type="title"/>
          </p:nvPr>
        </p:nvSpPr>
        <p:spPr>
          <a:xfrm>
            <a:off x="3159757" y="287521"/>
            <a:ext cx="5486699" cy="814447"/>
          </a:xfrm>
        </p:spPr>
        <p:txBody>
          <a:bodyPr/>
          <a:lstStyle/>
          <a:p>
            <a:r>
              <a:rPr lang="en-US" dirty="0"/>
              <a:t>Example of a Difference Between </a:t>
            </a:r>
            <a:br>
              <a:rPr lang="en-US" dirty="0"/>
            </a:br>
            <a:r>
              <a:rPr lang="en-US" dirty="0"/>
              <a:t>Fixed and Growth Mindset</a:t>
            </a:r>
          </a:p>
        </p:txBody>
      </p:sp>
      <p:sp>
        <p:nvSpPr>
          <p:cNvPr id="3" name="Content Placeholder 2">
            <a:extLst>
              <a:ext uri="{FF2B5EF4-FFF2-40B4-BE49-F238E27FC236}">
                <a16:creationId xmlns:a16="http://schemas.microsoft.com/office/drawing/2014/main" id="{1DB2BCC2-CE5C-4417-DE4C-A115A40B1601}"/>
              </a:ext>
            </a:extLst>
          </p:cNvPr>
          <p:cNvSpPr>
            <a:spLocks noGrp="1"/>
          </p:cNvSpPr>
          <p:nvPr>
            <p:ph type="body" sz="quarter" idx="12"/>
          </p:nvPr>
        </p:nvSpPr>
        <p:spPr>
          <a:xfrm>
            <a:off x="3348018" y="1264023"/>
            <a:ext cx="5486700" cy="3442447"/>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If your teacher wanted to cultivate a growth mindset, they might have begun a difficult chapter by saying “this may not make sense at first, but with a little bit of patience and some practice, everyone can pass the next test”</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Conversely, if your teacher led their class with a fixed mindset, they might have told you, “Science just isn’t your subject. If you can’t understand this, you should probably give up on science”</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In this contrast, leading with a growth mindset encourages and uplifts students to reach their potential, while a fixed mindset is discouraging and diminishes students’ confidence to approach challenges</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The same concepts apply when leading teams in business</a:t>
            </a:r>
          </a:p>
        </p:txBody>
      </p:sp>
      <p:pic>
        <p:nvPicPr>
          <p:cNvPr id="4" name="Imagen 3" descr="Una persona con una camisa negra&#10;&#10;Descripción generada automáticamente">
            <a:extLst>
              <a:ext uri="{FF2B5EF4-FFF2-40B4-BE49-F238E27FC236}">
                <a16:creationId xmlns:a16="http://schemas.microsoft.com/office/drawing/2014/main" id="{8E4E16A3-CBCF-B7B3-9E85-4AFE8B200722}"/>
              </a:ext>
            </a:extLst>
          </p:cNvPr>
          <p:cNvPicPr>
            <a:picLocks noChangeAspect="1"/>
          </p:cNvPicPr>
          <p:nvPr/>
        </p:nvPicPr>
        <p:blipFill rotWithShape="1">
          <a:blip r:embed="rId3"/>
          <a:srcRect l="20190" r="24639"/>
          <a:stretch/>
        </p:blipFill>
        <p:spPr>
          <a:xfrm flipH="1">
            <a:off x="-739887" y="-1"/>
            <a:ext cx="4263016" cy="5153821"/>
          </a:xfrm>
          <a:prstGeom prst="rect">
            <a:avLst/>
          </a:prstGeom>
        </p:spPr>
      </p:pic>
    </p:spTree>
    <p:extLst>
      <p:ext uri="{BB962C8B-B14F-4D97-AF65-F5344CB8AC3E}">
        <p14:creationId xmlns:p14="http://schemas.microsoft.com/office/powerpoint/2010/main" val="1153839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ACF-E1C6-1B5A-1EA4-5AFD6C4F74A4}"/>
              </a:ext>
            </a:extLst>
          </p:cNvPr>
          <p:cNvSpPr>
            <a:spLocks noGrp="1"/>
          </p:cNvSpPr>
          <p:nvPr>
            <p:ph type="title"/>
          </p:nvPr>
        </p:nvSpPr>
        <p:spPr>
          <a:xfrm>
            <a:off x="376813" y="287522"/>
            <a:ext cx="6198799" cy="369054"/>
          </a:xfrm>
        </p:spPr>
        <p:txBody>
          <a:bodyPr/>
          <a:lstStyle/>
          <a:p>
            <a:r>
              <a:rPr lang="en-US" dirty="0"/>
              <a:t>Do You Have a Fixed or Growth Mindset?</a:t>
            </a:r>
          </a:p>
        </p:txBody>
      </p:sp>
      <p:sp>
        <p:nvSpPr>
          <p:cNvPr id="3" name="Content Placeholder 2">
            <a:extLst>
              <a:ext uri="{FF2B5EF4-FFF2-40B4-BE49-F238E27FC236}">
                <a16:creationId xmlns:a16="http://schemas.microsoft.com/office/drawing/2014/main" id="{5C7E334A-35F5-981A-87C6-6880F274E511}"/>
              </a:ext>
            </a:extLst>
          </p:cNvPr>
          <p:cNvSpPr>
            <a:spLocks noGrp="1"/>
          </p:cNvSpPr>
          <p:nvPr>
            <p:ph type="body" sz="quarter" idx="12"/>
          </p:nvPr>
        </p:nvSpPr>
        <p:spPr>
          <a:xfrm>
            <a:off x="376816" y="1112744"/>
            <a:ext cx="4786855" cy="3580279"/>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Now that you’ve learned about growth mindsets and fixed mindsets, which do you feel best describes you?</a:t>
            </a:r>
          </a:p>
          <a:p>
            <a:pPr marL="285750" lvl="1">
              <a:spcBef>
                <a:spcPts val="0"/>
              </a:spcBef>
              <a:spcAft>
                <a:spcPts val="1000"/>
              </a:spcAft>
              <a:buClr>
                <a:schemeClr val="accent1"/>
              </a:buClr>
              <a:buSzPct val="90000"/>
              <a:buFont typeface="Zapf Dingbats"/>
              <a:buChar char="❯"/>
            </a:pPr>
            <a:endParaRPr lang="en-US" sz="1500" dirty="0">
              <a:solidFill>
                <a:schemeClr val="tx2"/>
              </a:solidFill>
              <a:latin typeface="+mn-lt"/>
              <a:ea typeface="Open Sans Light" panose="020B0306030504020204" pitchFamily="34" charset="0"/>
              <a:cs typeface="Arial" panose="020B0604020202020204" pitchFamily="34" charset="0"/>
            </a:endParaRP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If you identify with the growth mindset concept, great! You’re well on your way to developing your own talents. Spend some time reflecting on areas where your mindset might be more fixed, though, as most of us are a blend of the two.</a:t>
            </a:r>
          </a:p>
          <a:p>
            <a:pPr marL="285750" lvl="1">
              <a:spcBef>
                <a:spcPts val="0"/>
              </a:spcBef>
              <a:spcAft>
                <a:spcPts val="1000"/>
              </a:spcAft>
              <a:buClr>
                <a:schemeClr val="accent1"/>
              </a:buClr>
              <a:buSzPct val="90000"/>
              <a:buFont typeface="Zapf Dingbats"/>
              <a:buChar char="❯"/>
            </a:pPr>
            <a:endParaRPr lang="en-US" sz="1500" dirty="0">
              <a:solidFill>
                <a:schemeClr val="tx2"/>
              </a:solidFill>
              <a:latin typeface="+mn-lt"/>
              <a:ea typeface="Open Sans Light" panose="020B0306030504020204" pitchFamily="34" charset="0"/>
              <a:cs typeface="Arial" panose="020B0604020202020204" pitchFamily="34" charset="0"/>
            </a:endParaRP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If you feel like you’re more of a fixed mindset person, then the next question to ask yourself is: “Is this something I want to change?”</a:t>
            </a:r>
          </a:p>
        </p:txBody>
      </p:sp>
      <p:pic>
        <p:nvPicPr>
          <p:cNvPr id="6" name="Picture 9">
            <a:extLst>
              <a:ext uri="{FF2B5EF4-FFF2-40B4-BE49-F238E27FC236}">
                <a16:creationId xmlns:a16="http://schemas.microsoft.com/office/drawing/2014/main" id="{E68772F6-7DC8-C497-D834-019D7CCDE4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5460293" y="175169"/>
            <a:ext cx="3589577" cy="4968331"/>
          </a:xfrm>
          <a:prstGeom prst="rect">
            <a:avLst/>
          </a:prstGeom>
        </p:spPr>
      </p:pic>
    </p:spTree>
    <p:extLst>
      <p:ext uri="{BB962C8B-B14F-4D97-AF65-F5344CB8AC3E}">
        <p14:creationId xmlns:p14="http://schemas.microsoft.com/office/powerpoint/2010/main" val="15248009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4329C4A-FEF5-8E4B-AFFE-F2E58921A6ED}"/>
              </a:ext>
            </a:extLst>
          </p:cNvPr>
          <p:cNvGrpSpPr/>
          <p:nvPr/>
        </p:nvGrpSpPr>
        <p:grpSpPr>
          <a:xfrm>
            <a:off x="4167" y="0"/>
            <a:ext cx="3203497" cy="5143500"/>
            <a:chOff x="0" y="0"/>
            <a:chExt cx="4039812" cy="5143500"/>
          </a:xfrm>
          <a:noFill/>
        </p:grpSpPr>
        <p:sp>
          <p:nvSpPr>
            <p:cNvPr id="11" name="Freeform 59">
              <a:extLst>
                <a:ext uri="{FF2B5EF4-FFF2-40B4-BE49-F238E27FC236}">
                  <a16:creationId xmlns:a16="http://schemas.microsoft.com/office/drawing/2014/main" id="{76630B3D-8922-1F43-B455-FE8C19EA867A}"/>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eform 60">
              <a:extLst>
                <a:ext uri="{FF2B5EF4-FFF2-40B4-BE49-F238E27FC236}">
                  <a16:creationId xmlns:a16="http://schemas.microsoft.com/office/drawing/2014/main" id="{835461AA-5178-4F49-BE72-56CA3CB8194B}"/>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40320098-822A-DE55-9DA6-7BEC1B9F1439}"/>
              </a:ext>
            </a:extLst>
          </p:cNvPr>
          <p:cNvSpPr txBox="1"/>
          <p:nvPr/>
        </p:nvSpPr>
        <p:spPr>
          <a:xfrm>
            <a:off x="3362215" y="1071462"/>
            <a:ext cx="2520335" cy="3046988"/>
          </a:xfrm>
          <a:prstGeom prst="rect">
            <a:avLst/>
          </a:prstGeom>
        </p:spPr>
        <p:txBody>
          <a:bodyPr wrap="square">
            <a:spAutoFit/>
          </a:bodyPr>
          <a:lstStyle>
            <a:defPPr>
              <a:defRPr lang="en-US"/>
            </a:defPPr>
            <a:lvl1pPr algn="r">
              <a:defRPr sz="1400">
                <a:solidFill>
                  <a:schemeClr val="tx2"/>
                </a:solidFill>
                <a:ea typeface="Open Sans Light" panose="020B0306030504020204" pitchFamily="34" charset="0"/>
                <a:cs typeface="Arial" panose="020B0604020202020204" pitchFamily="34" charset="0"/>
              </a:defRPr>
            </a:lvl1pPr>
          </a:lstStyle>
          <a:p>
            <a:pPr algn="l"/>
            <a:r>
              <a:rPr lang="en-US" sz="1200" dirty="0">
                <a:solidFill>
                  <a:schemeClr val="tx1">
                    <a:lumMod val="50000"/>
                    <a:lumOff val="50000"/>
                  </a:schemeClr>
                </a:solidFill>
                <a:latin typeface="Arial" panose="020B0604020202020204" pitchFamily="34" charset="0"/>
                <a:ea typeface="Calibri" panose="020F0502020204030204" pitchFamily="34" charset="0"/>
              </a:rPr>
              <a:t>As Associate Vice President of Client Development, Beatrice brings over 25 years of HR experience and over 15 years of payroll experience. She has served in multiple industries and has facilitated HR content to multiple audiences across the United States. </a:t>
            </a:r>
            <a:br>
              <a:rPr lang="en-US" sz="1200" dirty="0">
                <a:solidFill>
                  <a:schemeClr val="tx1">
                    <a:lumMod val="50000"/>
                    <a:lumOff val="50000"/>
                  </a:schemeClr>
                </a:solidFill>
                <a:latin typeface="Arial" panose="020B0604020202020204" pitchFamily="34" charset="0"/>
                <a:ea typeface="Calibri" panose="020F0502020204030204" pitchFamily="34" charset="0"/>
              </a:rPr>
            </a:br>
            <a:endParaRPr lang="en-US" sz="1200" dirty="0">
              <a:solidFill>
                <a:schemeClr val="tx1">
                  <a:lumMod val="50000"/>
                  <a:lumOff val="50000"/>
                </a:schemeClr>
              </a:solidFill>
              <a:latin typeface="Arial" panose="020B0604020202020204" pitchFamily="34" charset="0"/>
              <a:ea typeface="Calibri" panose="020F0502020204030204" pitchFamily="34" charset="0"/>
            </a:endParaRPr>
          </a:p>
          <a:p>
            <a:pPr algn="l"/>
            <a:r>
              <a:rPr lang="en-US" sz="1200" dirty="0">
                <a:solidFill>
                  <a:schemeClr val="tx1">
                    <a:lumMod val="50000"/>
                    <a:lumOff val="50000"/>
                  </a:schemeClr>
                </a:solidFill>
                <a:latin typeface="Arial" panose="020B0604020202020204" pitchFamily="34" charset="0"/>
                <a:ea typeface="Calibri" panose="020F0502020204030204" pitchFamily="34" charset="0"/>
              </a:rPr>
              <a:t>Beatrice holds an MBA, as well as a PHR, and SHRM-SCP certifications. A resident of North Carolina, Beatrice is a first-generation American with dual citizenship in Switzerland</a:t>
            </a:r>
            <a:r>
              <a:rPr lang="en-US" sz="1200" dirty="0">
                <a:latin typeface="Calibri" panose="020F0502020204030204" pitchFamily="34" charset="0"/>
                <a:ea typeface="Calibri" panose="020F0502020204030204" pitchFamily="34" charset="0"/>
              </a:rPr>
              <a:t>.</a:t>
            </a:r>
            <a:endParaRPr lang="en-GB" sz="1200" dirty="0">
              <a:solidFill>
                <a:schemeClr val="tx1">
                  <a:lumMod val="50000"/>
                  <a:lumOff val="50000"/>
                </a:schemeClr>
              </a:solidFill>
              <a:latin typeface="Arial" panose="020B0604020202020204" pitchFamily="34" charset="0"/>
            </a:endParaRPr>
          </a:p>
        </p:txBody>
      </p:sp>
      <p:pic>
        <p:nvPicPr>
          <p:cNvPr id="1026" name="Picture 4">
            <a:extLst>
              <a:ext uri="{FF2B5EF4-FFF2-40B4-BE49-F238E27FC236}">
                <a16:creationId xmlns:a16="http://schemas.microsoft.com/office/drawing/2014/main" id="{A7215775-60A7-4652-B5D1-E069C6936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210" y="1071462"/>
            <a:ext cx="297033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FE7E651E-8788-C843-72A6-A61DC9280DC4}"/>
              </a:ext>
            </a:extLst>
          </p:cNvPr>
          <p:cNvGrpSpPr/>
          <p:nvPr/>
        </p:nvGrpSpPr>
        <p:grpSpPr>
          <a:xfrm>
            <a:off x="-1" y="0"/>
            <a:ext cx="3523847" cy="5143500"/>
            <a:chOff x="0" y="0"/>
            <a:chExt cx="4039812" cy="5143500"/>
          </a:xfrm>
        </p:grpSpPr>
        <p:sp>
          <p:nvSpPr>
            <p:cNvPr id="5" name="Freeform 59">
              <a:extLst>
                <a:ext uri="{FF2B5EF4-FFF2-40B4-BE49-F238E27FC236}">
                  <a16:creationId xmlns:a16="http://schemas.microsoft.com/office/drawing/2014/main" id="{0299C5FD-7BA3-4DFE-BB2D-AE4A7C930D8E}"/>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Freeform 60">
              <a:extLst>
                <a:ext uri="{FF2B5EF4-FFF2-40B4-BE49-F238E27FC236}">
                  <a16:creationId xmlns:a16="http://schemas.microsoft.com/office/drawing/2014/main" id="{208F5EC8-6CD4-A6FC-036B-E7C4EF5B199E}"/>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9">
            <a:extLst>
              <a:ext uri="{FF2B5EF4-FFF2-40B4-BE49-F238E27FC236}">
                <a16:creationId xmlns:a16="http://schemas.microsoft.com/office/drawing/2014/main" id="{8DEF1435-AFE9-7E5F-62F3-5DEB9D2E867A}"/>
              </a:ext>
            </a:extLst>
          </p:cNvPr>
          <p:cNvPicPr>
            <a:picLocks noChangeAspect="1"/>
          </p:cNvPicPr>
          <p:nvPr/>
        </p:nvPicPr>
        <p:blipFill rotWithShape="1">
          <a:blip r:embed="rId5"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0" y="0"/>
            <a:ext cx="2517126" cy="5135386"/>
          </a:xfrm>
          <a:prstGeom prst="rect">
            <a:avLst/>
          </a:prstGeom>
        </p:spPr>
      </p:pic>
      <p:sp>
        <p:nvSpPr>
          <p:cNvPr id="9" name="Title 4">
            <a:extLst>
              <a:ext uri="{FF2B5EF4-FFF2-40B4-BE49-F238E27FC236}">
                <a16:creationId xmlns:a16="http://schemas.microsoft.com/office/drawing/2014/main" id="{32DADD81-3097-B2D1-3BAE-E26AE4558A57}"/>
              </a:ext>
            </a:extLst>
          </p:cNvPr>
          <p:cNvSpPr txBox="1">
            <a:spLocks/>
          </p:cNvSpPr>
          <p:nvPr/>
        </p:nvSpPr>
        <p:spPr>
          <a:xfrm>
            <a:off x="385484" y="2077332"/>
            <a:ext cx="2384087" cy="1203839"/>
          </a:xfrm>
          <a:prstGeom prst="rect">
            <a:avLst/>
          </a:prstGeom>
        </p:spPr>
        <p:txBody>
          <a:bodyPr spcFirstLastPara="1" vert="horz" wrap="square" lIns="91425" tIns="91425" rIns="91425" bIns="91425" rtlCol="0" anchor="t"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2800" b="1" dirty="0">
                <a:latin typeface="Arial" panose="020B0604020202020204" pitchFamily="34" charset="0"/>
                <a:cs typeface="Arial" panose="020B0604020202020204" pitchFamily="34" charset="0"/>
              </a:rPr>
              <a:t>Presenter</a:t>
            </a:r>
          </a:p>
        </p:txBody>
      </p:sp>
      <p:sp>
        <p:nvSpPr>
          <p:cNvPr id="13" name="TextBox 16">
            <a:extLst>
              <a:ext uri="{FF2B5EF4-FFF2-40B4-BE49-F238E27FC236}">
                <a16:creationId xmlns:a16="http://schemas.microsoft.com/office/drawing/2014/main" id="{8F7AA784-8A0C-D574-CBA8-CC0CBEF35181}"/>
              </a:ext>
            </a:extLst>
          </p:cNvPr>
          <p:cNvSpPr txBox="1"/>
          <p:nvPr/>
        </p:nvSpPr>
        <p:spPr>
          <a:xfrm>
            <a:off x="385484" y="2595373"/>
            <a:ext cx="2448684" cy="369332"/>
          </a:xfrm>
          <a:prstGeom prst="rect">
            <a:avLst/>
          </a:prstGeom>
          <a:noFill/>
        </p:spPr>
        <p:txBody>
          <a:bodyPr wrap="square" rtlCol="0">
            <a:spAutoFit/>
          </a:bodyPr>
          <a:lstStyle>
            <a:defPPr>
              <a:defRPr lang="en-US"/>
            </a:defPPr>
            <a:lvl1pPr algn="r">
              <a:lnSpc>
                <a:spcPct val="90000"/>
              </a:lnSpc>
              <a:defRPr sz="2000" b="1">
                <a:solidFill>
                  <a:schemeClr val="accent1"/>
                </a:solidFill>
                <a:latin typeface="+mj-lt"/>
                <a:ea typeface="Open Sans" panose="020B0606030504020204" pitchFamily="34" charset="0"/>
                <a:cs typeface="Arial" panose="020B0604020202020204" pitchFamily="34" charset="0"/>
              </a:defRPr>
            </a:lvl1pPr>
          </a:lstStyle>
          <a:p>
            <a:pPr algn="l"/>
            <a:r>
              <a:rPr lang="en-GB" dirty="0">
                <a:solidFill>
                  <a:schemeClr val="accent3"/>
                </a:solidFill>
                <a:latin typeface="Arial" panose="020B0604020202020204" pitchFamily="34" charset="0"/>
              </a:rPr>
              <a:t>Beatrice Runyan</a:t>
            </a:r>
            <a:endParaRPr lang="en-US" dirty="0">
              <a:solidFill>
                <a:schemeClr val="accent3"/>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988030615"/>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4B8A-B8D2-9C98-D158-B267EACDCFF2}"/>
              </a:ext>
            </a:extLst>
          </p:cNvPr>
          <p:cNvSpPr>
            <a:spLocks noGrp="1"/>
          </p:cNvSpPr>
          <p:nvPr>
            <p:ph type="title"/>
          </p:nvPr>
        </p:nvSpPr>
        <p:spPr/>
        <p:txBody>
          <a:bodyPr/>
          <a:lstStyle/>
          <a:p>
            <a:r>
              <a:rPr lang="en-US" dirty="0"/>
              <a:t>8 Ways to Develop a Growth Mindset</a:t>
            </a:r>
          </a:p>
        </p:txBody>
      </p:sp>
      <p:grpSp>
        <p:nvGrpSpPr>
          <p:cNvPr id="90" name="Grupo 89">
            <a:extLst>
              <a:ext uri="{FF2B5EF4-FFF2-40B4-BE49-F238E27FC236}">
                <a16:creationId xmlns:a16="http://schemas.microsoft.com/office/drawing/2014/main" id="{0C6A8E62-318B-27CE-AE5A-AC4C2FD5C729}"/>
              </a:ext>
            </a:extLst>
          </p:cNvPr>
          <p:cNvGrpSpPr/>
          <p:nvPr/>
        </p:nvGrpSpPr>
        <p:grpSpPr>
          <a:xfrm>
            <a:off x="550711" y="1197165"/>
            <a:ext cx="1846072" cy="1406462"/>
            <a:chOff x="550711" y="1035801"/>
            <a:chExt cx="1846072" cy="1406462"/>
          </a:xfrm>
        </p:grpSpPr>
        <p:sp>
          <p:nvSpPr>
            <p:cNvPr id="42" name="Content Placeholder 2">
              <a:extLst>
                <a:ext uri="{FF2B5EF4-FFF2-40B4-BE49-F238E27FC236}">
                  <a16:creationId xmlns:a16="http://schemas.microsoft.com/office/drawing/2014/main" id="{D19B5D82-A4BC-B1B4-27A5-97AEE7DA33E3}"/>
                </a:ext>
              </a:extLst>
            </p:cNvPr>
            <p:cNvSpPr txBox="1">
              <a:spLocks/>
            </p:cNvSpPr>
            <p:nvPr/>
          </p:nvSpPr>
          <p:spPr>
            <a:xfrm>
              <a:off x="550711" y="1730530"/>
              <a:ext cx="1846072" cy="711733"/>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Listen to the mindset voice inside of you</a:t>
              </a:r>
            </a:p>
          </p:txBody>
        </p:sp>
        <p:grpSp>
          <p:nvGrpSpPr>
            <p:cNvPr id="66" name="Grupo 65">
              <a:extLst>
                <a:ext uri="{FF2B5EF4-FFF2-40B4-BE49-F238E27FC236}">
                  <a16:creationId xmlns:a16="http://schemas.microsoft.com/office/drawing/2014/main" id="{074917E6-D5BF-086A-A39A-87ADFEFD4193}"/>
                </a:ext>
              </a:extLst>
            </p:cNvPr>
            <p:cNvGrpSpPr/>
            <p:nvPr/>
          </p:nvGrpSpPr>
          <p:grpSpPr>
            <a:xfrm>
              <a:off x="1094543" y="1035801"/>
              <a:ext cx="758408" cy="572963"/>
              <a:chOff x="962120" y="1020100"/>
              <a:chExt cx="758408" cy="572963"/>
            </a:xfrm>
          </p:grpSpPr>
          <p:sp>
            <p:nvSpPr>
              <p:cNvPr id="54" name="Rectangle 8">
                <a:extLst>
                  <a:ext uri="{FF2B5EF4-FFF2-40B4-BE49-F238E27FC236}">
                    <a16:creationId xmlns:a16="http://schemas.microsoft.com/office/drawing/2014/main" id="{CB207695-6999-117E-92FD-D9CEAA461BE8}"/>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01.</a:t>
                </a:r>
              </a:p>
            </p:txBody>
          </p:sp>
          <p:cxnSp>
            <p:nvCxnSpPr>
              <p:cNvPr id="55" name="Straight Connector 106">
                <a:extLst>
                  <a:ext uri="{FF2B5EF4-FFF2-40B4-BE49-F238E27FC236}">
                    <a16:creationId xmlns:a16="http://schemas.microsoft.com/office/drawing/2014/main" id="{64F19F57-AC0C-575A-7491-FB5BB2AD5D43}"/>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91" name="Grupo 90">
            <a:extLst>
              <a:ext uri="{FF2B5EF4-FFF2-40B4-BE49-F238E27FC236}">
                <a16:creationId xmlns:a16="http://schemas.microsoft.com/office/drawing/2014/main" id="{A91D9973-89B7-6976-6D81-AB963D821BB4}"/>
              </a:ext>
            </a:extLst>
          </p:cNvPr>
          <p:cNvGrpSpPr/>
          <p:nvPr/>
        </p:nvGrpSpPr>
        <p:grpSpPr>
          <a:xfrm>
            <a:off x="2453780" y="1197165"/>
            <a:ext cx="2206205" cy="1406462"/>
            <a:chOff x="2426886" y="1035801"/>
            <a:chExt cx="2206205" cy="1406462"/>
          </a:xfrm>
        </p:grpSpPr>
        <p:sp>
          <p:nvSpPr>
            <p:cNvPr id="45" name="Content Placeholder 2">
              <a:extLst>
                <a:ext uri="{FF2B5EF4-FFF2-40B4-BE49-F238E27FC236}">
                  <a16:creationId xmlns:a16="http://schemas.microsoft.com/office/drawing/2014/main" id="{A80CCB7B-119A-FC72-2643-27D97A0569AC}"/>
                </a:ext>
              </a:extLst>
            </p:cNvPr>
            <p:cNvSpPr txBox="1">
              <a:spLocks/>
            </p:cNvSpPr>
            <p:nvPr/>
          </p:nvSpPr>
          <p:spPr>
            <a:xfrm>
              <a:off x="2426886" y="1730530"/>
              <a:ext cx="2206205" cy="711733"/>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Recognize that you have a choice</a:t>
              </a:r>
            </a:p>
          </p:txBody>
        </p:sp>
        <p:grpSp>
          <p:nvGrpSpPr>
            <p:cNvPr id="67" name="Grupo 66">
              <a:extLst>
                <a:ext uri="{FF2B5EF4-FFF2-40B4-BE49-F238E27FC236}">
                  <a16:creationId xmlns:a16="http://schemas.microsoft.com/office/drawing/2014/main" id="{4D296191-E703-3CEB-F76B-6142B3638E05}"/>
                </a:ext>
              </a:extLst>
            </p:cNvPr>
            <p:cNvGrpSpPr/>
            <p:nvPr/>
          </p:nvGrpSpPr>
          <p:grpSpPr>
            <a:xfrm>
              <a:off x="3150784" y="1035801"/>
              <a:ext cx="758408" cy="572963"/>
              <a:chOff x="962120" y="1020100"/>
              <a:chExt cx="758408" cy="572963"/>
            </a:xfrm>
          </p:grpSpPr>
          <p:sp>
            <p:nvSpPr>
              <p:cNvPr id="68" name="Rectangle 8">
                <a:extLst>
                  <a:ext uri="{FF2B5EF4-FFF2-40B4-BE49-F238E27FC236}">
                    <a16:creationId xmlns:a16="http://schemas.microsoft.com/office/drawing/2014/main" id="{FA349B46-3DE1-52D1-2F17-61BF07A35D57}"/>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02.</a:t>
                </a:r>
              </a:p>
            </p:txBody>
          </p:sp>
          <p:cxnSp>
            <p:nvCxnSpPr>
              <p:cNvPr id="69" name="Straight Connector 106">
                <a:extLst>
                  <a:ext uri="{FF2B5EF4-FFF2-40B4-BE49-F238E27FC236}">
                    <a16:creationId xmlns:a16="http://schemas.microsoft.com/office/drawing/2014/main" id="{8546FAFE-AABA-A1DC-6EF8-E188813C949E}"/>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46" name="Content Placeholder 2">
            <a:extLst>
              <a:ext uri="{FF2B5EF4-FFF2-40B4-BE49-F238E27FC236}">
                <a16:creationId xmlns:a16="http://schemas.microsoft.com/office/drawing/2014/main" id="{95135298-7DFD-E51D-E24B-AD495B95B0E4}"/>
              </a:ext>
            </a:extLst>
          </p:cNvPr>
          <p:cNvSpPr txBox="1">
            <a:spLocks/>
          </p:cNvSpPr>
          <p:nvPr/>
        </p:nvSpPr>
        <p:spPr>
          <a:xfrm>
            <a:off x="4772702" y="1891894"/>
            <a:ext cx="2026139" cy="711733"/>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Talk back with a growth mindset voice</a:t>
            </a:r>
          </a:p>
        </p:txBody>
      </p:sp>
      <p:grpSp>
        <p:nvGrpSpPr>
          <p:cNvPr id="70" name="Grupo 69">
            <a:extLst>
              <a:ext uri="{FF2B5EF4-FFF2-40B4-BE49-F238E27FC236}">
                <a16:creationId xmlns:a16="http://schemas.microsoft.com/office/drawing/2014/main" id="{09732CA2-C066-16D1-F914-1D2EA3D68FBC}"/>
              </a:ext>
            </a:extLst>
          </p:cNvPr>
          <p:cNvGrpSpPr/>
          <p:nvPr/>
        </p:nvGrpSpPr>
        <p:grpSpPr>
          <a:xfrm>
            <a:off x="5406567" y="1197165"/>
            <a:ext cx="758408" cy="572963"/>
            <a:chOff x="962120" y="1020100"/>
            <a:chExt cx="758408" cy="572963"/>
          </a:xfrm>
        </p:grpSpPr>
        <p:sp>
          <p:nvSpPr>
            <p:cNvPr id="71" name="Rectangle 8">
              <a:extLst>
                <a:ext uri="{FF2B5EF4-FFF2-40B4-BE49-F238E27FC236}">
                  <a16:creationId xmlns:a16="http://schemas.microsoft.com/office/drawing/2014/main" id="{55736FF7-45C5-F560-5A5C-0804D22FC0B2}"/>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03.</a:t>
              </a:r>
            </a:p>
          </p:txBody>
        </p:sp>
        <p:cxnSp>
          <p:nvCxnSpPr>
            <p:cNvPr id="72" name="Straight Connector 106">
              <a:extLst>
                <a:ext uri="{FF2B5EF4-FFF2-40B4-BE49-F238E27FC236}">
                  <a16:creationId xmlns:a16="http://schemas.microsoft.com/office/drawing/2014/main" id="{9AF7397A-A9AF-42DB-DD02-C7B70424A15F}"/>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5" name="Grupo 94">
            <a:extLst>
              <a:ext uri="{FF2B5EF4-FFF2-40B4-BE49-F238E27FC236}">
                <a16:creationId xmlns:a16="http://schemas.microsoft.com/office/drawing/2014/main" id="{ED4A6D5C-1631-2306-3460-243C651DD24C}"/>
              </a:ext>
            </a:extLst>
          </p:cNvPr>
          <p:cNvGrpSpPr/>
          <p:nvPr/>
        </p:nvGrpSpPr>
        <p:grpSpPr>
          <a:xfrm>
            <a:off x="6642849" y="1197165"/>
            <a:ext cx="2206205" cy="1282514"/>
            <a:chOff x="6642849" y="1035801"/>
            <a:chExt cx="2206205" cy="1282514"/>
          </a:xfrm>
        </p:grpSpPr>
        <p:sp>
          <p:nvSpPr>
            <p:cNvPr id="47" name="Content Placeholder 2">
              <a:extLst>
                <a:ext uri="{FF2B5EF4-FFF2-40B4-BE49-F238E27FC236}">
                  <a16:creationId xmlns:a16="http://schemas.microsoft.com/office/drawing/2014/main" id="{2404A0A0-7F4C-1C35-A93E-8B9F4A7CE899}"/>
                </a:ext>
              </a:extLst>
            </p:cNvPr>
            <p:cNvSpPr txBox="1">
              <a:spLocks/>
            </p:cNvSpPr>
            <p:nvPr/>
          </p:nvSpPr>
          <p:spPr>
            <a:xfrm>
              <a:off x="6642849" y="1730530"/>
              <a:ext cx="2206205" cy="587785"/>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Practice</a:t>
              </a:r>
            </a:p>
          </p:txBody>
        </p:sp>
        <p:grpSp>
          <p:nvGrpSpPr>
            <p:cNvPr id="73" name="Grupo 72">
              <a:extLst>
                <a:ext uri="{FF2B5EF4-FFF2-40B4-BE49-F238E27FC236}">
                  <a16:creationId xmlns:a16="http://schemas.microsoft.com/office/drawing/2014/main" id="{21618C53-F462-8FA0-CC9B-3650351FF27D}"/>
                </a:ext>
              </a:extLst>
            </p:cNvPr>
            <p:cNvGrpSpPr/>
            <p:nvPr/>
          </p:nvGrpSpPr>
          <p:grpSpPr>
            <a:xfrm>
              <a:off x="7366747" y="1035801"/>
              <a:ext cx="758408" cy="572963"/>
              <a:chOff x="962120" y="1020100"/>
              <a:chExt cx="758408" cy="572963"/>
            </a:xfrm>
          </p:grpSpPr>
          <p:sp>
            <p:nvSpPr>
              <p:cNvPr id="74" name="Rectangle 8">
                <a:extLst>
                  <a:ext uri="{FF2B5EF4-FFF2-40B4-BE49-F238E27FC236}">
                    <a16:creationId xmlns:a16="http://schemas.microsoft.com/office/drawing/2014/main" id="{E7DBE85D-1D92-7944-D138-56A6F4751EB4}"/>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04.</a:t>
                </a:r>
              </a:p>
            </p:txBody>
          </p:sp>
          <p:cxnSp>
            <p:nvCxnSpPr>
              <p:cNvPr id="75" name="Straight Connector 106">
                <a:extLst>
                  <a:ext uri="{FF2B5EF4-FFF2-40B4-BE49-F238E27FC236}">
                    <a16:creationId xmlns:a16="http://schemas.microsoft.com/office/drawing/2014/main" id="{C1846FDD-A82A-EE39-059B-2CD954E53976}"/>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48" name="Content Placeholder 2">
            <a:extLst>
              <a:ext uri="{FF2B5EF4-FFF2-40B4-BE49-F238E27FC236}">
                <a16:creationId xmlns:a16="http://schemas.microsoft.com/office/drawing/2014/main" id="{FA987E73-7754-A98F-01BB-F95ECD103A73}"/>
              </a:ext>
            </a:extLst>
          </p:cNvPr>
          <p:cNvSpPr txBox="1">
            <a:spLocks/>
          </p:cNvSpPr>
          <p:nvPr/>
        </p:nvSpPr>
        <p:spPr>
          <a:xfrm>
            <a:off x="520610" y="3724835"/>
            <a:ext cx="1906275" cy="874059"/>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Find outside help</a:t>
            </a:r>
          </a:p>
        </p:txBody>
      </p:sp>
      <p:grpSp>
        <p:nvGrpSpPr>
          <p:cNvPr id="76" name="Grupo 75">
            <a:extLst>
              <a:ext uri="{FF2B5EF4-FFF2-40B4-BE49-F238E27FC236}">
                <a16:creationId xmlns:a16="http://schemas.microsoft.com/office/drawing/2014/main" id="{98CEA93F-E7DE-404C-B8BC-E2BDEA99E945}"/>
              </a:ext>
            </a:extLst>
          </p:cNvPr>
          <p:cNvGrpSpPr/>
          <p:nvPr/>
        </p:nvGrpSpPr>
        <p:grpSpPr>
          <a:xfrm>
            <a:off x="1094543" y="2992001"/>
            <a:ext cx="758408" cy="572963"/>
            <a:chOff x="962120" y="1020100"/>
            <a:chExt cx="758408" cy="572963"/>
          </a:xfrm>
        </p:grpSpPr>
        <p:sp>
          <p:nvSpPr>
            <p:cNvPr id="77" name="Rectangle 8">
              <a:extLst>
                <a:ext uri="{FF2B5EF4-FFF2-40B4-BE49-F238E27FC236}">
                  <a16:creationId xmlns:a16="http://schemas.microsoft.com/office/drawing/2014/main" id="{700C789D-6019-D639-C20D-71F590A69744}"/>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05.</a:t>
              </a:r>
            </a:p>
          </p:txBody>
        </p:sp>
        <p:cxnSp>
          <p:nvCxnSpPr>
            <p:cNvPr id="78" name="Straight Connector 106">
              <a:extLst>
                <a:ext uri="{FF2B5EF4-FFF2-40B4-BE49-F238E27FC236}">
                  <a16:creationId xmlns:a16="http://schemas.microsoft.com/office/drawing/2014/main" id="{A7AA2592-E420-B5CA-60B2-BECB8B052A3F}"/>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9" name="Content Placeholder 2">
            <a:extLst>
              <a:ext uri="{FF2B5EF4-FFF2-40B4-BE49-F238E27FC236}">
                <a16:creationId xmlns:a16="http://schemas.microsoft.com/office/drawing/2014/main" id="{622CEECA-BD27-F240-87E2-FACBF16A9270}"/>
              </a:ext>
            </a:extLst>
          </p:cNvPr>
          <p:cNvSpPr txBox="1">
            <a:spLocks/>
          </p:cNvSpPr>
          <p:nvPr/>
        </p:nvSpPr>
        <p:spPr>
          <a:xfrm>
            <a:off x="2453780" y="3724835"/>
            <a:ext cx="2206205" cy="874059"/>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Stop seeking approval of others</a:t>
            </a:r>
          </a:p>
        </p:txBody>
      </p:sp>
      <p:grpSp>
        <p:nvGrpSpPr>
          <p:cNvPr id="79" name="Grupo 78">
            <a:extLst>
              <a:ext uri="{FF2B5EF4-FFF2-40B4-BE49-F238E27FC236}">
                <a16:creationId xmlns:a16="http://schemas.microsoft.com/office/drawing/2014/main" id="{C3C5340C-7A0A-2EE0-2C3F-46B6CEB3FBA6}"/>
              </a:ext>
            </a:extLst>
          </p:cNvPr>
          <p:cNvGrpSpPr/>
          <p:nvPr/>
        </p:nvGrpSpPr>
        <p:grpSpPr>
          <a:xfrm>
            <a:off x="3177678" y="2992001"/>
            <a:ext cx="758408" cy="572963"/>
            <a:chOff x="962120" y="1020100"/>
            <a:chExt cx="758408" cy="572963"/>
          </a:xfrm>
        </p:grpSpPr>
        <p:sp>
          <p:nvSpPr>
            <p:cNvPr id="80" name="Rectangle 8">
              <a:extLst>
                <a:ext uri="{FF2B5EF4-FFF2-40B4-BE49-F238E27FC236}">
                  <a16:creationId xmlns:a16="http://schemas.microsoft.com/office/drawing/2014/main" id="{BD436A0B-D1B2-E852-C720-28578FE3FA3A}"/>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06.</a:t>
              </a:r>
            </a:p>
          </p:txBody>
        </p:sp>
        <p:cxnSp>
          <p:nvCxnSpPr>
            <p:cNvPr id="81" name="Straight Connector 106">
              <a:extLst>
                <a:ext uri="{FF2B5EF4-FFF2-40B4-BE49-F238E27FC236}">
                  <a16:creationId xmlns:a16="http://schemas.microsoft.com/office/drawing/2014/main" id="{423D1706-776E-BB7D-4373-A5EFEFF8CBFD}"/>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0" name="Content Placeholder 2">
            <a:extLst>
              <a:ext uri="{FF2B5EF4-FFF2-40B4-BE49-F238E27FC236}">
                <a16:creationId xmlns:a16="http://schemas.microsoft.com/office/drawing/2014/main" id="{6520919F-A1FD-A661-9B0D-7FCB2300A49D}"/>
              </a:ext>
            </a:extLst>
          </p:cNvPr>
          <p:cNvSpPr txBox="1">
            <a:spLocks/>
          </p:cNvSpPr>
          <p:nvPr/>
        </p:nvSpPr>
        <p:spPr>
          <a:xfrm>
            <a:off x="4682669" y="3724835"/>
            <a:ext cx="2206205" cy="874059"/>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Replace the word “failing” with “learning”</a:t>
            </a:r>
          </a:p>
        </p:txBody>
      </p:sp>
      <p:grpSp>
        <p:nvGrpSpPr>
          <p:cNvPr id="82" name="Grupo 81">
            <a:extLst>
              <a:ext uri="{FF2B5EF4-FFF2-40B4-BE49-F238E27FC236}">
                <a16:creationId xmlns:a16="http://schemas.microsoft.com/office/drawing/2014/main" id="{CDC65572-EEAC-7825-1459-D31393D151E8}"/>
              </a:ext>
            </a:extLst>
          </p:cNvPr>
          <p:cNvGrpSpPr/>
          <p:nvPr/>
        </p:nvGrpSpPr>
        <p:grpSpPr>
          <a:xfrm>
            <a:off x="5406567" y="2992001"/>
            <a:ext cx="758408" cy="572963"/>
            <a:chOff x="962120" y="1020100"/>
            <a:chExt cx="758408" cy="572963"/>
          </a:xfrm>
        </p:grpSpPr>
        <p:sp>
          <p:nvSpPr>
            <p:cNvPr id="83" name="Rectangle 8">
              <a:extLst>
                <a:ext uri="{FF2B5EF4-FFF2-40B4-BE49-F238E27FC236}">
                  <a16:creationId xmlns:a16="http://schemas.microsoft.com/office/drawing/2014/main" id="{631D26C9-4D2F-DD14-FE2B-747197766EC7}"/>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07.</a:t>
              </a:r>
            </a:p>
          </p:txBody>
        </p:sp>
        <p:cxnSp>
          <p:nvCxnSpPr>
            <p:cNvPr id="84" name="Straight Connector 106">
              <a:extLst>
                <a:ext uri="{FF2B5EF4-FFF2-40B4-BE49-F238E27FC236}">
                  <a16:creationId xmlns:a16="http://schemas.microsoft.com/office/drawing/2014/main" id="{066615F8-D373-30B6-65BD-8ECA6B9A00A7}"/>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1" name="Content Placeholder 2">
            <a:extLst>
              <a:ext uri="{FF2B5EF4-FFF2-40B4-BE49-F238E27FC236}">
                <a16:creationId xmlns:a16="http://schemas.microsoft.com/office/drawing/2014/main" id="{09AD3A91-7354-1777-CE88-EC978C4599E2}"/>
              </a:ext>
            </a:extLst>
          </p:cNvPr>
          <p:cNvSpPr txBox="1">
            <a:spLocks/>
          </p:cNvSpPr>
          <p:nvPr/>
        </p:nvSpPr>
        <p:spPr>
          <a:xfrm>
            <a:off x="6642849" y="3724835"/>
            <a:ext cx="2206205" cy="874059"/>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1000"/>
              </a:spcAft>
              <a:buClr>
                <a:schemeClr val="accent3"/>
              </a:buClr>
              <a:buSzPct val="90000"/>
              <a:buNone/>
            </a:pPr>
            <a:r>
              <a:rPr lang="en-US" sz="1500" dirty="0">
                <a:solidFill>
                  <a:schemeClr val="tx2"/>
                </a:solidFill>
                <a:latin typeface="+mn-lt"/>
                <a:ea typeface="Open Sans Light" panose="020B0306030504020204" pitchFamily="34" charset="0"/>
                <a:cs typeface="Arial" panose="020B0604020202020204" pitchFamily="34" charset="0"/>
              </a:rPr>
              <a:t>Take growth </a:t>
            </a:r>
            <a:br>
              <a:rPr lang="en-US" sz="1500" dirty="0">
                <a:solidFill>
                  <a:schemeClr val="tx2"/>
                </a:solidFill>
                <a:latin typeface="+mn-lt"/>
                <a:ea typeface="Open Sans Light" panose="020B0306030504020204" pitchFamily="34" charset="0"/>
                <a:cs typeface="Arial" panose="020B0604020202020204" pitchFamily="34" charset="0"/>
              </a:rPr>
            </a:br>
            <a:r>
              <a:rPr lang="en-US" sz="1500" dirty="0">
                <a:solidFill>
                  <a:schemeClr val="tx2"/>
                </a:solidFill>
                <a:latin typeface="+mn-lt"/>
                <a:ea typeface="Open Sans Light" panose="020B0306030504020204" pitchFamily="34" charset="0"/>
                <a:cs typeface="Arial" panose="020B0604020202020204" pitchFamily="34" charset="0"/>
              </a:rPr>
              <a:t>mindset action</a:t>
            </a:r>
          </a:p>
        </p:txBody>
      </p:sp>
      <p:grpSp>
        <p:nvGrpSpPr>
          <p:cNvPr id="85" name="Grupo 84">
            <a:extLst>
              <a:ext uri="{FF2B5EF4-FFF2-40B4-BE49-F238E27FC236}">
                <a16:creationId xmlns:a16="http://schemas.microsoft.com/office/drawing/2014/main" id="{F312C070-2EFF-F775-5F0D-C0223BEB9823}"/>
              </a:ext>
            </a:extLst>
          </p:cNvPr>
          <p:cNvGrpSpPr/>
          <p:nvPr/>
        </p:nvGrpSpPr>
        <p:grpSpPr>
          <a:xfrm>
            <a:off x="7366747" y="2992001"/>
            <a:ext cx="758408" cy="572963"/>
            <a:chOff x="962120" y="1020100"/>
            <a:chExt cx="758408" cy="572963"/>
          </a:xfrm>
        </p:grpSpPr>
        <p:sp>
          <p:nvSpPr>
            <p:cNvPr id="86" name="Rectangle 8">
              <a:extLst>
                <a:ext uri="{FF2B5EF4-FFF2-40B4-BE49-F238E27FC236}">
                  <a16:creationId xmlns:a16="http://schemas.microsoft.com/office/drawing/2014/main" id="{8FE09B3A-4E6D-FD7E-FE2F-0B2149C6B154}"/>
                </a:ext>
              </a:extLst>
            </p:cNvPr>
            <p:cNvSpPr>
              <a:spLocks noChangeArrowheads="1"/>
            </p:cNvSpPr>
            <p:nvPr/>
          </p:nvSpPr>
          <p:spPr bwMode="auto">
            <a:xfrm>
              <a:off x="962120" y="1020100"/>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sz="2800" b="1" dirty="0">
                  <a:solidFill>
                    <a:schemeClr val="accent3"/>
                  </a:solidFill>
                  <a:cs typeface="Arial" panose="020B0604020202020204" pitchFamily="34" charset="0"/>
                </a:rPr>
                <a:t>08.</a:t>
              </a:r>
            </a:p>
          </p:txBody>
        </p:sp>
        <p:cxnSp>
          <p:nvCxnSpPr>
            <p:cNvPr id="87" name="Straight Connector 106">
              <a:extLst>
                <a:ext uri="{FF2B5EF4-FFF2-40B4-BE49-F238E27FC236}">
                  <a16:creationId xmlns:a16="http://schemas.microsoft.com/office/drawing/2014/main" id="{EBF2E8DC-C259-E19C-C1A8-75F54DA96665}"/>
                </a:ext>
              </a:extLst>
            </p:cNvPr>
            <p:cNvCxnSpPr>
              <a:cxnSpLocks/>
            </p:cNvCxnSpPr>
            <p:nvPr/>
          </p:nvCxnSpPr>
          <p:spPr>
            <a:xfrm>
              <a:off x="1115525" y="1593063"/>
              <a:ext cx="45159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647218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D5F3DF-A144-B6EE-7847-E198864546C2}"/>
              </a:ext>
            </a:extLst>
          </p:cNvPr>
          <p:cNvSpPr/>
          <p:nvPr/>
        </p:nvSpPr>
        <p:spPr>
          <a:xfrm>
            <a:off x="609600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8" name="Rectangle 26">
            <a:extLst>
              <a:ext uri="{FF2B5EF4-FFF2-40B4-BE49-F238E27FC236}">
                <a16:creationId xmlns:a16="http://schemas.microsoft.com/office/drawing/2014/main" id="{6E9E56DA-BD26-AB1E-0354-511CEEEEEA0B}"/>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pic>
        <p:nvPicPr>
          <p:cNvPr id="4" name="Picture Placeholder 20">
            <a:extLst>
              <a:ext uri="{FF2B5EF4-FFF2-40B4-BE49-F238E27FC236}">
                <a16:creationId xmlns:a16="http://schemas.microsoft.com/office/drawing/2014/main" id="{01ADBC49-E496-7B37-AC59-FCA32B2CA255}"/>
              </a:ext>
            </a:extLst>
          </p:cNvPr>
          <p:cNvPicPr>
            <a:picLocks noChangeAspect="1"/>
          </p:cNvPicPr>
          <p:nvPr/>
        </p:nvPicPr>
        <p:blipFill rotWithShape="1">
          <a:blip r:embed="rId2"/>
          <a:srcRect l="142" t="6336" r="-142" b="33662"/>
          <a:stretch/>
        </p:blipFill>
        <p:spPr>
          <a:xfrm flipH="1">
            <a:off x="1513131" y="0"/>
            <a:ext cx="7630868" cy="3052482"/>
          </a:xfrm>
          <a:prstGeom prst="rect">
            <a:avLst/>
          </a:prstGeom>
        </p:spPr>
      </p:pic>
      <p:sp>
        <p:nvSpPr>
          <p:cNvPr id="5" name="Rectangle 53">
            <a:extLst>
              <a:ext uri="{FF2B5EF4-FFF2-40B4-BE49-F238E27FC236}">
                <a16:creationId xmlns:a16="http://schemas.microsoft.com/office/drawing/2014/main" id="{B335F723-FA25-D043-D804-5C4B90F97D9E}"/>
              </a:ext>
            </a:extLst>
          </p:cNvPr>
          <p:cNvSpPr/>
          <p:nvPr/>
        </p:nvSpPr>
        <p:spPr>
          <a:xfrm>
            <a:off x="0" y="0"/>
            <a:ext cx="7821870" cy="3052482"/>
          </a:xfrm>
          <a:prstGeom prst="rect">
            <a:avLst/>
          </a:prstGeom>
          <a:gradFill flip="none" rotWithShape="1">
            <a:gsLst>
              <a:gs pos="49000">
                <a:schemeClr val="accent5"/>
              </a:gs>
              <a:gs pos="100000">
                <a:schemeClr val="accent5">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6" name="Title 11">
            <a:extLst>
              <a:ext uri="{FF2B5EF4-FFF2-40B4-BE49-F238E27FC236}">
                <a16:creationId xmlns:a16="http://schemas.microsoft.com/office/drawing/2014/main" id="{B4BA492A-A9A1-29DE-AB46-EFC4A6065EEC}"/>
              </a:ext>
            </a:extLst>
          </p:cNvPr>
          <p:cNvSpPr txBox="1">
            <a:spLocks/>
          </p:cNvSpPr>
          <p:nvPr/>
        </p:nvSpPr>
        <p:spPr>
          <a:xfrm>
            <a:off x="448730" y="1008528"/>
            <a:ext cx="3437470" cy="1041895"/>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Cultivating a </a:t>
            </a:r>
            <a:br>
              <a:rPr lang="en-US" dirty="0">
                <a:solidFill>
                  <a:schemeClr val="bg1"/>
                </a:solidFill>
              </a:rPr>
            </a:br>
            <a:r>
              <a:rPr lang="en-US" dirty="0">
                <a:solidFill>
                  <a:schemeClr val="bg1"/>
                </a:solidFill>
              </a:rPr>
              <a:t>Growth Mindset</a:t>
            </a:r>
          </a:p>
        </p:txBody>
      </p:sp>
      <p:sp>
        <p:nvSpPr>
          <p:cNvPr id="3" name="Content Placeholder 2">
            <a:extLst>
              <a:ext uri="{FF2B5EF4-FFF2-40B4-BE49-F238E27FC236}">
                <a16:creationId xmlns:a16="http://schemas.microsoft.com/office/drawing/2014/main" id="{C128527B-B6C8-B111-FED1-B310A202A635}"/>
              </a:ext>
            </a:extLst>
          </p:cNvPr>
          <p:cNvSpPr>
            <a:spLocks noGrp="1"/>
          </p:cNvSpPr>
          <p:nvPr>
            <p:ph type="body" sz="quarter" idx="12"/>
          </p:nvPr>
        </p:nvSpPr>
        <p:spPr>
          <a:xfrm>
            <a:off x="175108" y="3440566"/>
            <a:ext cx="8968891" cy="1415412"/>
          </a:xfrm>
        </p:spPr>
        <p:txBody>
          <a:bodyPr numCol="3" spcCol="365760"/>
          <a:lstStyle/>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Pose challenges and obstacles as opportunities</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Give constructive criticism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and encourage acceptance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of criticism</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Encourage persistence</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Encourage failure as a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part of the learning process</a:t>
            </a:r>
          </a:p>
          <a:p>
            <a:pPr marL="285750" lvl="1">
              <a:spcBef>
                <a:spcPts val="0"/>
              </a:spcBef>
              <a:spcAft>
                <a:spcPts val="1000"/>
              </a:spcAft>
              <a:buClr>
                <a:schemeClr val="accent1"/>
              </a:buClr>
              <a:buSzPct val="90000"/>
              <a:buFont typeface="Zapf Dingbats"/>
              <a:buChar char="❯"/>
            </a:pPr>
            <a:endParaRPr lang="en-US" sz="1400" dirty="0">
              <a:solidFill>
                <a:schemeClr val="tx2"/>
              </a:solidFill>
              <a:latin typeface="+mn-lt"/>
              <a:ea typeface="Open Sans Light" panose="020B0306030504020204" pitchFamily="34" charset="0"/>
              <a:cs typeface="Arial" panose="020B0604020202020204" pitchFamily="34" charset="0"/>
            </a:endParaRP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Encourage a positive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attitude</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Show that having goals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and purpose can help</a:t>
            </a:r>
          </a:p>
        </p:txBody>
      </p:sp>
    </p:spTree>
    <p:extLst>
      <p:ext uri="{BB962C8B-B14F-4D97-AF65-F5344CB8AC3E}">
        <p14:creationId xmlns:p14="http://schemas.microsoft.com/office/powerpoint/2010/main" val="2941823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B33084C-7575-903E-EC06-7A5D5AB4464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B1057154-8434-2A6E-0546-D3A381EC4EF0}"/>
              </a:ext>
            </a:extLst>
          </p:cNvPr>
          <p:cNvSpPr/>
          <p:nvPr/>
        </p:nvSpPr>
        <p:spPr>
          <a:xfrm>
            <a:off x="0" y="1"/>
            <a:ext cx="9144000" cy="5143499"/>
          </a:xfrm>
          <a:prstGeom prst="rect">
            <a:avLst/>
          </a:prstGeom>
          <a:solidFill>
            <a:srgbClr val="A7193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1">
            <a:extLst>
              <a:ext uri="{FF2B5EF4-FFF2-40B4-BE49-F238E27FC236}">
                <a16:creationId xmlns:a16="http://schemas.microsoft.com/office/drawing/2014/main" id="{6F16047F-4C16-022F-BBB1-53601E30752F}"/>
              </a:ext>
            </a:extLst>
          </p:cNvPr>
          <p:cNvSpPr/>
          <p:nvPr/>
        </p:nvSpPr>
        <p:spPr>
          <a:xfrm>
            <a:off x="2071800" y="1437138"/>
            <a:ext cx="5000400" cy="3323987"/>
          </a:xfrm>
          <a:prstGeom prst="rect">
            <a:avLst/>
          </a:prstGeom>
        </p:spPr>
        <p:txBody>
          <a:bodyPr wrap="square">
            <a:spAutoFit/>
          </a:bodyPr>
          <a:lstStyle/>
          <a:p>
            <a:pPr algn="ctr"/>
            <a:r>
              <a:rPr lang="en-US" sz="2800" dirty="0">
                <a:solidFill>
                  <a:schemeClr val="bg1"/>
                </a:solidFill>
                <a:cs typeface="Arial" panose="020B0604020202020204" pitchFamily="34" charset="0"/>
              </a:rPr>
              <a:t>“</a:t>
            </a:r>
            <a:r>
              <a:rPr lang="en-US" sz="2800" dirty="0">
                <a:solidFill>
                  <a:schemeClr val="bg1"/>
                </a:solidFill>
              </a:rPr>
              <a:t>If you are not willing to learn no one can help you. </a:t>
            </a:r>
          </a:p>
          <a:p>
            <a:pPr algn="ctr"/>
            <a:endParaRPr lang="en-US" sz="1200" dirty="0">
              <a:solidFill>
                <a:schemeClr val="bg1"/>
              </a:solidFill>
            </a:endParaRPr>
          </a:p>
          <a:p>
            <a:pPr algn="ctr"/>
            <a:r>
              <a:rPr lang="en-US" sz="2800" dirty="0">
                <a:solidFill>
                  <a:schemeClr val="bg1"/>
                </a:solidFill>
              </a:rPr>
              <a:t>If you are determined to learn no one can stop you.”</a:t>
            </a:r>
          </a:p>
          <a:p>
            <a:pPr algn="ctr"/>
            <a:endParaRPr lang="en-US" sz="28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ZIG ZIGLAR</a:t>
            </a:r>
          </a:p>
          <a:p>
            <a:pPr algn="ctr"/>
            <a:endParaRPr lang="en-US" sz="1600" b="1" dirty="0">
              <a:solidFill>
                <a:schemeClr val="bg1"/>
              </a:solidFill>
              <a:ea typeface="Open Sans Semibold" panose="020B0606030504020204" pitchFamily="34" charset="0"/>
              <a:cs typeface="Arial" panose="020B0604020202020204" pitchFamily="34" charset="0"/>
            </a:endParaRPr>
          </a:p>
          <a:p>
            <a:pPr algn="ct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11" name="Freeform 1">
            <a:extLst>
              <a:ext uri="{FF2B5EF4-FFF2-40B4-BE49-F238E27FC236}">
                <a16:creationId xmlns:a16="http://schemas.microsoft.com/office/drawing/2014/main" id="{661C6685-8809-D9CC-EDA6-B57FC90B817D}"/>
              </a:ext>
            </a:extLst>
          </p:cNvPr>
          <p:cNvSpPr>
            <a:spLocks noChangeArrowheads="1"/>
          </p:cNvSpPr>
          <p:nvPr/>
        </p:nvSpPr>
        <p:spPr bwMode="auto">
          <a:xfrm>
            <a:off x="4285281" y="859010"/>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12" name="Straight Connector 4">
            <a:extLst>
              <a:ext uri="{FF2B5EF4-FFF2-40B4-BE49-F238E27FC236}">
                <a16:creationId xmlns:a16="http://schemas.microsoft.com/office/drawing/2014/main" id="{FF204FA5-BDCF-714C-7A63-63A059C7692E}"/>
              </a:ext>
            </a:extLst>
          </p:cNvPr>
          <p:cNvCxnSpPr/>
          <p:nvPr/>
        </p:nvCxnSpPr>
        <p:spPr>
          <a:xfrm>
            <a:off x="5052447" y="1066878"/>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
            <a:extLst>
              <a:ext uri="{FF2B5EF4-FFF2-40B4-BE49-F238E27FC236}">
                <a16:creationId xmlns:a16="http://schemas.microsoft.com/office/drawing/2014/main" id="{A2BBEB7A-19FC-BC23-A2E6-E6E994DFDF91}"/>
              </a:ext>
            </a:extLst>
          </p:cNvPr>
          <p:cNvCxnSpPr/>
          <p:nvPr/>
        </p:nvCxnSpPr>
        <p:spPr>
          <a:xfrm>
            <a:off x="3006671" y="1066878"/>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79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598F-0746-688A-44C8-8470A608292B}"/>
              </a:ext>
            </a:extLst>
          </p:cNvPr>
          <p:cNvSpPr>
            <a:spLocks noGrp="1"/>
          </p:cNvSpPr>
          <p:nvPr>
            <p:ph type="title"/>
          </p:nvPr>
        </p:nvSpPr>
        <p:spPr>
          <a:xfrm>
            <a:off x="4316505" y="287522"/>
            <a:ext cx="4558553" cy="369054"/>
          </a:xfrm>
        </p:spPr>
        <p:txBody>
          <a:bodyPr/>
          <a:lstStyle/>
          <a:p>
            <a:r>
              <a:rPr lang="en-US" dirty="0"/>
              <a:t>How Can You Think </a:t>
            </a:r>
            <a:br>
              <a:rPr lang="en-US" dirty="0"/>
            </a:br>
            <a:r>
              <a:rPr lang="en-US" dirty="0"/>
              <a:t>More Positively?</a:t>
            </a:r>
          </a:p>
        </p:txBody>
      </p:sp>
      <p:sp>
        <p:nvSpPr>
          <p:cNvPr id="3" name="Content Placeholder 2">
            <a:extLst>
              <a:ext uri="{FF2B5EF4-FFF2-40B4-BE49-F238E27FC236}">
                <a16:creationId xmlns:a16="http://schemas.microsoft.com/office/drawing/2014/main" id="{A25A5524-992C-D9A7-DDC2-0C1E0C5FD0C2}"/>
              </a:ext>
            </a:extLst>
          </p:cNvPr>
          <p:cNvSpPr>
            <a:spLocks noGrp="1"/>
          </p:cNvSpPr>
          <p:nvPr>
            <p:ph type="body" sz="quarter" idx="12"/>
          </p:nvPr>
        </p:nvSpPr>
        <p:spPr>
          <a:xfrm>
            <a:off x="4316505" y="1196788"/>
            <a:ext cx="4598895" cy="3672636"/>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Don’t you cling to words such as always, never, forever - you are possibly an all-or-nothing thinker</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Things always go wrong for me</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I will never get the right equations</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I am forever a failure </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These are typical thoughts of a person with more of a fixed mindset</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Doing away with all-or-nothing thinking may help</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Try using the word yet, this word implies that you will reach your goal soon</a:t>
            </a:r>
          </a:p>
        </p:txBody>
      </p:sp>
      <p:pic>
        <p:nvPicPr>
          <p:cNvPr id="4" name="Picture Placeholder 8">
            <a:extLst>
              <a:ext uri="{FF2B5EF4-FFF2-40B4-BE49-F238E27FC236}">
                <a16:creationId xmlns:a16="http://schemas.microsoft.com/office/drawing/2014/main" id="{3C0BDF55-D480-AB0A-22EC-E4FA0082319A}"/>
              </a:ext>
            </a:extLst>
          </p:cNvPr>
          <p:cNvPicPr>
            <a:picLocks noChangeAspect="1"/>
          </p:cNvPicPr>
          <p:nvPr/>
        </p:nvPicPr>
        <p:blipFill rotWithShape="1">
          <a:blip r:embed="rId3"/>
          <a:srcRect l="22061" t="4492" r="31079" b="2689"/>
          <a:stretch/>
        </p:blipFill>
        <p:spPr>
          <a:xfrm flipH="1">
            <a:off x="-5" y="-1"/>
            <a:ext cx="3913095" cy="5170513"/>
          </a:xfrm>
          <a:prstGeom prst="rect">
            <a:avLst/>
          </a:prstGeom>
        </p:spPr>
      </p:pic>
    </p:spTree>
    <p:extLst>
      <p:ext uri="{BB962C8B-B14F-4D97-AF65-F5344CB8AC3E}">
        <p14:creationId xmlns:p14="http://schemas.microsoft.com/office/powerpoint/2010/main" val="4014170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01E8811-C296-EC45-2169-28C121E5D87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6204CF4D-B26F-C23D-F902-95B01D9423F2}"/>
              </a:ext>
            </a:extLst>
          </p:cNvPr>
          <p:cNvSpPr/>
          <p:nvPr/>
        </p:nvSpPr>
        <p:spPr>
          <a:xfrm>
            <a:off x="0" y="1"/>
            <a:ext cx="9144000" cy="5143499"/>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1">
            <a:extLst>
              <a:ext uri="{FF2B5EF4-FFF2-40B4-BE49-F238E27FC236}">
                <a16:creationId xmlns:a16="http://schemas.microsoft.com/office/drawing/2014/main" id="{98B9B475-5A25-30F2-76E4-C4DD71A94EC1}"/>
              </a:ext>
            </a:extLst>
          </p:cNvPr>
          <p:cNvSpPr/>
          <p:nvPr/>
        </p:nvSpPr>
        <p:spPr>
          <a:xfrm>
            <a:off x="779929" y="1585055"/>
            <a:ext cx="7624483" cy="2616101"/>
          </a:xfrm>
          <a:prstGeom prst="rect">
            <a:avLst/>
          </a:prstGeom>
        </p:spPr>
        <p:txBody>
          <a:bodyPr wrap="square">
            <a:spAutoFit/>
          </a:bodyPr>
          <a:lstStyle/>
          <a:p>
            <a:pPr algn="ctr"/>
            <a:r>
              <a:rPr lang="en-US" sz="2800" dirty="0">
                <a:solidFill>
                  <a:schemeClr val="bg1"/>
                </a:solidFill>
                <a:cs typeface="Arial" panose="020B0604020202020204" pitchFamily="34" charset="0"/>
              </a:rPr>
              <a:t>“</a:t>
            </a:r>
            <a:r>
              <a:rPr lang="en-US" sz="2800" dirty="0">
                <a:solidFill>
                  <a:schemeClr val="bg1"/>
                </a:solidFill>
              </a:rPr>
              <a:t>The problem is not the problem. </a:t>
            </a:r>
            <a:br>
              <a:rPr lang="en-US" sz="2800" dirty="0">
                <a:solidFill>
                  <a:schemeClr val="bg1"/>
                </a:solidFill>
              </a:rPr>
            </a:br>
            <a:r>
              <a:rPr lang="en-US" sz="2800" dirty="0">
                <a:solidFill>
                  <a:schemeClr val="bg1"/>
                </a:solidFill>
              </a:rPr>
              <a:t>The problem is your attitude </a:t>
            </a:r>
            <a:br>
              <a:rPr lang="en-US" sz="2800" dirty="0">
                <a:solidFill>
                  <a:schemeClr val="bg1"/>
                </a:solidFill>
              </a:rPr>
            </a:br>
            <a:r>
              <a:rPr lang="en-US" sz="2800" dirty="0">
                <a:solidFill>
                  <a:schemeClr val="bg1"/>
                </a:solidFill>
              </a:rPr>
              <a:t>about the problem.”</a:t>
            </a:r>
          </a:p>
          <a:p>
            <a:pPr algn="ctr"/>
            <a:endParaRPr lang="en-US" sz="28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CAPTAIN JACK SPARROW</a:t>
            </a:r>
          </a:p>
          <a:p>
            <a:pPr algn="ctr"/>
            <a:endParaRPr lang="en-US" sz="1600" b="1" dirty="0">
              <a:solidFill>
                <a:schemeClr val="bg1"/>
              </a:solidFill>
              <a:ea typeface="Open Sans Semibold" panose="020B0606030504020204" pitchFamily="34" charset="0"/>
              <a:cs typeface="Arial" panose="020B0604020202020204" pitchFamily="34" charset="0"/>
            </a:endParaRPr>
          </a:p>
          <a:p>
            <a:pPr algn="ct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11" name="Freeform 1">
            <a:extLst>
              <a:ext uri="{FF2B5EF4-FFF2-40B4-BE49-F238E27FC236}">
                <a16:creationId xmlns:a16="http://schemas.microsoft.com/office/drawing/2014/main" id="{329C4948-611A-4EED-81AD-CFA2DE0DBFF1}"/>
              </a:ext>
            </a:extLst>
          </p:cNvPr>
          <p:cNvSpPr>
            <a:spLocks noChangeArrowheads="1"/>
          </p:cNvSpPr>
          <p:nvPr/>
        </p:nvSpPr>
        <p:spPr bwMode="auto">
          <a:xfrm>
            <a:off x="4285281" y="1006927"/>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12" name="Straight Connector 4">
            <a:extLst>
              <a:ext uri="{FF2B5EF4-FFF2-40B4-BE49-F238E27FC236}">
                <a16:creationId xmlns:a16="http://schemas.microsoft.com/office/drawing/2014/main" id="{3DEE5378-3FCF-7973-4EEF-930990110B8E}"/>
              </a:ext>
            </a:extLst>
          </p:cNvPr>
          <p:cNvCxnSpPr/>
          <p:nvPr/>
        </p:nvCxnSpPr>
        <p:spPr>
          <a:xfrm>
            <a:off x="5052447" y="1214795"/>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
            <a:extLst>
              <a:ext uri="{FF2B5EF4-FFF2-40B4-BE49-F238E27FC236}">
                <a16:creationId xmlns:a16="http://schemas.microsoft.com/office/drawing/2014/main" id="{B8722535-6D72-1A25-FC47-1091F3228226}"/>
              </a:ext>
            </a:extLst>
          </p:cNvPr>
          <p:cNvCxnSpPr/>
          <p:nvPr/>
        </p:nvCxnSpPr>
        <p:spPr>
          <a:xfrm>
            <a:off x="3006671" y="1214795"/>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8193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5">
            <a:extLst>
              <a:ext uri="{FF2B5EF4-FFF2-40B4-BE49-F238E27FC236}">
                <a16:creationId xmlns:a16="http://schemas.microsoft.com/office/drawing/2014/main" id="{C7717003-D550-2EB0-46EC-5C0407714C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2" name="Title 1">
            <a:extLst>
              <a:ext uri="{FF2B5EF4-FFF2-40B4-BE49-F238E27FC236}">
                <a16:creationId xmlns:a16="http://schemas.microsoft.com/office/drawing/2014/main" id="{AC5B4948-9742-080B-626C-A3B3F7810085}"/>
              </a:ext>
            </a:extLst>
          </p:cNvPr>
          <p:cNvSpPr>
            <a:spLocks noGrp="1"/>
          </p:cNvSpPr>
          <p:nvPr>
            <p:ph type="title"/>
          </p:nvPr>
        </p:nvSpPr>
        <p:spPr/>
        <p:txBody>
          <a:bodyPr/>
          <a:lstStyle/>
          <a:p>
            <a:r>
              <a:rPr lang="en-US" dirty="0"/>
              <a:t>Benefits of a Growth Mindset</a:t>
            </a:r>
          </a:p>
        </p:txBody>
      </p:sp>
      <p:grpSp>
        <p:nvGrpSpPr>
          <p:cNvPr id="35" name="Grupo 34">
            <a:extLst>
              <a:ext uri="{FF2B5EF4-FFF2-40B4-BE49-F238E27FC236}">
                <a16:creationId xmlns:a16="http://schemas.microsoft.com/office/drawing/2014/main" id="{AFA747B2-DC37-CD75-1BE5-0F55A8D05179}"/>
              </a:ext>
            </a:extLst>
          </p:cNvPr>
          <p:cNvGrpSpPr/>
          <p:nvPr/>
        </p:nvGrpSpPr>
        <p:grpSpPr>
          <a:xfrm>
            <a:off x="501870" y="2132337"/>
            <a:ext cx="8140259" cy="2524760"/>
            <a:chOff x="542548" y="2198007"/>
            <a:chExt cx="5982725" cy="1855585"/>
          </a:xfrm>
        </p:grpSpPr>
        <p:sp>
          <p:nvSpPr>
            <p:cNvPr id="26" name="TextBox 4">
              <a:extLst>
                <a:ext uri="{FF2B5EF4-FFF2-40B4-BE49-F238E27FC236}">
                  <a16:creationId xmlns:a16="http://schemas.microsoft.com/office/drawing/2014/main" id="{E4FEAB95-9FE8-8497-2214-4515E847C99B}"/>
                </a:ext>
              </a:extLst>
            </p:cNvPr>
            <p:cNvSpPr txBox="1"/>
            <p:nvPr/>
          </p:nvSpPr>
          <p:spPr>
            <a:xfrm>
              <a:off x="542548" y="2304297"/>
              <a:ext cx="1707546" cy="970783"/>
            </a:xfrm>
            <a:prstGeom prst="rect">
              <a:avLst/>
            </a:prstGeom>
            <a:noFill/>
          </p:spPr>
          <p:txBody>
            <a:bodyPr wrap="square" lIns="0" tIns="0" rIns="0" bIns="0" rtlCol="0">
              <a:spAutoFit/>
            </a:bodyPr>
            <a:lstStyle/>
            <a:p>
              <a:pPr algn="ctr">
                <a:spcAft>
                  <a:spcPts val="600"/>
                </a:spcAft>
              </a:pPr>
              <a:r>
                <a:rPr lang="en-US" sz="1700" b="1" spc="-40" dirty="0">
                  <a:solidFill>
                    <a:schemeClr val="tx2"/>
                  </a:solidFill>
                  <a:cs typeface="Arial" panose="020B0604020202020204" pitchFamily="34" charset="0"/>
                </a:rPr>
                <a:t>It Allows You to Move into New Fields</a:t>
              </a:r>
            </a:p>
            <a:p>
              <a:pPr marL="171450" lvl="1" indent="-171450" fontAlgn="base">
                <a:spcBef>
                  <a:spcPts val="320"/>
                </a:spcBef>
                <a:spcAft>
                  <a:spcPts val="1000"/>
                </a:spcAft>
                <a:buClr>
                  <a:schemeClr val="accent1"/>
                </a:buClr>
                <a:buSzPct val="90000"/>
                <a:buFont typeface="Zapf Dingbats"/>
                <a:buChar char="❯"/>
              </a:pPr>
              <a:r>
                <a:rPr lang="en-US" sz="1100" spc="-20" dirty="0">
                  <a:solidFill>
                    <a:schemeClr val="tx2"/>
                  </a:solidFill>
                  <a:cs typeface="Arial" panose="020B0604020202020204" pitchFamily="34" charset="0"/>
                </a:rPr>
                <a:t>When you have a growth mindset, your past doesn’t define your future</a:t>
              </a:r>
            </a:p>
            <a:p>
              <a:pPr marL="285750" indent="-285750">
                <a:buFont typeface="Arial" panose="020B0604020202020204" pitchFamily="34" charset="0"/>
                <a:buChar char="•"/>
              </a:pPr>
              <a:endParaRPr lang="en-US" sz="1400" dirty="0">
                <a:solidFill>
                  <a:schemeClr val="tx2"/>
                </a:solidFill>
              </a:endParaRPr>
            </a:p>
          </p:txBody>
        </p:sp>
        <p:sp>
          <p:nvSpPr>
            <p:cNvPr id="27" name="TextBox 5">
              <a:extLst>
                <a:ext uri="{FF2B5EF4-FFF2-40B4-BE49-F238E27FC236}">
                  <a16:creationId xmlns:a16="http://schemas.microsoft.com/office/drawing/2014/main" id="{A18C3968-6524-8A53-CA13-530AA0415ED1}"/>
                </a:ext>
              </a:extLst>
            </p:cNvPr>
            <p:cNvSpPr txBox="1"/>
            <p:nvPr/>
          </p:nvSpPr>
          <p:spPr>
            <a:xfrm>
              <a:off x="2677744" y="2304297"/>
              <a:ext cx="1635735" cy="1749295"/>
            </a:xfrm>
            <a:prstGeom prst="rect">
              <a:avLst/>
            </a:prstGeom>
            <a:solidFill>
              <a:schemeClr val="bg1"/>
            </a:solidFill>
          </p:spPr>
          <p:txBody>
            <a:bodyPr wrap="square" lIns="0" tIns="0" rIns="0" bIns="0" rtlCol="0">
              <a:spAutoFit/>
            </a:bodyPr>
            <a:lstStyle/>
            <a:p>
              <a:pPr marL="0" lvl="1" algn="ctr">
                <a:spcBef>
                  <a:spcPts val="0"/>
                </a:spcBef>
                <a:spcAft>
                  <a:spcPts val="1000"/>
                </a:spcAft>
                <a:buClr>
                  <a:schemeClr val="accent1"/>
                </a:buClr>
                <a:buSzPct val="90000"/>
              </a:pPr>
              <a:r>
                <a:rPr lang="en-US" sz="1700" b="1" spc="-40" dirty="0">
                  <a:solidFill>
                    <a:schemeClr val="tx2"/>
                  </a:solidFill>
                  <a:cs typeface="Arial" panose="020B0604020202020204" pitchFamily="34" charset="0"/>
                </a:rPr>
                <a:t>It Fosters Resilience</a:t>
              </a:r>
              <a:br>
                <a:rPr lang="en-US" sz="1700" b="1" spc="-40" dirty="0">
                  <a:solidFill>
                    <a:schemeClr val="tx2"/>
                  </a:solidFill>
                  <a:cs typeface="Arial" panose="020B0604020202020204" pitchFamily="34" charset="0"/>
                </a:rPr>
              </a:br>
              <a:endParaRPr lang="en-US" sz="1700" b="1" spc="-40" dirty="0">
                <a:solidFill>
                  <a:schemeClr val="tx2"/>
                </a:solidFill>
                <a:cs typeface="Arial" panose="020B0604020202020204" pitchFamily="34" charset="0"/>
              </a:endParaRPr>
            </a:p>
            <a:p>
              <a:pPr marL="171450" lvl="1" indent="-171450" fontAlgn="base">
                <a:spcBef>
                  <a:spcPts val="320"/>
                </a:spcBef>
                <a:spcAft>
                  <a:spcPts val="1000"/>
                </a:spcAft>
                <a:buClr>
                  <a:schemeClr val="accent1"/>
                </a:buClr>
                <a:buSzPct val="90000"/>
                <a:buFont typeface="Zapf Dingbats"/>
                <a:buChar char="❯"/>
              </a:pPr>
              <a:r>
                <a:rPr lang="en-US" sz="1100" spc="-20" dirty="0">
                  <a:solidFill>
                    <a:schemeClr val="tx2"/>
                  </a:solidFill>
                  <a:cs typeface="Arial" panose="020B0604020202020204" pitchFamily="34" charset="0"/>
                </a:rPr>
                <a:t>When issues inevitably arise, your business’s survival depends on your ability to persevere and learn from difficult situations</a:t>
              </a:r>
            </a:p>
            <a:p>
              <a:pPr marL="171450" lvl="1" indent="-171450" fontAlgn="base">
                <a:spcBef>
                  <a:spcPts val="320"/>
                </a:spcBef>
                <a:spcAft>
                  <a:spcPts val="1000"/>
                </a:spcAft>
                <a:buClr>
                  <a:schemeClr val="accent1"/>
                </a:buClr>
                <a:buSzPct val="90000"/>
                <a:buFont typeface="Zapf Dingbats"/>
                <a:buChar char="❯"/>
              </a:pPr>
              <a:r>
                <a:rPr lang="en-US" sz="1100" spc="-20" dirty="0">
                  <a:solidFill>
                    <a:schemeClr val="tx2"/>
                  </a:solidFill>
                  <a:cs typeface="Arial" panose="020B0604020202020204" pitchFamily="34" charset="0"/>
                </a:rPr>
                <a:t>A fixed mindset can physically prevent you from learning from mistakes, while a growth mindset can empower you to perceive mistakes as learning opportunities</a:t>
              </a:r>
            </a:p>
          </p:txBody>
        </p:sp>
        <p:sp>
          <p:nvSpPr>
            <p:cNvPr id="28" name="TextBox 6">
              <a:extLst>
                <a:ext uri="{FF2B5EF4-FFF2-40B4-BE49-F238E27FC236}">
                  <a16:creationId xmlns:a16="http://schemas.microsoft.com/office/drawing/2014/main" id="{74D7B7BE-6755-4411-0DAF-6557CC643BCF}"/>
                </a:ext>
              </a:extLst>
            </p:cNvPr>
            <p:cNvSpPr txBox="1"/>
            <p:nvPr/>
          </p:nvSpPr>
          <p:spPr>
            <a:xfrm>
              <a:off x="4808153" y="2304297"/>
              <a:ext cx="1702758" cy="929313"/>
            </a:xfrm>
            <a:prstGeom prst="rect">
              <a:avLst/>
            </a:prstGeom>
            <a:solidFill>
              <a:schemeClr val="bg1"/>
            </a:solidFill>
          </p:spPr>
          <p:txBody>
            <a:bodyPr wrap="square" lIns="0" tIns="0" rIns="0" bIns="0" rtlCol="0">
              <a:spAutoFit/>
            </a:bodyPr>
            <a:lstStyle/>
            <a:p>
              <a:pPr marL="0" lvl="1" algn="ctr" fontAlgn="base">
                <a:spcAft>
                  <a:spcPts val="1000"/>
                </a:spcAft>
                <a:buClr>
                  <a:schemeClr val="accent1"/>
                </a:buClr>
                <a:buSzPct val="90000"/>
              </a:pPr>
              <a:r>
                <a:rPr lang="en-US" sz="1700" b="1" spc="-40" dirty="0">
                  <a:solidFill>
                    <a:schemeClr val="tx2"/>
                  </a:solidFill>
                  <a:cs typeface="Arial" panose="020B0604020202020204" pitchFamily="34" charset="0"/>
                </a:rPr>
                <a:t>It Keeps You Humble</a:t>
              </a:r>
            </a:p>
            <a:p>
              <a:pPr marL="171450" lvl="1" indent="-171450" fontAlgn="base">
                <a:spcBef>
                  <a:spcPts val="320"/>
                </a:spcBef>
                <a:spcAft>
                  <a:spcPts val="1000"/>
                </a:spcAft>
                <a:buClr>
                  <a:schemeClr val="accent1"/>
                </a:buClr>
                <a:buSzPct val="90000"/>
                <a:buFont typeface="Zapf Dingbats"/>
                <a:buChar char="❯"/>
              </a:pPr>
              <a:endParaRPr lang="en-US" sz="1050" spc="-20" dirty="0">
                <a:solidFill>
                  <a:schemeClr val="tx2"/>
                </a:solidFill>
                <a:cs typeface="Arial" panose="020B0604020202020204" pitchFamily="34" charset="0"/>
              </a:endParaRPr>
            </a:p>
            <a:p>
              <a:pPr marL="171450" lvl="1" indent="-171450" fontAlgn="base">
                <a:spcBef>
                  <a:spcPts val="320"/>
                </a:spcBef>
                <a:spcAft>
                  <a:spcPts val="1000"/>
                </a:spcAft>
                <a:buClr>
                  <a:schemeClr val="accent1"/>
                </a:buClr>
                <a:buSzPct val="90000"/>
                <a:buFont typeface="Zapf Dingbats"/>
                <a:buChar char="❯"/>
              </a:pPr>
              <a:r>
                <a:rPr lang="en-US" sz="1100" spc="-20" dirty="0">
                  <a:solidFill>
                    <a:schemeClr val="tx2"/>
                  </a:solidFill>
                  <a:cs typeface="Arial" panose="020B0604020202020204" pitchFamily="34" charset="0"/>
                </a:rPr>
                <a:t>A growth mindset constantly reminds you that there’s always more to learn</a:t>
              </a:r>
            </a:p>
          </p:txBody>
        </p:sp>
        <p:cxnSp>
          <p:nvCxnSpPr>
            <p:cNvPr id="29" name="Straight Connector 8">
              <a:extLst>
                <a:ext uri="{FF2B5EF4-FFF2-40B4-BE49-F238E27FC236}">
                  <a16:creationId xmlns:a16="http://schemas.microsoft.com/office/drawing/2014/main" id="{97E2874B-340A-E90C-8836-9B6DCD1B823E}"/>
                </a:ext>
              </a:extLst>
            </p:cNvPr>
            <p:cNvCxnSpPr/>
            <p:nvPr/>
          </p:nvCxnSpPr>
          <p:spPr>
            <a:xfrm>
              <a:off x="542548" y="2198007"/>
              <a:ext cx="170754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9">
              <a:extLst>
                <a:ext uri="{FF2B5EF4-FFF2-40B4-BE49-F238E27FC236}">
                  <a16:creationId xmlns:a16="http://schemas.microsoft.com/office/drawing/2014/main" id="{3AD3C38A-E5C3-833E-F8F5-8397D89ADE03}"/>
                </a:ext>
              </a:extLst>
            </p:cNvPr>
            <p:cNvCxnSpPr/>
            <p:nvPr/>
          </p:nvCxnSpPr>
          <p:spPr>
            <a:xfrm>
              <a:off x="2687319" y="2198007"/>
              <a:ext cx="170754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10">
              <a:extLst>
                <a:ext uri="{FF2B5EF4-FFF2-40B4-BE49-F238E27FC236}">
                  <a16:creationId xmlns:a16="http://schemas.microsoft.com/office/drawing/2014/main" id="{1B7F72BC-238E-C93A-DD08-777D28BFE56B}"/>
                </a:ext>
              </a:extLst>
            </p:cNvPr>
            <p:cNvCxnSpPr/>
            <p:nvPr/>
          </p:nvCxnSpPr>
          <p:spPr>
            <a:xfrm>
              <a:off x="4817727" y="2198007"/>
              <a:ext cx="170754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Shape 2787">
            <a:extLst>
              <a:ext uri="{FF2B5EF4-FFF2-40B4-BE49-F238E27FC236}">
                <a16:creationId xmlns:a16="http://schemas.microsoft.com/office/drawing/2014/main" id="{3FA3A5FB-DA6E-5A84-83A6-6133AE6A3B36}"/>
              </a:ext>
            </a:extLst>
          </p:cNvPr>
          <p:cNvSpPr/>
          <p:nvPr/>
        </p:nvSpPr>
        <p:spPr>
          <a:xfrm>
            <a:off x="1267761" y="1263356"/>
            <a:ext cx="705750" cy="706220"/>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accent3"/>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0" name="Freeform 11">
            <a:extLst>
              <a:ext uri="{FF2B5EF4-FFF2-40B4-BE49-F238E27FC236}">
                <a16:creationId xmlns:a16="http://schemas.microsoft.com/office/drawing/2014/main" id="{D3C5F49A-48A8-9CC2-EDFB-57DDDDD1757A}"/>
              </a:ext>
            </a:extLst>
          </p:cNvPr>
          <p:cNvSpPr>
            <a:spLocks noChangeArrowheads="1"/>
          </p:cNvSpPr>
          <p:nvPr/>
        </p:nvSpPr>
        <p:spPr bwMode="auto">
          <a:xfrm>
            <a:off x="4178862" y="1174948"/>
            <a:ext cx="831729" cy="812767"/>
          </a:xfrm>
          <a:custGeom>
            <a:avLst/>
            <a:gdLst>
              <a:gd name="T0" fmla="*/ 220 w 1355"/>
              <a:gd name="T1" fmla="*/ 1182 h 1323"/>
              <a:gd name="T2" fmla="*/ 410 w 1355"/>
              <a:gd name="T3" fmla="*/ 871 h 1323"/>
              <a:gd name="T4" fmla="*/ 259 w 1355"/>
              <a:gd name="T5" fmla="*/ 1287 h 1323"/>
              <a:gd name="T6" fmla="*/ 500 w 1355"/>
              <a:gd name="T7" fmla="*/ 972 h 1323"/>
              <a:gd name="T8" fmla="*/ 581 w 1355"/>
              <a:gd name="T9" fmla="*/ 724 h 1323"/>
              <a:gd name="T10" fmla="*/ 996 w 1355"/>
              <a:gd name="T11" fmla="*/ 807 h 1323"/>
              <a:gd name="T12" fmla="*/ 810 w 1355"/>
              <a:gd name="T13" fmla="*/ 472 h 1323"/>
              <a:gd name="T14" fmla="*/ 946 w 1355"/>
              <a:gd name="T15" fmla="*/ 332 h 1323"/>
              <a:gd name="T16" fmla="*/ 687 w 1355"/>
              <a:gd name="T17" fmla="*/ 377 h 1323"/>
              <a:gd name="T18" fmla="*/ 311 w 1355"/>
              <a:gd name="T19" fmla="*/ 712 h 1323"/>
              <a:gd name="T20" fmla="*/ 517 w 1355"/>
              <a:gd name="T21" fmla="*/ 484 h 1323"/>
              <a:gd name="T22" fmla="*/ 255 w 1355"/>
              <a:gd name="T23" fmla="*/ 614 h 1323"/>
              <a:gd name="T24" fmla="*/ 473 w 1355"/>
              <a:gd name="T25" fmla="*/ 620 h 1323"/>
              <a:gd name="T26" fmla="*/ 642 w 1355"/>
              <a:gd name="T27" fmla="*/ 1046 h 1323"/>
              <a:gd name="T28" fmla="*/ 792 w 1355"/>
              <a:gd name="T29" fmla="*/ 990 h 1323"/>
              <a:gd name="T30" fmla="*/ 810 w 1355"/>
              <a:gd name="T31" fmla="*/ 239 h 1323"/>
              <a:gd name="T32" fmla="*/ 718 w 1355"/>
              <a:gd name="T33" fmla="*/ 332 h 1323"/>
              <a:gd name="T34" fmla="*/ 671 w 1355"/>
              <a:gd name="T35" fmla="*/ 1256 h 1323"/>
              <a:gd name="T36" fmla="*/ 463 w 1355"/>
              <a:gd name="T37" fmla="*/ 745 h 1323"/>
              <a:gd name="T38" fmla="*/ 765 w 1355"/>
              <a:gd name="T39" fmla="*/ 488 h 1323"/>
              <a:gd name="T40" fmla="*/ 951 w 1355"/>
              <a:gd name="T41" fmla="*/ 764 h 1323"/>
              <a:gd name="T42" fmla="*/ 548 w 1355"/>
              <a:gd name="T43" fmla="*/ 693 h 1323"/>
              <a:gd name="T44" fmla="*/ 747 w 1355"/>
              <a:gd name="T45" fmla="*/ 1001 h 1323"/>
              <a:gd name="T46" fmla="*/ 1006 w 1355"/>
              <a:gd name="T47" fmla="*/ 1095 h 1323"/>
              <a:gd name="T48" fmla="*/ 1000 w 1355"/>
              <a:gd name="T49" fmla="*/ 1137 h 1323"/>
              <a:gd name="T50" fmla="*/ 1041 w 1355"/>
              <a:gd name="T51" fmla="*/ 1137 h 1323"/>
              <a:gd name="T52" fmla="*/ 1049 w 1355"/>
              <a:gd name="T53" fmla="*/ 1095 h 1323"/>
              <a:gd name="T54" fmla="*/ 1177 w 1355"/>
              <a:gd name="T55" fmla="*/ 1281 h 1323"/>
              <a:gd name="T56" fmla="*/ 1177 w 1355"/>
              <a:gd name="T57" fmla="*/ 961 h 1323"/>
              <a:gd name="T58" fmla="*/ 115 w 1355"/>
              <a:gd name="T59" fmla="*/ 834 h 1323"/>
              <a:gd name="T60" fmla="*/ 166 w 1355"/>
              <a:gd name="T61" fmla="*/ 945 h 1323"/>
              <a:gd name="T62" fmla="*/ 166 w 1355"/>
              <a:gd name="T63" fmla="*/ 904 h 1323"/>
              <a:gd name="T64" fmla="*/ 68 w 1355"/>
              <a:gd name="T65" fmla="*/ 834 h 1323"/>
              <a:gd name="T66" fmla="*/ 0 w 1355"/>
              <a:gd name="T67" fmla="*/ 834 h 1323"/>
              <a:gd name="T68" fmla="*/ 1171 w 1355"/>
              <a:gd name="T69" fmla="*/ 1207 h 1323"/>
              <a:gd name="T70" fmla="*/ 852 w 1355"/>
              <a:gd name="T71" fmla="*/ 1137 h 1323"/>
              <a:gd name="T72" fmla="*/ 852 w 1355"/>
              <a:gd name="T73" fmla="*/ 1095 h 1323"/>
              <a:gd name="T74" fmla="*/ 624 w 1355"/>
              <a:gd name="T75" fmla="*/ 266 h 1323"/>
              <a:gd name="T76" fmla="*/ 624 w 1355"/>
              <a:gd name="T77" fmla="*/ 245 h 1323"/>
              <a:gd name="T78" fmla="*/ 420 w 1355"/>
              <a:gd name="T79" fmla="*/ 49 h 1323"/>
              <a:gd name="T80" fmla="*/ 113 w 1355"/>
              <a:gd name="T81" fmla="*/ 120 h 1323"/>
              <a:gd name="T82" fmla="*/ 20 w 1355"/>
              <a:gd name="T83" fmla="*/ 266 h 1323"/>
              <a:gd name="T84" fmla="*/ 150 w 1355"/>
              <a:gd name="T85" fmla="*/ 144 h 1323"/>
              <a:gd name="T86" fmla="*/ 284 w 1355"/>
              <a:gd name="T87" fmla="*/ 103 h 1323"/>
              <a:gd name="T88" fmla="*/ 397 w 1355"/>
              <a:gd name="T89" fmla="*/ 91 h 1323"/>
              <a:gd name="T90" fmla="*/ 438 w 1355"/>
              <a:gd name="T91" fmla="*/ 89 h 1323"/>
              <a:gd name="T92" fmla="*/ 459 w 1355"/>
              <a:gd name="T93" fmla="*/ 93 h 1323"/>
              <a:gd name="T94" fmla="*/ 484 w 1355"/>
              <a:gd name="T95" fmla="*/ 101 h 1323"/>
              <a:gd name="T96" fmla="*/ 504 w 1355"/>
              <a:gd name="T97" fmla="*/ 109 h 1323"/>
              <a:gd name="T98" fmla="*/ 523 w 1355"/>
              <a:gd name="T99" fmla="*/ 122 h 1323"/>
              <a:gd name="T100" fmla="*/ 537 w 1355"/>
              <a:gd name="T101" fmla="*/ 136 h 1323"/>
              <a:gd name="T102" fmla="*/ 554 w 1355"/>
              <a:gd name="T103" fmla="*/ 155 h 1323"/>
              <a:gd name="T104" fmla="*/ 564 w 1355"/>
              <a:gd name="T105" fmla="*/ 173 h 1323"/>
              <a:gd name="T106" fmla="*/ 577 w 1355"/>
              <a:gd name="T107" fmla="*/ 196 h 1323"/>
              <a:gd name="T108" fmla="*/ 583 w 1355"/>
              <a:gd name="T109" fmla="*/ 216 h 1323"/>
              <a:gd name="T110" fmla="*/ 127 w 1355"/>
              <a:gd name="T111" fmla="*/ 161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5" h="1323">
                <a:moveTo>
                  <a:pt x="486" y="1033"/>
                </a:moveTo>
                <a:lnTo>
                  <a:pt x="261" y="1231"/>
                </a:lnTo>
                <a:lnTo>
                  <a:pt x="220" y="1182"/>
                </a:lnTo>
                <a:lnTo>
                  <a:pt x="428" y="998"/>
                </a:lnTo>
                <a:lnTo>
                  <a:pt x="451" y="879"/>
                </a:lnTo>
                <a:lnTo>
                  <a:pt x="410" y="871"/>
                </a:lnTo>
                <a:lnTo>
                  <a:pt x="391" y="976"/>
                </a:lnTo>
                <a:lnTo>
                  <a:pt x="162" y="1176"/>
                </a:lnTo>
                <a:lnTo>
                  <a:pt x="259" y="1287"/>
                </a:lnTo>
                <a:lnTo>
                  <a:pt x="527" y="1052"/>
                </a:lnTo>
                <a:lnTo>
                  <a:pt x="541" y="980"/>
                </a:lnTo>
                <a:lnTo>
                  <a:pt x="500" y="972"/>
                </a:lnTo>
                <a:lnTo>
                  <a:pt x="486" y="1033"/>
                </a:lnTo>
                <a:close/>
                <a:moveTo>
                  <a:pt x="570" y="747"/>
                </a:moveTo>
                <a:cubicBezTo>
                  <a:pt x="570" y="739"/>
                  <a:pt x="574" y="731"/>
                  <a:pt x="581" y="724"/>
                </a:cubicBezTo>
                <a:lnTo>
                  <a:pt x="665" y="639"/>
                </a:lnTo>
                <a:lnTo>
                  <a:pt x="665" y="807"/>
                </a:lnTo>
                <a:lnTo>
                  <a:pt x="996" y="807"/>
                </a:lnTo>
                <a:lnTo>
                  <a:pt x="996" y="659"/>
                </a:lnTo>
                <a:lnTo>
                  <a:pt x="810" y="659"/>
                </a:lnTo>
                <a:lnTo>
                  <a:pt x="810" y="472"/>
                </a:lnTo>
                <a:lnTo>
                  <a:pt x="804" y="466"/>
                </a:lnTo>
                <a:cubicBezTo>
                  <a:pt x="806" y="466"/>
                  <a:pt x="810" y="466"/>
                  <a:pt x="813" y="466"/>
                </a:cubicBezTo>
                <a:cubicBezTo>
                  <a:pt x="887" y="466"/>
                  <a:pt x="946" y="406"/>
                  <a:pt x="946" y="332"/>
                </a:cubicBezTo>
                <a:cubicBezTo>
                  <a:pt x="946" y="258"/>
                  <a:pt x="888" y="198"/>
                  <a:pt x="813" y="198"/>
                </a:cubicBezTo>
                <a:cubicBezTo>
                  <a:pt x="739" y="198"/>
                  <a:pt x="679" y="258"/>
                  <a:pt x="679" y="332"/>
                </a:cubicBezTo>
                <a:cubicBezTo>
                  <a:pt x="679" y="348"/>
                  <a:pt x="681" y="363"/>
                  <a:pt x="687" y="377"/>
                </a:cubicBezTo>
                <a:lnTo>
                  <a:pt x="389" y="377"/>
                </a:lnTo>
                <a:lnTo>
                  <a:pt x="195" y="620"/>
                </a:lnTo>
                <a:lnTo>
                  <a:pt x="311" y="712"/>
                </a:lnTo>
                <a:lnTo>
                  <a:pt x="459" y="525"/>
                </a:lnTo>
                <a:lnTo>
                  <a:pt x="517" y="525"/>
                </a:lnTo>
                <a:lnTo>
                  <a:pt x="517" y="484"/>
                </a:lnTo>
                <a:lnTo>
                  <a:pt x="438" y="484"/>
                </a:lnTo>
                <a:lnTo>
                  <a:pt x="302" y="655"/>
                </a:lnTo>
                <a:lnTo>
                  <a:pt x="255" y="614"/>
                </a:lnTo>
                <a:lnTo>
                  <a:pt x="410" y="418"/>
                </a:lnTo>
                <a:lnTo>
                  <a:pt x="671" y="418"/>
                </a:lnTo>
                <a:lnTo>
                  <a:pt x="473" y="620"/>
                </a:lnTo>
                <a:cubicBezTo>
                  <a:pt x="441" y="655"/>
                  <a:pt x="422" y="698"/>
                  <a:pt x="422" y="747"/>
                </a:cubicBezTo>
                <a:cubicBezTo>
                  <a:pt x="422" y="794"/>
                  <a:pt x="441" y="840"/>
                  <a:pt x="473" y="875"/>
                </a:cubicBezTo>
                <a:lnTo>
                  <a:pt x="642" y="1046"/>
                </a:lnTo>
                <a:lnTo>
                  <a:pt x="626" y="1297"/>
                </a:lnTo>
                <a:lnTo>
                  <a:pt x="771" y="1308"/>
                </a:lnTo>
                <a:lnTo>
                  <a:pt x="792" y="990"/>
                </a:lnTo>
                <a:lnTo>
                  <a:pt x="579" y="770"/>
                </a:lnTo>
                <a:cubicBezTo>
                  <a:pt x="572" y="764"/>
                  <a:pt x="570" y="755"/>
                  <a:pt x="570" y="747"/>
                </a:cubicBezTo>
                <a:close/>
                <a:moveTo>
                  <a:pt x="810" y="239"/>
                </a:moveTo>
                <a:cubicBezTo>
                  <a:pt x="862" y="239"/>
                  <a:pt x="903" y="280"/>
                  <a:pt x="903" y="332"/>
                </a:cubicBezTo>
                <a:cubicBezTo>
                  <a:pt x="903" y="383"/>
                  <a:pt x="862" y="425"/>
                  <a:pt x="810" y="425"/>
                </a:cubicBezTo>
                <a:cubicBezTo>
                  <a:pt x="759" y="425"/>
                  <a:pt x="718" y="383"/>
                  <a:pt x="718" y="332"/>
                </a:cubicBezTo>
                <a:cubicBezTo>
                  <a:pt x="718" y="280"/>
                  <a:pt x="759" y="239"/>
                  <a:pt x="810" y="239"/>
                </a:cubicBezTo>
                <a:close/>
                <a:moveTo>
                  <a:pt x="734" y="1260"/>
                </a:moveTo>
                <a:lnTo>
                  <a:pt x="671" y="1256"/>
                </a:lnTo>
                <a:lnTo>
                  <a:pt x="685" y="1027"/>
                </a:lnTo>
                <a:lnTo>
                  <a:pt x="504" y="844"/>
                </a:lnTo>
                <a:cubicBezTo>
                  <a:pt x="478" y="817"/>
                  <a:pt x="463" y="782"/>
                  <a:pt x="463" y="745"/>
                </a:cubicBezTo>
                <a:cubicBezTo>
                  <a:pt x="463" y="708"/>
                  <a:pt x="478" y="673"/>
                  <a:pt x="504" y="647"/>
                </a:cubicBezTo>
                <a:lnTo>
                  <a:pt x="712" y="435"/>
                </a:lnTo>
                <a:lnTo>
                  <a:pt x="765" y="488"/>
                </a:lnTo>
                <a:lnTo>
                  <a:pt x="765" y="700"/>
                </a:lnTo>
                <a:lnTo>
                  <a:pt x="951" y="700"/>
                </a:lnTo>
                <a:lnTo>
                  <a:pt x="951" y="764"/>
                </a:lnTo>
                <a:lnTo>
                  <a:pt x="703" y="764"/>
                </a:lnTo>
                <a:lnTo>
                  <a:pt x="703" y="536"/>
                </a:lnTo>
                <a:lnTo>
                  <a:pt x="548" y="693"/>
                </a:lnTo>
                <a:cubicBezTo>
                  <a:pt x="533" y="708"/>
                  <a:pt x="525" y="726"/>
                  <a:pt x="525" y="745"/>
                </a:cubicBezTo>
                <a:cubicBezTo>
                  <a:pt x="525" y="766"/>
                  <a:pt x="533" y="784"/>
                  <a:pt x="546" y="797"/>
                </a:cubicBezTo>
                <a:lnTo>
                  <a:pt x="747" y="1001"/>
                </a:lnTo>
                <a:lnTo>
                  <a:pt x="734" y="1260"/>
                </a:lnTo>
                <a:close/>
                <a:moveTo>
                  <a:pt x="1177" y="961"/>
                </a:moveTo>
                <a:cubicBezTo>
                  <a:pt x="1095" y="961"/>
                  <a:pt x="1025" y="1017"/>
                  <a:pt x="1006" y="1095"/>
                </a:cubicBezTo>
                <a:lnTo>
                  <a:pt x="957" y="1095"/>
                </a:lnTo>
                <a:lnTo>
                  <a:pt x="957" y="1137"/>
                </a:lnTo>
                <a:lnTo>
                  <a:pt x="1000" y="1137"/>
                </a:lnTo>
                <a:cubicBezTo>
                  <a:pt x="1000" y="1139"/>
                  <a:pt x="1000" y="1139"/>
                  <a:pt x="1000" y="1141"/>
                </a:cubicBezTo>
                <a:lnTo>
                  <a:pt x="1041" y="1141"/>
                </a:lnTo>
                <a:cubicBezTo>
                  <a:pt x="1041" y="1139"/>
                  <a:pt x="1041" y="1139"/>
                  <a:pt x="1041" y="1137"/>
                </a:cubicBezTo>
                <a:lnTo>
                  <a:pt x="1130" y="1137"/>
                </a:lnTo>
                <a:lnTo>
                  <a:pt x="1130" y="1095"/>
                </a:lnTo>
                <a:lnTo>
                  <a:pt x="1049" y="1095"/>
                </a:lnTo>
                <a:cubicBezTo>
                  <a:pt x="1068" y="1042"/>
                  <a:pt x="1120" y="1005"/>
                  <a:pt x="1177" y="1005"/>
                </a:cubicBezTo>
                <a:cubicBezTo>
                  <a:pt x="1251" y="1005"/>
                  <a:pt x="1313" y="1067"/>
                  <a:pt x="1313" y="1143"/>
                </a:cubicBezTo>
                <a:cubicBezTo>
                  <a:pt x="1313" y="1220"/>
                  <a:pt x="1251" y="1281"/>
                  <a:pt x="1177" y="1281"/>
                </a:cubicBezTo>
                <a:lnTo>
                  <a:pt x="1177" y="1322"/>
                </a:lnTo>
                <a:cubicBezTo>
                  <a:pt x="1276" y="1322"/>
                  <a:pt x="1354" y="1242"/>
                  <a:pt x="1354" y="1143"/>
                </a:cubicBezTo>
                <a:cubicBezTo>
                  <a:pt x="1354" y="1042"/>
                  <a:pt x="1274" y="961"/>
                  <a:pt x="1177" y="961"/>
                </a:cubicBezTo>
                <a:close/>
                <a:moveTo>
                  <a:pt x="290" y="792"/>
                </a:moveTo>
                <a:lnTo>
                  <a:pt x="115" y="792"/>
                </a:lnTo>
                <a:lnTo>
                  <a:pt x="115" y="834"/>
                </a:lnTo>
                <a:lnTo>
                  <a:pt x="290" y="834"/>
                </a:lnTo>
                <a:lnTo>
                  <a:pt x="290" y="792"/>
                </a:lnTo>
                <a:close/>
                <a:moveTo>
                  <a:pt x="166" y="945"/>
                </a:moveTo>
                <a:lnTo>
                  <a:pt x="342" y="945"/>
                </a:lnTo>
                <a:lnTo>
                  <a:pt x="342" y="904"/>
                </a:lnTo>
                <a:lnTo>
                  <a:pt x="166" y="904"/>
                </a:lnTo>
                <a:lnTo>
                  <a:pt x="166" y="945"/>
                </a:lnTo>
                <a:close/>
                <a:moveTo>
                  <a:pt x="0" y="834"/>
                </a:moveTo>
                <a:lnTo>
                  <a:pt x="68" y="834"/>
                </a:lnTo>
                <a:lnTo>
                  <a:pt x="68" y="792"/>
                </a:lnTo>
                <a:lnTo>
                  <a:pt x="0" y="792"/>
                </a:lnTo>
                <a:lnTo>
                  <a:pt x="0" y="834"/>
                </a:lnTo>
                <a:close/>
                <a:moveTo>
                  <a:pt x="996" y="1248"/>
                </a:moveTo>
                <a:lnTo>
                  <a:pt x="1171" y="1248"/>
                </a:lnTo>
                <a:lnTo>
                  <a:pt x="1171" y="1207"/>
                </a:lnTo>
                <a:lnTo>
                  <a:pt x="996" y="1207"/>
                </a:lnTo>
                <a:lnTo>
                  <a:pt x="996" y="1248"/>
                </a:lnTo>
                <a:close/>
                <a:moveTo>
                  <a:pt x="852" y="1137"/>
                </a:moveTo>
                <a:lnTo>
                  <a:pt x="905" y="1137"/>
                </a:lnTo>
                <a:lnTo>
                  <a:pt x="905" y="1095"/>
                </a:lnTo>
                <a:lnTo>
                  <a:pt x="852" y="1095"/>
                </a:lnTo>
                <a:lnTo>
                  <a:pt x="852" y="1137"/>
                </a:lnTo>
                <a:close/>
                <a:moveTo>
                  <a:pt x="20" y="266"/>
                </a:moveTo>
                <a:lnTo>
                  <a:pt x="624" y="266"/>
                </a:lnTo>
                <a:lnTo>
                  <a:pt x="624" y="245"/>
                </a:lnTo>
                <a:lnTo>
                  <a:pt x="624" y="245"/>
                </a:lnTo>
                <a:lnTo>
                  <a:pt x="624" y="245"/>
                </a:lnTo>
                <a:cubicBezTo>
                  <a:pt x="622" y="190"/>
                  <a:pt x="597" y="138"/>
                  <a:pt x="560" y="103"/>
                </a:cubicBezTo>
                <a:cubicBezTo>
                  <a:pt x="523" y="70"/>
                  <a:pt x="476" y="49"/>
                  <a:pt x="422" y="49"/>
                </a:cubicBezTo>
                <a:lnTo>
                  <a:pt x="420" y="49"/>
                </a:lnTo>
                <a:cubicBezTo>
                  <a:pt x="414" y="49"/>
                  <a:pt x="408" y="49"/>
                  <a:pt x="401" y="49"/>
                </a:cubicBezTo>
                <a:cubicBezTo>
                  <a:pt x="368" y="19"/>
                  <a:pt x="325" y="0"/>
                  <a:pt x="280" y="0"/>
                </a:cubicBezTo>
                <a:cubicBezTo>
                  <a:pt x="204" y="0"/>
                  <a:pt x="138" y="49"/>
                  <a:pt x="113" y="120"/>
                </a:cubicBezTo>
                <a:cubicBezTo>
                  <a:pt x="57" y="128"/>
                  <a:pt x="16" y="175"/>
                  <a:pt x="16" y="231"/>
                </a:cubicBezTo>
                <a:cubicBezTo>
                  <a:pt x="16" y="235"/>
                  <a:pt x="16" y="241"/>
                  <a:pt x="18" y="247"/>
                </a:cubicBezTo>
                <a:lnTo>
                  <a:pt x="20" y="266"/>
                </a:lnTo>
                <a:close/>
                <a:moveTo>
                  <a:pt x="127" y="161"/>
                </a:moveTo>
                <a:lnTo>
                  <a:pt x="146" y="161"/>
                </a:lnTo>
                <a:lnTo>
                  <a:pt x="150" y="144"/>
                </a:lnTo>
                <a:cubicBezTo>
                  <a:pt x="164" y="85"/>
                  <a:pt x="218" y="41"/>
                  <a:pt x="280" y="41"/>
                </a:cubicBezTo>
                <a:cubicBezTo>
                  <a:pt x="305" y="41"/>
                  <a:pt x="329" y="47"/>
                  <a:pt x="350" y="62"/>
                </a:cubicBezTo>
                <a:cubicBezTo>
                  <a:pt x="325" y="72"/>
                  <a:pt x="302" y="85"/>
                  <a:pt x="284" y="103"/>
                </a:cubicBezTo>
                <a:lnTo>
                  <a:pt x="313" y="134"/>
                </a:lnTo>
                <a:cubicBezTo>
                  <a:pt x="335" y="113"/>
                  <a:pt x="362" y="99"/>
                  <a:pt x="391" y="93"/>
                </a:cubicBezTo>
                <a:lnTo>
                  <a:pt x="397" y="91"/>
                </a:lnTo>
                <a:cubicBezTo>
                  <a:pt x="401" y="91"/>
                  <a:pt x="405" y="89"/>
                  <a:pt x="410" y="89"/>
                </a:cubicBezTo>
                <a:cubicBezTo>
                  <a:pt x="414" y="89"/>
                  <a:pt x="418" y="89"/>
                  <a:pt x="422" y="89"/>
                </a:cubicBezTo>
                <a:cubicBezTo>
                  <a:pt x="428" y="89"/>
                  <a:pt x="432" y="89"/>
                  <a:pt x="438" y="89"/>
                </a:cubicBezTo>
                <a:cubicBezTo>
                  <a:pt x="441" y="89"/>
                  <a:pt x="441" y="89"/>
                  <a:pt x="443" y="89"/>
                </a:cubicBezTo>
                <a:cubicBezTo>
                  <a:pt x="447" y="89"/>
                  <a:pt x="451" y="89"/>
                  <a:pt x="455" y="91"/>
                </a:cubicBezTo>
                <a:cubicBezTo>
                  <a:pt x="457" y="91"/>
                  <a:pt x="459" y="91"/>
                  <a:pt x="459" y="93"/>
                </a:cubicBezTo>
                <a:cubicBezTo>
                  <a:pt x="463" y="93"/>
                  <a:pt x="465" y="95"/>
                  <a:pt x="469" y="95"/>
                </a:cubicBezTo>
                <a:cubicBezTo>
                  <a:pt x="471" y="95"/>
                  <a:pt x="473" y="97"/>
                  <a:pt x="476" y="97"/>
                </a:cubicBezTo>
                <a:cubicBezTo>
                  <a:pt x="478" y="97"/>
                  <a:pt x="482" y="99"/>
                  <a:pt x="484" y="101"/>
                </a:cubicBezTo>
                <a:cubicBezTo>
                  <a:pt x="486" y="101"/>
                  <a:pt x="488" y="103"/>
                  <a:pt x="490" y="103"/>
                </a:cubicBezTo>
                <a:cubicBezTo>
                  <a:pt x="492" y="105"/>
                  <a:pt x="496" y="105"/>
                  <a:pt x="498" y="107"/>
                </a:cubicBezTo>
                <a:cubicBezTo>
                  <a:pt x="500" y="107"/>
                  <a:pt x="502" y="109"/>
                  <a:pt x="504" y="109"/>
                </a:cubicBezTo>
                <a:cubicBezTo>
                  <a:pt x="506" y="111"/>
                  <a:pt x="509" y="111"/>
                  <a:pt x="513" y="113"/>
                </a:cubicBezTo>
                <a:cubicBezTo>
                  <a:pt x="515" y="115"/>
                  <a:pt x="517" y="115"/>
                  <a:pt x="517" y="117"/>
                </a:cubicBezTo>
                <a:cubicBezTo>
                  <a:pt x="519" y="120"/>
                  <a:pt x="521" y="122"/>
                  <a:pt x="523" y="122"/>
                </a:cubicBezTo>
                <a:cubicBezTo>
                  <a:pt x="525" y="124"/>
                  <a:pt x="527" y="124"/>
                  <a:pt x="527" y="126"/>
                </a:cubicBezTo>
                <a:cubicBezTo>
                  <a:pt x="529" y="128"/>
                  <a:pt x="531" y="130"/>
                  <a:pt x="533" y="132"/>
                </a:cubicBezTo>
                <a:cubicBezTo>
                  <a:pt x="535" y="134"/>
                  <a:pt x="535" y="134"/>
                  <a:pt x="537" y="136"/>
                </a:cubicBezTo>
                <a:cubicBezTo>
                  <a:pt x="539" y="138"/>
                  <a:pt x="541" y="139"/>
                  <a:pt x="544" y="142"/>
                </a:cubicBezTo>
                <a:cubicBezTo>
                  <a:pt x="546" y="143"/>
                  <a:pt x="546" y="144"/>
                  <a:pt x="548" y="146"/>
                </a:cubicBezTo>
                <a:cubicBezTo>
                  <a:pt x="550" y="148"/>
                  <a:pt x="552" y="150"/>
                  <a:pt x="554" y="155"/>
                </a:cubicBezTo>
                <a:cubicBezTo>
                  <a:pt x="554" y="157"/>
                  <a:pt x="556" y="157"/>
                  <a:pt x="556" y="159"/>
                </a:cubicBezTo>
                <a:cubicBezTo>
                  <a:pt x="558" y="163"/>
                  <a:pt x="562" y="167"/>
                  <a:pt x="564" y="171"/>
                </a:cubicBezTo>
                <a:lnTo>
                  <a:pt x="564" y="173"/>
                </a:lnTo>
                <a:cubicBezTo>
                  <a:pt x="566" y="177"/>
                  <a:pt x="568" y="181"/>
                  <a:pt x="570" y="183"/>
                </a:cubicBezTo>
                <a:cubicBezTo>
                  <a:pt x="570" y="185"/>
                  <a:pt x="572" y="188"/>
                  <a:pt x="572" y="188"/>
                </a:cubicBezTo>
                <a:cubicBezTo>
                  <a:pt x="574" y="190"/>
                  <a:pt x="574" y="194"/>
                  <a:pt x="577" y="196"/>
                </a:cubicBezTo>
                <a:cubicBezTo>
                  <a:pt x="577" y="198"/>
                  <a:pt x="579" y="200"/>
                  <a:pt x="579" y="202"/>
                </a:cubicBezTo>
                <a:cubicBezTo>
                  <a:pt x="579" y="204"/>
                  <a:pt x="581" y="208"/>
                  <a:pt x="581" y="210"/>
                </a:cubicBezTo>
                <a:cubicBezTo>
                  <a:pt x="581" y="212"/>
                  <a:pt x="581" y="214"/>
                  <a:pt x="583" y="216"/>
                </a:cubicBezTo>
                <a:cubicBezTo>
                  <a:pt x="583" y="218"/>
                  <a:pt x="583" y="221"/>
                  <a:pt x="583" y="223"/>
                </a:cubicBezTo>
                <a:lnTo>
                  <a:pt x="59" y="223"/>
                </a:lnTo>
                <a:cubicBezTo>
                  <a:pt x="63" y="190"/>
                  <a:pt x="92" y="161"/>
                  <a:pt x="127" y="161"/>
                </a:cubicBezTo>
                <a:close/>
              </a:path>
            </a:pathLst>
          </a:custGeom>
          <a:solidFill>
            <a:srgbClr val="3D298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1" name="Freeform 416">
            <a:extLst>
              <a:ext uri="{FF2B5EF4-FFF2-40B4-BE49-F238E27FC236}">
                <a16:creationId xmlns:a16="http://schemas.microsoft.com/office/drawing/2014/main" id="{E1221D78-8A86-8618-5F3E-1F8F3C0A59FA}"/>
              </a:ext>
            </a:extLst>
          </p:cNvPr>
          <p:cNvSpPr/>
          <p:nvPr/>
        </p:nvSpPr>
        <p:spPr>
          <a:xfrm>
            <a:off x="7152888" y="1174947"/>
            <a:ext cx="743438" cy="812767"/>
          </a:xfrm>
          <a:custGeom>
            <a:avLst/>
            <a:gdLst/>
            <a:ahLst/>
            <a:cxnLst>
              <a:cxn ang="3cd4">
                <a:pos x="hc" y="t"/>
              </a:cxn>
              <a:cxn ang="cd2">
                <a:pos x="l" y="vc"/>
              </a:cxn>
              <a:cxn ang="cd4">
                <a:pos x="hc" y="b"/>
              </a:cxn>
              <a:cxn ang="0">
                <a:pos x="r" y="vc"/>
              </a:cxn>
            </a:cxnLst>
            <a:rect l="l" t="t" r="r" b="b"/>
            <a:pathLst>
              <a:path w="1781" h="1947">
                <a:moveTo>
                  <a:pt x="1307" y="1865"/>
                </a:moveTo>
                <a:lnTo>
                  <a:pt x="1307" y="1921"/>
                </a:lnTo>
                <a:lnTo>
                  <a:pt x="1363" y="1921"/>
                </a:lnTo>
                <a:lnTo>
                  <a:pt x="1363" y="1865"/>
                </a:lnTo>
                <a:close/>
                <a:moveTo>
                  <a:pt x="1307" y="1701"/>
                </a:moveTo>
                <a:lnTo>
                  <a:pt x="1307" y="1757"/>
                </a:lnTo>
                <a:lnTo>
                  <a:pt x="1363" y="1757"/>
                </a:lnTo>
                <a:lnTo>
                  <a:pt x="1363" y="1701"/>
                </a:lnTo>
                <a:close/>
                <a:moveTo>
                  <a:pt x="1307" y="1537"/>
                </a:moveTo>
                <a:lnTo>
                  <a:pt x="1307" y="1594"/>
                </a:lnTo>
                <a:lnTo>
                  <a:pt x="1363" y="1594"/>
                </a:lnTo>
                <a:lnTo>
                  <a:pt x="1363" y="1537"/>
                </a:lnTo>
                <a:close/>
                <a:moveTo>
                  <a:pt x="765" y="1865"/>
                </a:moveTo>
                <a:lnTo>
                  <a:pt x="765" y="1921"/>
                </a:lnTo>
                <a:lnTo>
                  <a:pt x="821" y="1921"/>
                </a:lnTo>
                <a:lnTo>
                  <a:pt x="821" y="1865"/>
                </a:lnTo>
                <a:close/>
                <a:moveTo>
                  <a:pt x="765" y="1701"/>
                </a:moveTo>
                <a:lnTo>
                  <a:pt x="765" y="1757"/>
                </a:lnTo>
                <a:lnTo>
                  <a:pt x="821" y="1757"/>
                </a:lnTo>
                <a:lnTo>
                  <a:pt x="821" y="1701"/>
                </a:lnTo>
                <a:close/>
                <a:moveTo>
                  <a:pt x="376" y="304"/>
                </a:moveTo>
                <a:cubicBezTo>
                  <a:pt x="308" y="304"/>
                  <a:pt x="251" y="248"/>
                  <a:pt x="251" y="180"/>
                </a:cubicBezTo>
                <a:cubicBezTo>
                  <a:pt x="251" y="112"/>
                  <a:pt x="308" y="56"/>
                  <a:pt x="376" y="56"/>
                </a:cubicBezTo>
                <a:cubicBezTo>
                  <a:pt x="446" y="56"/>
                  <a:pt x="500" y="112"/>
                  <a:pt x="500" y="180"/>
                </a:cubicBezTo>
                <a:cubicBezTo>
                  <a:pt x="500" y="248"/>
                  <a:pt x="443" y="304"/>
                  <a:pt x="376" y="304"/>
                </a:cubicBezTo>
                <a:close/>
                <a:moveTo>
                  <a:pt x="378" y="0"/>
                </a:moveTo>
                <a:cubicBezTo>
                  <a:pt x="279" y="0"/>
                  <a:pt x="198" y="81"/>
                  <a:pt x="198" y="180"/>
                </a:cubicBezTo>
                <a:cubicBezTo>
                  <a:pt x="198" y="279"/>
                  <a:pt x="279" y="361"/>
                  <a:pt x="378" y="361"/>
                </a:cubicBezTo>
                <a:cubicBezTo>
                  <a:pt x="476" y="361"/>
                  <a:pt x="559" y="279"/>
                  <a:pt x="559" y="180"/>
                </a:cubicBezTo>
                <a:cubicBezTo>
                  <a:pt x="559" y="81"/>
                  <a:pt x="476" y="0"/>
                  <a:pt x="378" y="0"/>
                </a:cubicBezTo>
                <a:close/>
                <a:moveTo>
                  <a:pt x="737" y="586"/>
                </a:moveTo>
                <a:cubicBezTo>
                  <a:pt x="737" y="488"/>
                  <a:pt x="658" y="409"/>
                  <a:pt x="559" y="409"/>
                </a:cubicBezTo>
                <a:lnTo>
                  <a:pt x="178" y="409"/>
                </a:lnTo>
                <a:cubicBezTo>
                  <a:pt x="79" y="409"/>
                  <a:pt x="0" y="488"/>
                  <a:pt x="0" y="586"/>
                </a:cubicBezTo>
                <a:lnTo>
                  <a:pt x="0" y="1080"/>
                </a:lnTo>
                <a:cubicBezTo>
                  <a:pt x="0" y="1123"/>
                  <a:pt x="17" y="1171"/>
                  <a:pt x="45" y="1213"/>
                </a:cubicBezTo>
                <a:lnTo>
                  <a:pt x="48" y="1216"/>
                </a:lnTo>
                <a:lnTo>
                  <a:pt x="0" y="1456"/>
                </a:lnTo>
                <a:lnTo>
                  <a:pt x="0" y="1464"/>
                </a:lnTo>
                <a:lnTo>
                  <a:pt x="0" y="1470"/>
                </a:lnTo>
                <a:cubicBezTo>
                  <a:pt x="0" y="1472"/>
                  <a:pt x="3" y="1475"/>
                  <a:pt x="6" y="1478"/>
                </a:cubicBezTo>
                <a:lnTo>
                  <a:pt x="14" y="1487"/>
                </a:lnTo>
                <a:cubicBezTo>
                  <a:pt x="17" y="1489"/>
                  <a:pt x="23" y="1489"/>
                  <a:pt x="26" y="1489"/>
                </a:cubicBezTo>
                <a:lnTo>
                  <a:pt x="153" y="1489"/>
                </a:lnTo>
                <a:lnTo>
                  <a:pt x="158" y="1557"/>
                </a:lnTo>
                <a:lnTo>
                  <a:pt x="181" y="1845"/>
                </a:lnTo>
                <a:cubicBezTo>
                  <a:pt x="184" y="1868"/>
                  <a:pt x="192" y="1890"/>
                  <a:pt x="206" y="1907"/>
                </a:cubicBezTo>
                <a:cubicBezTo>
                  <a:pt x="223" y="1927"/>
                  <a:pt x="243" y="1938"/>
                  <a:pt x="268" y="1944"/>
                </a:cubicBezTo>
                <a:cubicBezTo>
                  <a:pt x="274" y="1944"/>
                  <a:pt x="282" y="1947"/>
                  <a:pt x="288" y="1947"/>
                </a:cubicBezTo>
                <a:cubicBezTo>
                  <a:pt x="302" y="1947"/>
                  <a:pt x="316" y="1944"/>
                  <a:pt x="330" y="1938"/>
                </a:cubicBezTo>
                <a:cubicBezTo>
                  <a:pt x="339" y="1932"/>
                  <a:pt x="350" y="1927"/>
                  <a:pt x="356" y="1921"/>
                </a:cubicBezTo>
                <a:lnTo>
                  <a:pt x="364" y="1916"/>
                </a:lnTo>
                <a:lnTo>
                  <a:pt x="373" y="1921"/>
                </a:lnTo>
                <a:cubicBezTo>
                  <a:pt x="381" y="1930"/>
                  <a:pt x="390" y="1932"/>
                  <a:pt x="398" y="1938"/>
                </a:cubicBezTo>
                <a:cubicBezTo>
                  <a:pt x="412" y="1944"/>
                  <a:pt x="426" y="1947"/>
                  <a:pt x="440" y="1947"/>
                </a:cubicBezTo>
                <a:cubicBezTo>
                  <a:pt x="471" y="1947"/>
                  <a:pt x="471" y="1893"/>
                  <a:pt x="440" y="1893"/>
                </a:cubicBezTo>
                <a:cubicBezTo>
                  <a:pt x="421" y="1893"/>
                  <a:pt x="404" y="1882"/>
                  <a:pt x="395" y="1862"/>
                </a:cubicBezTo>
                <a:cubicBezTo>
                  <a:pt x="392" y="1856"/>
                  <a:pt x="392" y="1851"/>
                  <a:pt x="392" y="1842"/>
                </a:cubicBezTo>
                <a:lnTo>
                  <a:pt x="392" y="1568"/>
                </a:lnTo>
                <a:cubicBezTo>
                  <a:pt x="392" y="1554"/>
                  <a:pt x="381" y="1543"/>
                  <a:pt x="367" y="1543"/>
                </a:cubicBezTo>
                <a:cubicBezTo>
                  <a:pt x="353" y="1543"/>
                  <a:pt x="342" y="1554"/>
                  <a:pt x="342" y="1568"/>
                </a:cubicBezTo>
                <a:lnTo>
                  <a:pt x="342" y="1839"/>
                </a:lnTo>
                <a:cubicBezTo>
                  <a:pt x="342" y="1845"/>
                  <a:pt x="342" y="1853"/>
                  <a:pt x="339" y="1859"/>
                </a:cubicBezTo>
                <a:cubicBezTo>
                  <a:pt x="330" y="1876"/>
                  <a:pt x="313" y="1890"/>
                  <a:pt x="294" y="1890"/>
                </a:cubicBezTo>
                <a:lnTo>
                  <a:pt x="282" y="1890"/>
                </a:lnTo>
                <a:cubicBezTo>
                  <a:pt x="271" y="1887"/>
                  <a:pt x="263" y="1882"/>
                  <a:pt x="254" y="1873"/>
                </a:cubicBezTo>
                <a:cubicBezTo>
                  <a:pt x="246" y="1865"/>
                  <a:pt x="240" y="1853"/>
                  <a:pt x="237" y="1839"/>
                </a:cubicBezTo>
                <a:lnTo>
                  <a:pt x="220" y="1625"/>
                </a:lnTo>
                <a:lnTo>
                  <a:pt x="209" y="1489"/>
                </a:lnTo>
                <a:lnTo>
                  <a:pt x="409" y="1489"/>
                </a:lnTo>
                <a:lnTo>
                  <a:pt x="404" y="1484"/>
                </a:lnTo>
                <a:cubicBezTo>
                  <a:pt x="399" y="1477"/>
                  <a:pt x="398" y="1469"/>
                  <a:pt x="402" y="1461"/>
                </a:cubicBezTo>
                <a:cubicBezTo>
                  <a:pt x="401" y="1467"/>
                  <a:pt x="402" y="1473"/>
                  <a:pt x="404" y="1478"/>
                </a:cubicBezTo>
                <a:cubicBezTo>
                  <a:pt x="409" y="1487"/>
                  <a:pt x="418" y="1492"/>
                  <a:pt x="429" y="1492"/>
                </a:cubicBezTo>
                <a:lnTo>
                  <a:pt x="519" y="1492"/>
                </a:lnTo>
                <a:cubicBezTo>
                  <a:pt x="545" y="1492"/>
                  <a:pt x="565" y="1512"/>
                  <a:pt x="565" y="1537"/>
                </a:cubicBezTo>
                <a:lnTo>
                  <a:pt x="565" y="1916"/>
                </a:lnTo>
                <a:cubicBezTo>
                  <a:pt x="565" y="1932"/>
                  <a:pt x="579" y="1944"/>
                  <a:pt x="593" y="1944"/>
                </a:cubicBezTo>
                <a:lnTo>
                  <a:pt x="598" y="1944"/>
                </a:lnTo>
                <a:cubicBezTo>
                  <a:pt x="615" y="1944"/>
                  <a:pt x="627" y="1930"/>
                  <a:pt x="627" y="1916"/>
                </a:cubicBezTo>
                <a:lnTo>
                  <a:pt x="627" y="1458"/>
                </a:lnTo>
                <a:cubicBezTo>
                  <a:pt x="627" y="1441"/>
                  <a:pt x="613" y="1430"/>
                  <a:pt x="598" y="1430"/>
                </a:cubicBezTo>
                <a:lnTo>
                  <a:pt x="584" y="1430"/>
                </a:lnTo>
                <a:cubicBezTo>
                  <a:pt x="567" y="1430"/>
                  <a:pt x="545" y="1439"/>
                  <a:pt x="528" y="1416"/>
                </a:cubicBezTo>
                <a:cubicBezTo>
                  <a:pt x="511" y="1396"/>
                  <a:pt x="536" y="1371"/>
                  <a:pt x="548" y="1357"/>
                </a:cubicBezTo>
                <a:lnTo>
                  <a:pt x="765" y="1041"/>
                </a:lnTo>
                <a:cubicBezTo>
                  <a:pt x="773" y="1029"/>
                  <a:pt x="788" y="1021"/>
                  <a:pt x="804" y="1021"/>
                </a:cubicBezTo>
                <a:cubicBezTo>
                  <a:pt x="819" y="1021"/>
                  <a:pt x="833" y="1029"/>
                  <a:pt x="844" y="1041"/>
                </a:cubicBezTo>
                <a:lnTo>
                  <a:pt x="1061" y="1357"/>
                </a:lnTo>
                <a:cubicBezTo>
                  <a:pt x="1070" y="1371"/>
                  <a:pt x="1090" y="1393"/>
                  <a:pt x="1075" y="1413"/>
                </a:cubicBezTo>
                <a:cubicBezTo>
                  <a:pt x="1061" y="1436"/>
                  <a:pt x="1039" y="1430"/>
                  <a:pt x="1022" y="1430"/>
                </a:cubicBezTo>
                <a:lnTo>
                  <a:pt x="1005" y="1430"/>
                </a:lnTo>
                <a:cubicBezTo>
                  <a:pt x="988" y="1430"/>
                  <a:pt x="977" y="1444"/>
                  <a:pt x="977" y="1458"/>
                </a:cubicBezTo>
                <a:lnTo>
                  <a:pt x="977" y="1916"/>
                </a:lnTo>
                <a:cubicBezTo>
                  <a:pt x="977" y="1932"/>
                  <a:pt x="991" y="1944"/>
                  <a:pt x="1005" y="1944"/>
                </a:cubicBezTo>
                <a:lnTo>
                  <a:pt x="1013" y="1944"/>
                </a:lnTo>
                <a:cubicBezTo>
                  <a:pt x="1027" y="1944"/>
                  <a:pt x="1042" y="1932"/>
                  <a:pt x="1042" y="1916"/>
                </a:cubicBezTo>
                <a:lnTo>
                  <a:pt x="1042" y="1540"/>
                </a:lnTo>
                <a:cubicBezTo>
                  <a:pt x="1042" y="1515"/>
                  <a:pt x="1061" y="1495"/>
                  <a:pt x="1087" y="1495"/>
                </a:cubicBezTo>
                <a:lnTo>
                  <a:pt x="1177" y="1495"/>
                </a:lnTo>
                <a:cubicBezTo>
                  <a:pt x="1188" y="1495"/>
                  <a:pt x="1197" y="1489"/>
                  <a:pt x="1202" y="1481"/>
                </a:cubicBezTo>
                <a:cubicBezTo>
                  <a:pt x="1205" y="1470"/>
                  <a:pt x="1205" y="1458"/>
                  <a:pt x="1197" y="1450"/>
                </a:cubicBezTo>
                <a:lnTo>
                  <a:pt x="824" y="908"/>
                </a:lnTo>
                <a:cubicBezTo>
                  <a:pt x="819" y="900"/>
                  <a:pt x="810" y="897"/>
                  <a:pt x="802" y="897"/>
                </a:cubicBezTo>
                <a:cubicBezTo>
                  <a:pt x="793" y="897"/>
                  <a:pt x="785" y="902"/>
                  <a:pt x="779" y="908"/>
                </a:cubicBezTo>
                <a:lnTo>
                  <a:pt x="414" y="1439"/>
                </a:lnTo>
                <a:lnTo>
                  <a:pt x="59" y="1439"/>
                </a:lnTo>
                <a:lnTo>
                  <a:pt x="59" y="1436"/>
                </a:lnTo>
                <a:lnTo>
                  <a:pt x="130" y="1092"/>
                </a:lnTo>
                <a:lnTo>
                  <a:pt x="164" y="917"/>
                </a:lnTo>
                <a:lnTo>
                  <a:pt x="206" y="711"/>
                </a:lnTo>
                <a:cubicBezTo>
                  <a:pt x="209" y="696"/>
                  <a:pt x="201" y="682"/>
                  <a:pt x="186" y="680"/>
                </a:cubicBezTo>
                <a:cubicBezTo>
                  <a:pt x="181" y="677"/>
                  <a:pt x="172" y="679"/>
                  <a:pt x="167" y="682"/>
                </a:cubicBezTo>
                <a:cubicBezTo>
                  <a:pt x="161" y="684"/>
                  <a:pt x="155" y="694"/>
                  <a:pt x="155" y="699"/>
                </a:cubicBezTo>
                <a:lnTo>
                  <a:pt x="110" y="922"/>
                </a:lnTo>
                <a:lnTo>
                  <a:pt x="68" y="1137"/>
                </a:lnTo>
                <a:lnTo>
                  <a:pt x="59" y="1100"/>
                </a:lnTo>
                <a:cubicBezTo>
                  <a:pt x="57" y="1089"/>
                  <a:pt x="57" y="1077"/>
                  <a:pt x="57" y="1066"/>
                </a:cubicBezTo>
                <a:lnTo>
                  <a:pt x="57" y="592"/>
                </a:lnTo>
                <a:cubicBezTo>
                  <a:pt x="57" y="524"/>
                  <a:pt x="113" y="468"/>
                  <a:pt x="181" y="468"/>
                </a:cubicBezTo>
                <a:lnTo>
                  <a:pt x="556" y="468"/>
                </a:lnTo>
                <a:cubicBezTo>
                  <a:pt x="624" y="468"/>
                  <a:pt x="680" y="524"/>
                  <a:pt x="680" y="592"/>
                </a:cubicBezTo>
                <a:lnTo>
                  <a:pt x="680" y="855"/>
                </a:lnTo>
                <a:cubicBezTo>
                  <a:pt x="680" y="871"/>
                  <a:pt x="694" y="883"/>
                  <a:pt x="709" y="883"/>
                </a:cubicBezTo>
                <a:cubicBezTo>
                  <a:pt x="725" y="877"/>
                  <a:pt x="737" y="866"/>
                  <a:pt x="737" y="852"/>
                </a:cubicBezTo>
                <a:close/>
                <a:moveTo>
                  <a:pt x="573" y="914"/>
                </a:moveTo>
                <a:lnTo>
                  <a:pt x="590" y="993"/>
                </a:lnTo>
                <a:cubicBezTo>
                  <a:pt x="596" y="1021"/>
                  <a:pt x="646" y="1007"/>
                  <a:pt x="641" y="981"/>
                </a:cubicBezTo>
                <a:lnTo>
                  <a:pt x="630" y="919"/>
                </a:lnTo>
                <a:lnTo>
                  <a:pt x="584" y="696"/>
                </a:lnTo>
                <a:cubicBezTo>
                  <a:pt x="584" y="691"/>
                  <a:pt x="579" y="682"/>
                  <a:pt x="573" y="680"/>
                </a:cubicBezTo>
                <a:cubicBezTo>
                  <a:pt x="567" y="677"/>
                  <a:pt x="559" y="674"/>
                  <a:pt x="553" y="677"/>
                </a:cubicBezTo>
                <a:cubicBezTo>
                  <a:pt x="536" y="677"/>
                  <a:pt x="528" y="694"/>
                  <a:pt x="531" y="708"/>
                </a:cubicBezTo>
                <a:close/>
                <a:moveTo>
                  <a:pt x="1403" y="211"/>
                </a:moveTo>
                <a:cubicBezTo>
                  <a:pt x="1397" y="206"/>
                  <a:pt x="1388" y="200"/>
                  <a:pt x="1380" y="200"/>
                </a:cubicBezTo>
                <a:cubicBezTo>
                  <a:pt x="1371" y="200"/>
                  <a:pt x="1363" y="203"/>
                  <a:pt x="1358" y="211"/>
                </a:cubicBezTo>
                <a:lnTo>
                  <a:pt x="985" y="671"/>
                </a:lnTo>
                <a:cubicBezTo>
                  <a:pt x="977" y="680"/>
                  <a:pt x="977" y="691"/>
                  <a:pt x="982" y="702"/>
                </a:cubicBezTo>
                <a:cubicBezTo>
                  <a:pt x="988" y="713"/>
                  <a:pt x="996" y="719"/>
                  <a:pt x="1008" y="719"/>
                </a:cubicBezTo>
                <a:lnTo>
                  <a:pt x="1098" y="719"/>
                </a:lnTo>
                <a:cubicBezTo>
                  <a:pt x="1123" y="719"/>
                  <a:pt x="1143" y="739"/>
                  <a:pt x="1143" y="764"/>
                </a:cubicBezTo>
                <a:lnTo>
                  <a:pt x="1143" y="1179"/>
                </a:lnTo>
                <a:cubicBezTo>
                  <a:pt x="1143" y="1196"/>
                  <a:pt x="1157" y="1207"/>
                  <a:pt x="1171" y="1207"/>
                </a:cubicBezTo>
                <a:lnTo>
                  <a:pt x="1177" y="1207"/>
                </a:lnTo>
                <a:cubicBezTo>
                  <a:pt x="1194" y="1207"/>
                  <a:pt x="1205" y="1193"/>
                  <a:pt x="1205" y="1179"/>
                </a:cubicBezTo>
                <a:lnTo>
                  <a:pt x="1205" y="682"/>
                </a:lnTo>
                <a:cubicBezTo>
                  <a:pt x="1205" y="665"/>
                  <a:pt x="1194" y="651"/>
                  <a:pt x="1177" y="651"/>
                </a:cubicBezTo>
                <a:cubicBezTo>
                  <a:pt x="1160" y="651"/>
                  <a:pt x="1126" y="663"/>
                  <a:pt x="1115" y="637"/>
                </a:cubicBezTo>
                <a:cubicBezTo>
                  <a:pt x="1104" y="612"/>
                  <a:pt x="1129" y="592"/>
                  <a:pt x="1140" y="578"/>
                </a:cubicBezTo>
                <a:lnTo>
                  <a:pt x="1341" y="330"/>
                </a:lnTo>
                <a:cubicBezTo>
                  <a:pt x="1349" y="318"/>
                  <a:pt x="1363" y="313"/>
                  <a:pt x="1377" y="313"/>
                </a:cubicBezTo>
                <a:cubicBezTo>
                  <a:pt x="1391" y="313"/>
                  <a:pt x="1406" y="318"/>
                  <a:pt x="1414" y="330"/>
                </a:cubicBezTo>
                <a:lnTo>
                  <a:pt x="1614" y="578"/>
                </a:lnTo>
                <a:cubicBezTo>
                  <a:pt x="1626" y="592"/>
                  <a:pt x="1651" y="615"/>
                  <a:pt x="1640" y="637"/>
                </a:cubicBezTo>
                <a:cubicBezTo>
                  <a:pt x="1629" y="660"/>
                  <a:pt x="1597" y="654"/>
                  <a:pt x="1578" y="654"/>
                </a:cubicBezTo>
                <a:cubicBezTo>
                  <a:pt x="1561" y="654"/>
                  <a:pt x="1550" y="668"/>
                  <a:pt x="1550" y="685"/>
                </a:cubicBezTo>
                <a:lnTo>
                  <a:pt x="1550" y="1916"/>
                </a:lnTo>
                <a:cubicBezTo>
                  <a:pt x="1550" y="1932"/>
                  <a:pt x="1564" y="1944"/>
                  <a:pt x="1578" y="1944"/>
                </a:cubicBezTo>
                <a:lnTo>
                  <a:pt x="1581" y="1944"/>
                </a:lnTo>
                <a:cubicBezTo>
                  <a:pt x="1597" y="1944"/>
                  <a:pt x="1612" y="1930"/>
                  <a:pt x="1612" y="1913"/>
                </a:cubicBezTo>
                <a:lnTo>
                  <a:pt x="1612" y="764"/>
                </a:lnTo>
                <a:cubicBezTo>
                  <a:pt x="1612" y="739"/>
                  <a:pt x="1631" y="719"/>
                  <a:pt x="1657" y="719"/>
                </a:cubicBezTo>
                <a:lnTo>
                  <a:pt x="1747" y="719"/>
                </a:lnTo>
                <a:cubicBezTo>
                  <a:pt x="1758" y="719"/>
                  <a:pt x="1767" y="713"/>
                  <a:pt x="1772" y="702"/>
                </a:cubicBezTo>
                <a:cubicBezTo>
                  <a:pt x="1784" y="691"/>
                  <a:pt x="1784" y="680"/>
                  <a:pt x="1775" y="671"/>
                </a:cubicBezTo>
                <a:close/>
              </a:path>
            </a:pathLst>
          </a:custGeom>
          <a:solidFill>
            <a:schemeClr val="accent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SimSun" pitchFamily="2"/>
              <a:cs typeface="Lucida Sans" pitchFamily="2"/>
            </a:endParaRPr>
          </a:p>
        </p:txBody>
      </p:sp>
    </p:spTree>
    <p:extLst>
      <p:ext uri="{BB962C8B-B14F-4D97-AF65-F5344CB8AC3E}">
        <p14:creationId xmlns:p14="http://schemas.microsoft.com/office/powerpoint/2010/main" val="90080320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2D64-4729-F2F3-A210-AB3F2D9EB216}"/>
              </a:ext>
            </a:extLst>
          </p:cNvPr>
          <p:cNvSpPr>
            <a:spLocks noGrp="1"/>
          </p:cNvSpPr>
          <p:nvPr>
            <p:ph type="title"/>
          </p:nvPr>
        </p:nvSpPr>
        <p:spPr>
          <a:xfrm>
            <a:off x="376814" y="287521"/>
            <a:ext cx="4867539" cy="922713"/>
          </a:xfrm>
        </p:spPr>
        <p:txBody>
          <a:bodyPr/>
          <a:lstStyle/>
          <a:p>
            <a:r>
              <a:rPr lang="en-US" dirty="0"/>
              <a:t>How a Growth Mindset Will Help You Succeed</a:t>
            </a:r>
          </a:p>
        </p:txBody>
      </p:sp>
      <p:sp>
        <p:nvSpPr>
          <p:cNvPr id="3" name="Content Placeholder 2">
            <a:extLst>
              <a:ext uri="{FF2B5EF4-FFF2-40B4-BE49-F238E27FC236}">
                <a16:creationId xmlns:a16="http://schemas.microsoft.com/office/drawing/2014/main" id="{694F1A2D-BEF5-8CBB-B254-A76CF3BA9552}"/>
              </a:ext>
            </a:extLst>
          </p:cNvPr>
          <p:cNvSpPr>
            <a:spLocks noGrp="1"/>
          </p:cNvSpPr>
          <p:nvPr>
            <p:ph type="body" sz="quarter" idx="12"/>
          </p:nvPr>
        </p:nvSpPr>
        <p:spPr>
          <a:xfrm>
            <a:off x="376815" y="1156447"/>
            <a:ext cx="5055797" cy="3645742"/>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It’s true that most everyone has certain talents or areas where they really excel - some find that math comes easily for them, others are instinctively creative</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No matter what your natural talents are, your strengths and weaknesses alike can be improved with a growth mindset</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People who approach life with the attitude of “I’m not good at this,” rarely find success</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The people who accomplish the most display determination and discipline, not just natural talent</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Those that foster a growth mindset are able to tackle complications, overcome obstacles, and work harder to find success</a:t>
            </a:r>
          </a:p>
        </p:txBody>
      </p:sp>
      <p:pic>
        <p:nvPicPr>
          <p:cNvPr id="4" name="Picture Placeholder 8">
            <a:extLst>
              <a:ext uri="{FF2B5EF4-FFF2-40B4-BE49-F238E27FC236}">
                <a16:creationId xmlns:a16="http://schemas.microsoft.com/office/drawing/2014/main" id="{DEA051BA-F88A-BECC-5675-7721459D2EC4}"/>
              </a:ext>
            </a:extLst>
          </p:cNvPr>
          <p:cNvPicPr>
            <a:picLocks noChangeAspect="1"/>
          </p:cNvPicPr>
          <p:nvPr/>
        </p:nvPicPr>
        <p:blipFill rotWithShape="1">
          <a:blip r:embed="rId2"/>
          <a:srcRect l="45879" r="17063"/>
          <a:stretch/>
        </p:blipFill>
        <p:spPr>
          <a:xfrm flipH="1">
            <a:off x="5755340" y="0"/>
            <a:ext cx="3388659" cy="5143500"/>
          </a:xfrm>
          <a:prstGeom prst="rect">
            <a:avLst/>
          </a:prstGeom>
        </p:spPr>
      </p:pic>
      <p:pic>
        <p:nvPicPr>
          <p:cNvPr id="5" name="Picture 7">
            <a:extLst>
              <a:ext uri="{FF2B5EF4-FFF2-40B4-BE49-F238E27FC236}">
                <a16:creationId xmlns:a16="http://schemas.microsoft.com/office/drawing/2014/main" id="{42411160-9BEB-4F1A-1EE9-ADEEA99E4A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51999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0A4E7779-12FE-D572-2443-E8710353A4AF}"/>
              </a:ext>
            </a:extLst>
          </p:cNvPr>
          <p:cNvSpPr/>
          <p:nvPr/>
        </p:nvSpPr>
        <p:spPr>
          <a:xfrm>
            <a:off x="4975413" y="1555383"/>
            <a:ext cx="4168587" cy="233081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5">
            <a:extLst>
              <a:ext uri="{FF2B5EF4-FFF2-40B4-BE49-F238E27FC236}">
                <a16:creationId xmlns:a16="http://schemas.microsoft.com/office/drawing/2014/main" id="{2E9B97B9-3EFA-032C-8D12-702425B02AC7}"/>
              </a:ext>
            </a:extLst>
          </p:cNvPr>
          <p:cNvSpPr/>
          <p:nvPr/>
        </p:nvSpPr>
        <p:spPr>
          <a:xfrm>
            <a:off x="0" y="1094473"/>
            <a:ext cx="4581236" cy="170105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673114-6C45-6C9A-CF5D-E4092935C508}"/>
              </a:ext>
            </a:extLst>
          </p:cNvPr>
          <p:cNvSpPr>
            <a:spLocks noGrp="1"/>
          </p:cNvSpPr>
          <p:nvPr>
            <p:ph type="title"/>
          </p:nvPr>
        </p:nvSpPr>
        <p:spPr/>
        <p:txBody>
          <a:bodyPr/>
          <a:lstStyle/>
          <a:p>
            <a:r>
              <a:rPr lang="en-US" dirty="0"/>
              <a:t>How to Practice Growth Mindset Self-Talk</a:t>
            </a:r>
          </a:p>
        </p:txBody>
      </p:sp>
      <p:sp>
        <p:nvSpPr>
          <p:cNvPr id="4" name="Rectangle 5">
            <a:extLst>
              <a:ext uri="{FF2B5EF4-FFF2-40B4-BE49-F238E27FC236}">
                <a16:creationId xmlns:a16="http://schemas.microsoft.com/office/drawing/2014/main" id="{A5F8BECC-17A7-6725-3FD1-B82FD72D5E31}"/>
              </a:ext>
            </a:extLst>
          </p:cNvPr>
          <p:cNvSpPr/>
          <p:nvPr/>
        </p:nvSpPr>
        <p:spPr>
          <a:xfrm>
            <a:off x="1" y="3098952"/>
            <a:ext cx="4424081" cy="152311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2">
            <a:extLst>
              <a:ext uri="{FF2B5EF4-FFF2-40B4-BE49-F238E27FC236}">
                <a16:creationId xmlns:a16="http://schemas.microsoft.com/office/drawing/2014/main" id="{058193EF-5EAF-08FA-BD41-50B3EDC75EA4}"/>
              </a:ext>
            </a:extLst>
          </p:cNvPr>
          <p:cNvSpPr txBox="1"/>
          <p:nvPr/>
        </p:nvSpPr>
        <p:spPr>
          <a:xfrm>
            <a:off x="382682" y="3241572"/>
            <a:ext cx="3132043" cy="1059758"/>
          </a:xfrm>
          <a:prstGeom prst="rect">
            <a:avLst/>
          </a:prstGeom>
        </p:spPr>
        <p:txBody>
          <a:bodyPr vert="horz"/>
          <a:lstStyle>
            <a:defPPr>
              <a:defRPr lang="en-US"/>
            </a:defPPr>
            <a:lvl1pPr indent="0">
              <a:spcBef>
                <a:spcPct val="20000"/>
              </a:spcBef>
              <a:buFontTx/>
              <a:buNone/>
              <a:defRPr sz="1700" b="0" i="0">
                <a:solidFill>
                  <a:schemeClr val="tx2"/>
                </a:solidFill>
                <a:cs typeface="Arial" panose="020B0604020202020204" pitchFamily="34" charset="0"/>
              </a:defRPr>
            </a:lvl1pPr>
            <a:lvl2pPr marL="0" lvl="1" indent="0">
              <a:spcBef>
                <a:spcPts val="0"/>
              </a:spcBef>
              <a:spcAft>
                <a:spcPts val="1000"/>
              </a:spcAft>
              <a:buClr>
                <a:schemeClr val="accent1"/>
              </a:buClr>
              <a:buSzPct val="90000"/>
              <a:buFont typeface="Arial"/>
              <a:buNone/>
              <a:defRPr sz="1400" b="0" i="0">
                <a:solidFill>
                  <a:schemeClr val="bg1"/>
                </a:solidFill>
                <a:ea typeface="Open Sans Light" panose="020B0306030504020204" pitchFamily="34" charset="0"/>
                <a:cs typeface="Arial" panose="020B0604020202020204" pitchFamily="34" charset="0"/>
              </a:defRPr>
            </a:lvl2pPr>
            <a:lvl3pPr marL="511175" lvl="2" indent="-228600">
              <a:spcBef>
                <a:spcPts val="0"/>
              </a:spcBef>
              <a:spcAft>
                <a:spcPts val="1000"/>
              </a:spcAft>
              <a:buClr>
                <a:schemeClr val="accent3"/>
              </a:buClr>
              <a:buSzPct val="90000"/>
              <a:buFont typeface="Zapf Dingbats"/>
              <a:buChar char="❯"/>
              <a:defRPr sz="1200" b="0" i="0">
                <a:solidFill>
                  <a:schemeClr val="bg1"/>
                </a:solidFill>
                <a:ea typeface="Open Sans Light" panose="020B0306030504020204" pitchFamily="34" charset="0"/>
                <a:cs typeface="Arial" panose="020B0604020202020204" pitchFamily="34" charset="0"/>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1"/>
            <a:r>
              <a:rPr lang="en-US" b="1" dirty="0">
                <a:solidFill>
                  <a:schemeClr val="accent3"/>
                </a:solidFill>
              </a:rPr>
              <a:t>Instead of saying – when I struggle with something, it means </a:t>
            </a:r>
            <a:br>
              <a:rPr lang="en-US" b="1" dirty="0">
                <a:solidFill>
                  <a:schemeClr val="accent3"/>
                </a:solidFill>
              </a:rPr>
            </a:br>
            <a:r>
              <a:rPr lang="en-US" b="1" dirty="0">
                <a:solidFill>
                  <a:schemeClr val="accent3"/>
                </a:solidFill>
              </a:rPr>
              <a:t>I’m a failure</a:t>
            </a:r>
          </a:p>
          <a:p>
            <a:pPr marL="282575" lvl="2"/>
            <a:r>
              <a:rPr lang="en-US" dirty="0">
                <a:solidFill>
                  <a:schemeClr val="tx2"/>
                </a:solidFill>
              </a:rPr>
              <a:t>say – when I struggle with something, it means I’m learning</a:t>
            </a:r>
          </a:p>
          <a:p>
            <a:endParaRPr lang="en-US" dirty="0"/>
          </a:p>
        </p:txBody>
      </p:sp>
      <p:pic>
        <p:nvPicPr>
          <p:cNvPr id="6" name="Picture 4">
            <a:extLst>
              <a:ext uri="{FF2B5EF4-FFF2-40B4-BE49-F238E27FC236}">
                <a16:creationId xmlns:a16="http://schemas.microsoft.com/office/drawing/2014/main" id="{5C84D7BC-A02C-6B79-24ED-3FEBD804FD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4726" y="707700"/>
            <a:ext cx="2556375" cy="4435800"/>
          </a:xfrm>
          <a:prstGeom prst="rect">
            <a:avLst/>
          </a:prstGeom>
        </p:spPr>
      </p:pic>
      <p:sp>
        <p:nvSpPr>
          <p:cNvPr id="7" name="Content Placeholder 2">
            <a:extLst>
              <a:ext uri="{FF2B5EF4-FFF2-40B4-BE49-F238E27FC236}">
                <a16:creationId xmlns:a16="http://schemas.microsoft.com/office/drawing/2014/main" id="{5B444E69-1514-59D8-6246-B7899C133D14}"/>
              </a:ext>
            </a:extLst>
          </p:cNvPr>
          <p:cNvSpPr txBox="1">
            <a:spLocks/>
          </p:cNvSpPr>
          <p:nvPr/>
        </p:nvSpPr>
        <p:spPr>
          <a:xfrm>
            <a:off x="376814" y="1233057"/>
            <a:ext cx="3495939" cy="1477277"/>
          </a:xfrm>
          <a:prstGeom prst="rect">
            <a:avLst/>
          </a:prstGeom>
        </p:spPr>
        <p:txBody>
          <a:bodyPr vert="horz"/>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1000"/>
              </a:spcAft>
              <a:buClr>
                <a:schemeClr val="accent1"/>
              </a:buClr>
              <a:buSzPct val="90000"/>
              <a:buNone/>
            </a:pPr>
            <a:r>
              <a:rPr lang="en-US" sz="1400" b="1" dirty="0">
                <a:solidFill>
                  <a:schemeClr val="accent3"/>
                </a:solidFill>
                <a:latin typeface="+mn-lt"/>
                <a:ea typeface="Open Sans Light" panose="020B0306030504020204" pitchFamily="34" charset="0"/>
                <a:cs typeface="Arial" panose="020B0604020202020204" pitchFamily="34" charset="0"/>
              </a:rPr>
              <a:t>Instead of saying – this task is hard because I am stupid or I am not naturally good at this type of thing</a:t>
            </a:r>
          </a:p>
          <a:p>
            <a:pPr marL="282575" lvl="2">
              <a:spcBef>
                <a:spcPts val="0"/>
              </a:spcBef>
              <a:spcAft>
                <a:spcPts val="1000"/>
              </a:spcAft>
              <a:buClr>
                <a:schemeClr val="accent3"/>
              </a:buClr>
              <a:buSzPct val="90000"/>
              <a:buFont typeface="Zapf Dingbats"/>
              <a:buChar char="❯"/>
            </a:pPr>
            <a:r>
              <a:rPr lang="en-US" sz="1200" dirty="0">
                <a:solidFill>
                  <a:schemeClr val="tx2"/>
                </a:solidFill>
                <a:latin typeface="+mn-lt"/>
                <a:ea typeface="Open Sans Light" panose="020B0306030504020204" pitchFamily="34" charset="0"/>
                <a:cs typeface="Arial" panose="020B0604020202020204" pitchFamily="34" charset="0"/>
              </a:rPr>
              <a:t>say – this task is really hard because I am still developing my problem-solving skills in this area</a:t>
            </a:r>
          </a:p>
        </p:txBody>
      </p:sp>
      <p:sp>
        <p:nvSpPr>
          <p:cNvPr id="11" name="CuadroTexto 10">
            <a:extLst>
              <a:ext uri="{FF2B5EF4-FFF2-40B4-BE49-F238E27FC236}">
                <a16:creationId xmlns:a16="http://schemas.microsoft.com/office/drawing/2014/main" id="{BB2EA6D6-13EE-69AD-7405-4CF2E84CCD62}"/>
              </a:ext>
            </a:extLst>
          </p:cNvPr>
          <p:cNvSpPr txBox="1"/>
          <p:nvPr/>
        </p:nvSpPr>
        <p:spPr>
          <a:xfrm>
            <a:off x="5851438" y="1770473"/>
            <a:ext cx="2898385" cy="1981255"/>
          </a:xfrm>
          <a:prstGeom prst="rect">
            <a:avLst/>
          </a:prstGeom>
        </p:spPr>
        <p:txBody>
          <a:bodyPr vert="horz"/>
          <a:lstStyle>
            <a:defPPr>
              <a:defRPr lang="en-US"/>
            </a:defPPr>
            <a:lvl1pPr indent="0">
              <a:spcBef>
                <a:spcPct val="20000"/>
              </a:spcBef>
              <a:buFontTx/>
              <a:buNone/>
              <a:defRPr sz="1700" b="0" i="0">
                <a:solidFill>
                  <a:schemeClr val="tx2"/>
                </a:solidFill>
                <a:cs typeface="Arial" panose="020B0604020202020204" pitchFamily="34" charset="0"/>
              </a:defRPr>
            </a:lvl1pPr>
            <a:lvl2pPr marL="0" lvl="1" indent="0">
              <a:spcBef>
                <a:spcPts val="0"/>
              </a:spcBef>
              <a:spcAft>
                <a:spcPts val="1000"/>
              </a:spcAft>
              <a:buClr>
                <a:schemeClr val="accent1"/>
              </a:buClr>
              <a:buSzPct val="90000"/>
              <a:buFont typeface="Arial"/>
              <a:buNone/>
              <a:defRPr sz="1400" b="0" i="0">
                <a:solidFill>
                  <a:schemeClr val="bg1"/>
                </a:solidFill>
                <a:ea typeface="Open Sans Light" panose="020B0306030504020204" pitchFamily="34" charset="0"/>
                <a:cs typeface="Arial" panose="020B0604020202020204" pitchFamily="34" charset="0"/>
              </a:defRPr>
            </a:lvl2pPr>
            <a:lvl3pPr marL="511175" lvl="2" indent="-228600">
              <a:spcBef>
                <a:spcPts val="0"/>
              </a:spcBef>
              <a:spcAft>
                <a:spcPts val="1000"/>
              </a:spcAft>
              <a:buClr>
                <a:schemeClr val="accent3"/>
              </a:buClr>
              <a:buSzPct val="90000"/>
              <a:buFont typeface="Zapf Dingbats"/>
              <a:buChar char="❯"/>
              <a:defRPr sz="1200" b="0" i="0">
                <a:solidFill>
                  <a:schemeClr val="bg1"/>
                </a:solidFill>
                <a:ea typeface="Open Sans Light" panose="020B0306030504020204" pitchFamily="34" charset="0"/>
                <a:cs typeface="Arial" panose="020B0604020202020204" pitchFamily="34" charset="0"/>
              </a:defRPr>
            </a:lvl3pPr>
            <a:lvl4pPr marL="1600200" indent="-228600">
              <a:spcBef>
                <a:spcPct val="20000"/>
              </a:spcBef>
              <a:buFont typeface="Arial"/>
              <a:buChar char="–"/>
              <a:defRPr sz="1400" b="0" i="0">
                <a:latin typeface="Avenir LT Std 45 Book"/>
                <a:cs typeface="Avenir LT Std 45 Book"/>
              </a:defRPr>
            </a:lvl4pPr>
            <a:lvl5pPr marL="2057400" indent="-228600">
              <a:spcBef>
                <a:spcPct val="20000"/>
              </a:spcBef>
              <a:buFont typeface="Arial"/>
              <a:buChar char="»"/>
              <a:defRPr sz="1200" b="0" i="0">
                <a:latin typeface="Avenir LT Std 45 Book"/>
                <a:cs typeface="Avenir LT Std 45 Book"/>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1"/>
            <a:r>
              <a:rPr lang="en-US" b="1" dirty="0">
                <a:solidFill>
                  <a:schemeClr val="accent3"/>
                </a:solidFill>
              </a:rPr>
              <a:t>Instead of saying – I didn’t do great, but I tried my best.  What’s the point in trying if I didn’t get it perfect this time</a:t>
            </a:r>
          </a:p>
          <a:p>
            <a:pPr marL="282575" lvl="2"/>
            <a:r>
              <a:rPr lang="en-US" dirty="0">
                <a:solidFill>
                  <a:schemeClr val="tx2"/>
                </a:solidFill>
              </a:rPr>
              <a:t>say – I didn’t do great, but I don’t have to get it perfect this time.  I just need to grow my understanding step by step</a:t>
            </a:r>
          </a:p>
        </p:txBody>
      </p:sp>
    </p:spTree>
    <p:extLst>
      <p:ext uri="{BB962C8B-B14F-4D97-AF65-F5344CB8AC3E}">
        <p14:creationId xmlns:p14="http://schemas.microsoft.com/office/powerpoint/2010/main" val="189382707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E7D198E-1874-3348-185F-07503D69F4ED}"/>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CB1C8B6B-1053-E141-E9B7-75390BE49025}"/>
              </a:ext>
            </a:extLst>
          </p:cNvPr>
          <p:cNvSpPr/>
          <p:nvPr/>
        </p:nvSpPr>
        <p:spPr>
          <a:xfrm>
            <a:off x="0" y="1"/>
            <a:ext cx="9144000" cy="514349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1">
            <a:extLst>
              <a:ext uri="{FF2B5EF4-FFF2-40B4-BE49-F238E27FC236}">
                <a16:creationId xmlns:a16="http://schemas.microsoft.com/office/drawing/2014/main" id="{83E1D9E2-B053-DBD5-CB99-5D4BBE4C854B}"/>
              </a:ext>
            </a:extLst>
          </p:cNvPr>
          <p:cNvSpPr/>
          <p:nvPr/>
        </p:nvSpPr>
        <p:spPr>
          <a:xfrm>
            <a:off x="779929" y="1961571"/>
            <a:ext cx="7624483" cy="2185214"/>
          </a:xfrm>
          <a:prstGeom prst="rect">
            <a:avLst/>
          </a:prstGeom>
        </p:spPr>
        <p:txBody>
          <a:bodyPr wrap="square">
            <a:spAutoFit/>
          </a:bodyPr>
          <a:lstStyle/>
          <a:p>
            <a:pPr algn="ctr"/>
            <a:r>
              <a:rPr lang="en-US" sz="2800" dirty="0">
                <a:solidFill>
                  <a:schemeClr val="bg1"/>
                </a:solidFill>
                <a:cs typeface="Arial" panose="020B0604020202020204" pitchFamily="34" charset="0"/>
              </a:rPr>
              <a:t>“</a:t>
            </a:r>
            <a:r>
              <a:rPr lang="en-US" sz="2800" dirty="0">
                <a:solidFill>
                  <a:schemeClr val="bg1"/>
                </a:solidFill>
              </a:rPr>
              <a:t>We are what we repeatedly do;</a:t>
            </a:r>
            <a:br>
              <a:rPr lang="en-US" sz="2800" dirty="0">
                <a:solidFill>
                  <a:schemeClr val="bg1"/>
                </a:solidFill>
              </a:rPr>
            </a:br>
            <a:r>
              <a:rPr lang="en-US" sz="2800" dirty="0">
                <a:solidFill>
                  <a:schemeClr val="bg1"/>
                </a:solidFill>
              </a:rPr>
              <a:t>excellence, then, is not an act but a habit.”</a:t>
            </a:r>
          </a:p>
          <a:p>
            <a:pPr algn="ctr"/>
            <a:endParaRPr lang="en-US" sz="28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ARISTOTLE</a:t>
            </a:r>
          </a:p>
          <a:p>
            <a:pPr algn="ctr"/>
            <a:endParaRPr lang="en-US" sz="1600" b="1" dirty="0">
              <a:solidFill>
                <a:schemeClr val="bg1"/>
              </a:solidFill>
              <a:ea typeface="Open Sans Semibold" panose="020B0606030504020204" pitchFamily="34" charset="0"/>
              <a:cs typeface="Arial" panose="020B0604020202020204" pitchFamily="34" charset="0"/>
            </a:endParaRPr>
          </a:p>
          <a:p>
            <a:pPr algn="ct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11" name="Freeform 1">
            <a:extLst>
              <a:ext uri="{FF2B5EF4-FFF2-40B4-BE49-F238E27FC236}">
                <a16:creationId xmlns:a16="http://schemas.microsoft.com/office/drawing/2014/main" id="{BF5A6AB2-2ADC-487D-E9DB-6957E5BAD484}"/>
              </a:ext>
            </a:extLst>
          </p:cNvPr>
          <p:cNvSpPr>
            <a:spLocks noChangeArrowheads="1"/>
          </p:cNvSpPr>
          <p:nvPr/>
        </p:nvSpPr>
        <p:spPr bwMode="auto">
          <a:xfrm>
            <a:off x="4285281" y="1383443"/>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12" name="Straight Connector 4">
            <a:extLst>
              <a:ext uri="{FF2B5EF4-FFF2-40B4-BE49-F238E27FC236}">
                <a16:creationId xmlns:a16="http://schemas.microsoft.com/office/drawing/2014/main" id="{CB374315-D697-2F80-2BCE-66B574B6C699}"/>
              </a:ext>
            </a:extLst>
          </p:cNvPr>
          <p:cNvCxnSpPr/>
          <p:nvPr/>
        </p:nvCxnSpPr>
        <p:spPr>
          <a:xfrm>
            <a:off x="5052447" y="159131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
            <a:extLst>
              <a:ext uri="{FF2B5EF4-FFF2-40B4-BE49-F238E27FC236}">
                <a16:creationId xmlns:a16="http://schemas.microsoft.com/office/drawing/2014/main" id="{2140E3B4-069A-C56C-7CC3-419CBB046B59}"/>
              </a:ext>
            </a:extLst>
          </p:cNvPr>
          <p:cNvCxnSpPr/>
          <p:nvPr/>
        </p:nvCxnSpPr>
        <p:spPr>
          <a:xfrm>
            <a:off x="3006671" y="159131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1359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2C68C950-AD57-9314-35CB-F7A4B800C197}"/>
              </a:ext>
            </a:extLst>
          </p:cNvPr>
          <p:cNvPicPr>
            <a:picLocks noChangeAspect="1"/>
          </p:cNvPicPr>
          <p:nvPr/>
        </p:nvPicPr>
        <p:blipFill rotWithShape="1">
          <a:blip r:embed="rId2"/>
          <a:srcRect r="20329"/>
          <a:stretch/>
        </p:blipFill>
        <p:spPr>
          <a:xfrm flipH="1">
            <a:off x="-1" y="-2215"/>
            <a:ext cx="7288305" cy="5145715"/>
          </a:xfrm>
          <a:prstGeom prst="rect">
            <a:avLst/>
          </a:prstGeom>
        </p:spPr>
      </p:pic>
      <p:sp>
        <p:nvSpPr>
          <p:cNvPr id="5" name="Rectangle 6">
            <a:extLst>
              <a:ext uri="{FF2B5EF4-FFF2-40B4-BE49-F238E27FC236}">
                <a16:creationId xmlns:a16="http://schemas.microsoft.com/office/drawing/2014/main" id="{740333B5-3E6A-BF07-484B-395CABAE6762}"/>
              </a:ext>
            </a:extLst>
          </p:cNvPr>
          <p:cNvSpPr/>
          <p:nvPr/>
        </p:nvSpPr>
        <p:spPr>
          <a:xfrm flipH="1">
            <a:off x="2124635" y="0"/>
            <a:ext cx="7019364" cy="5143500"/>
          </a:xfrm>
          <a:prstGeom prst="rect">
            <a:avLst/>
          </a:prstGeom>
          <a:gradFill flip="none" rotWithShape="1">
            <a:gsLst>
              <a:gs pos="29000">
                <a:srgbClr val="FFFFFF">
                  <a:alpha val="95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FCA570-8548-EB29-685A-30B0307CA571}"/>
              </a:ext>
            </a:extLst>
          </p:cNvPr>
          <p:cNvSpPr>
            <a:spLocks noGrp="1"/>
          </p:cNvSpPr>
          <p:nvPr>
            <p:ph type="title"/>
          </p:nvPr>
        </p:nvSpPr>
        <p:spPr>
          <a:xfrm>
            <a:off x="4262718" y="292656"/>
            <a:ext cx="4235823" cy="369054"/>
          </a:xfrm>
        </p:spPr>
        <p:txBody>
          <a:bodyPr/>
          <a:lstStyle/>
          <a:p>
            <a:r>
              <a:rPr lang="en-US" dirty="0"/>
              <a:t>What is Brain Plasticity?</a:t>
            </a:r>
          </a:p>
        </p:txBody>
      </p:sp>
      <p:sp>
        <p:nvSpPr>
          <p:cNvPr id="3" name="Content Placeholder 2">
            <a:extLst>
              <a:ext uri="{FF2B5EF4-FFF2-40B4-BE49-F238E27FC236}">
                <a16:creationId xmlns:a16="http://schemas.microsoft.com/office/drawing/2014/main" id="{67F8627C-B6D6-44B5-D70E-B73E1E7F3CDF}"/>
              </a:ext>
            </a:extLst>
          </p:cNvPr>
          <p:cNvSpPr>
            <a:spLocks noGrp="1"/>
          </p:cNvSpPr>
          <p:nvPr>
            <p:ph type="body" sz="quarter" idx="12"/>
          </p:nvPr>
        </p:nvSpPr>
        <p:spPr>
          <a:xfrm>
            <a:off x="4262718" y="1492624"/>
            <a:ext cx="4504468" cy="2796987"/>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Brain plasticity means that our brains are able to change and adapt, as a result of experience</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For example, the brain can change its physical structure, as a result of learning processes or move functions from one area to another in case of damage</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The word plasticity doesn’t refer to plastic, it refers to the brain's malleability</a:t>
            </a:r>
          </a:p>
        </p:txBody>
      </p:sp>
      <p:pic>
        <p:nvPicPr>
          <p:cNvPr id="6" name="Picture 7">
            <a:extLst>
              <a:ext uri="{FF2B5EF4-FFF2-40B4-BE49-F238E27FC236}">
                <a16:creationId xmlns:a16="http://schemas.microsoft.com/office/drawing/2014/main" id="{CDA1064A-EB65-83DB-A93E-123B4E291B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85993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4"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5086067" y="0"/>
            <a:ext cx="4057933" cy="5143500"/>
          </a:xfrm>
        </p:spPr>
      </p:pic>
      <p:sp>
        <p:nvSpPr>
          <p:cNvPr id="3" name="Title 2">
            <a:extLst>
              <a:ext uri="{FF2B5EF4-FFF2-40B4-BE49-F238E27FC236}">
                <a16:creationId xmlns:a16="http://schemas.microsoft.com/office/drawing/2014/main" id="{D705BEC8-C78E-A941-9072-A51FF77D09B4}"/>
              </a:ext>
            </a:extLst>
          </p:cNvPr>
          <p:cNvSpPr>
            <a:spLocks noGrp="1"/>
          </p:cNvSpPr>
          <p:nvPr>
            <p:ph type="title"/>
          </p:nvPr>
        </p:nvSpPr>
        <p:spPr>
          <a:xfrm>
            <a:off x="696854" y="317502"/>
            <a:ext cx="4753988" cy="369054"/>
          </a:xfrm>
          <a:prstGeom prst="rect">
            <a:avLst/>
          </a:prstGeom>
        </p:spPr>
        <p:txBody>
          <a:bodyPr/>
          <a:lstStyle/>
          <a:p>
            <a:r>
              <a:rPr lang="en-US" dirty="0"/>
              <a:t>Agenda</a:t>
            </a:r>
          </a:p>
        </p:txBody>
      </p:sp>
      <p:sp>
        <p:nvSpPr>
          <p:cNvPr id="4" name="Text Placeholder 3">
            <a:extLst>
              <a:ext uri="{FF2B5EF4-FFF2-40B4-BE49-F238E27FC236}">
                <a16:creationId xmlns:a16="http://schemas.microsoft.com/office/drawing/2014/main" id="{3260ACCA-63DF-A54E-9018-F104C6BB6699}"/>
              </a:ext>
            </a:extLst>
          </p:cNvPr>
          <p:cNvSpPr>
            <a:spLocks noGrp="1"/>
          </p:cNvSpPr>
          <p:nvPr>
            <p:ph type="body" sz="quarter" idx="14"/>
          </p:nvPr>
        </p:nvSpPr>
        <p:spPr>
          <a:xfrm>
            <a:off x="696854" y="1236437"/>
            <a:ext cx="3955343" cy="3220059"/>
          </a:xfrm>
        </p:spPr>
        <p:txBody>
          <a:bodyPr/>
          <a:lstStyle/>
          <a:p>
            <a:pPr>
              <a:lnSpc>
                <a:spcPct val="150000"/>
              </a:lnSpc>
            </a:pPr>
            <a:r>
              <a:rPr lang="en-US" b="1" dirty="0">
                <a:solidFill>
                  <a:schemeClr val="accent1"/>
                </a:solidFill>
              </a:rPr>
              <a:t>01. </a:t>
            </a:r>
            <a:r>
              <a:rPr lang="en-US" dirty="0"/>
              <a:t>Key Concepts</a:t>
            </a:r>
          </a:p>
          <a:p>
            <a:pPr>
              <a:lnSpc>
                <a:spcPct val="150000"/>
              </a:lnSpc>
            </a:pPr>
            <a:r>
              <a:rPr lang="en-US" b="1" dirty="0">
                <a:solidFill>
                  <a:schemeClr val="accent1"/>
                </a:solidFill>
              </a:rPr>
              <a:t>02. </a:t>
            </a:r>
            <a:r>
              <a:rPr lang="en-US" b="0" dirty="0">
                <a:solidFill>
                  <a:schemeClr val="tx2"/>
                </a:solidFill>
              </a:rPr>
              <a:t>Growth Mindset vs. Fixed Mindset</a:t>
            </a:r>
            <a:endParaRPr lang="en-US" dirty="0"/>
          </a:p>
          <a:p>
            <a:pPr>
              <a:lnSpc>
                <a:spcPct val="150000"/>
              </a:lnSpc>
            </a:pPr>
            <a:r>
              <a:rPr lang="en-US" b="1" dirty="0">
                <a:solidFill>
                  <a:schemeClr val="accent1"/>
                </a:solidFill>
              </a:rPr>
              <a:t>03. </a:t>
            </a:r>
            <a:r>
              <a:rPr lang="en-US" b="0" dirty="0">
                <a:solidFill>
                  <a:schemeClr val="tx2"/>
                </a:solidFill>
              </a:rPr>
              <a:t>Misconceptions and Myths</a:t>
            </a:r>
            <a:endParaRPr lang="en-US" dirty="0"/>
          </a:p>
          <a:p>
            <a:pPr>
              <a:lnSpc>
                <a:spcPct val="150000"/>
              </a:lnSpc>
            </a:pPr>
            <a:r>
              <a:rPr lang="en-US" b="1" dirty="0">
                <a:solidFill>
                  <a:schemeClr val="accent1"/>
                </a:solidFill>
              </a:rPr>
              <a:t>04. </a:t>
            </a:r>
            <a:r>
              <a:rPr lang="en-US" b="0" dirty="0">
                <a:solidFill>
                  <a:schemeClr val="tx2"/>
                </a:solidFill>
              </a:rPr>
              <a:t>How to Develop a Growth Mindset</a:t>
            </a:r>
            <a:endParaRPr lang="en-US" dirty="0"/>
          </a:p>
          <a:p>
            <a:pPr>
              <a:lnSpc>
                <a:spcPct val="150000"/>
              </a:lnSpc>
            </a:pPr>
            <a:r>
              <a:rPr lang="en-US" b="1" dirty="0">
                <a:solidFill>
                  <a:schemeClr val="accent1"/>
                </a:solidFill>
              </a:rPr>
              <a:t>05. </a:t>
            </a:r>
            <a:r>
              <a:rPr lang="en-US" b="0" dirty="0">
                <a:solidFill>
                  <a:schemeClr val="tx2"/>
                </a:solidFill>
              </a:rPr>
              <a:t>What Does This Mean for Leaders?</a:t>
            </a:r>
          </a:p>
          <a:p>
            <a:r>
              <a:rPr lang="en-US" b="1" dirty="0">
                <a:solidFill>
                  <a:schemeClr val="accent1"/>
                </a:solidFill>
              </a:rPr>
              <a:t>06. </a:t>
            </a:r>
            <a:r>
              <a:rPr lang="en-US" b="0" dirty="0">
                <a:solidFill>
                  <a:schemeClr val="tx2"/>
                </a:solidFill>
              </a:rPr>
              <a:t>Growth Mindset Activities</a:t>
            </a:r>
            <a:endParaRPr lang="en-US" dirty="0"/>
          </a:p>
          <a:p>
            <a:pPr>
              <a:spcAft>
                <a:spcPts val="1800"/>
              </a:spcAft>
            </a:pPr>
            <a:endParaRPr lang="en-US" dirty="0"/>
          </a:p>
        </p:txBody>
      </p:sp>
      <p:sp>
        <p:nvSpPr>
          <p:cNvPr id="16" name="Rectangle 15">
            <a:extLst>
              <a:ext uri="{FF2B5EF4-FFF2-40B4-BE49-F238E27FC236}">
                <a16:creationId xmlns:a16="http://schemas.microsoft.com/office/drawing/2014/main" id="{27DFD3B6-A42C-A64A-A172-AB5C77A56046}"/>
              </a:ext>
            </a:extLst>
          </p:cNvPr>
          <p:cNvSpPr/>
          <p:nvPr/>
        </p:nvSpPr>
        <p:spPr>
          <a:xfrm>
            <a:off x="93350" y="4817805"/>
            <a:ext cx="1659638" cy="236668"/>
          </a:xfrm>
          <a:prstGeom prst="rect">
            <a:avLst/>
          </a:prstGeom>
        </p:spPr>
        <p:txBody>
          <a:bodyPr wrap="square">
            <a:spAutoFit/>
          </a:bodyPr>
          <a:lstStyle/>
          <a:p>
            <a:pPr>
              <a:lnSpc>
                <a:spcPct val="150000"/>
              </a:lnSpc>
            </a:pPr>
            <a:r>
              <a:rPr lang="en-US" sz="700" dirty="0">
                <a:solidFill>
                  <a:srgbClr val="808184"/>
                </a:solidFill>
                <a:latin typeface="Open Sans Light"/>
                <a:cs typeface="Open Sans Light"/>
              </a:rPr>
              <a:t>© 2021 Vensure Employer Services</a:t>
            </a:r>
          </a:p>
        </p:txBody>
      </p:sp>
    </p:spTree>
    <p:custDataLst>
      <p:tags r:id="rId1"/>
    </p:custDataLst>
    <p:extLst>
      <p:ext uri="{BB962C8B-B14F-4D97-AF65-F5344CB8AC3E}">
        <p14:creationId xmlns:p14="http://schemas.microsoft.com/office/powerpoint/2010/main" val="360964359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646F46BC-9794-76AC-A71B-1A7C3116B3AE}"/>
              </a:ext>
            </a:extLst>
          </p:cNvPr>
          <p:cNvSpPr/>
          <p:nvPr/>
        </p:nvSpPr>
        <p:spPr>
          <a:xfrm>
            <a:off x="6096000" y="2528140"/>
            <a:ext cx="3048000" cy="261536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5" name="Rectangle 26">
            <a:extLst>
              <a:ext uri="{FF2B5EF4-FFF2-40B4-BE49-F238E27FC236}">
                <a16:creationId xmlns:a16="http://schemas.microsoft.com/office/drawing/2014/main" id="{2459F798-21CC-D966-A11A-EE1DFE909EE7}"/>
              </a:ext>
            </a:extLst>
          </p:cNvPr>
          <p:cNvSpPr/>
          <p:nvPr/>
        </p:nvSpPr>
        <p:spPr>
          <a:xfrm>
            <a:off x="0" y="2528140"/>
            <a:ext cx="3048000" cy="261536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pic>
        <p:nvPicPr>
          <p:cNvPr id="6" name="Picture Placeholder 20">
            <a:extLst>
              <a:ext uri="{FF2B5EF4-FFF2-40B4-BE49-F238E27FC236}">
                <a16:creationId xmlns:a16="http://schemas.microsoft.com/office/drawing/2014/main" id="{7A60EB6E-4A5D-B21C-CE93-3CCBCAB5FBC5}"/>
              </a:ext>
            </a:extLst>
          </p:cNvPr>
          <p:cNvPicPr>
            <a:picLocks noChangeAspect="1"/>
          </p:cNvPicPr>
          <p:nvPr/>
        </p:nvPicPr>
        <p:blipFill>
          <a:blip r:embed="rId2"/>
          <a:srcRect t="14443" b="14443"/>
          <a:stretch/>
        </p:blipFill>
        <p:spPr>
          <a:xfrm>
            <a:off x="2825520" y="0"/>
            <a:ext cx="6318477" cy="2527502"/>
          </a:xfrm>
          <a:prstGeom prst="rect">
            <a:avLst/>
          </a:prstGeom>
        </p:spPr>
      </p:pic>
      <p:sp>
        <p:nvSpPr>
          <p:cNvPr id="7" name="Rectangle 53">
            <a:extLst>
              <a:ext uri="{FF2B5EF4-FFF2-40B4-BE49-F238E27FC236}">
                <a16:creationId xmlns:a16="http://schemas.microsoft.com/office/drawing/2014/main" id="{D54C9AAB-1C3D-18FC-C3F7-F9C8D47821B4}"/>
              </a:ext>
            </a:extLst>
          </p:cNvPr>
          <p:cNvSpPr/>
          <p:nvPr/>
        </p:nvSpPr>
        <p:spPr>
          <a:xfrm>
            <a:off x="0" y="0"/>
            <a:ext cx="7821870" cy="252814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t> </a:t>
            </a:r>
          </a:p>
        </p:txBody>
      </p:sp>
      <p:sp>
        <p:nvSpPr>
          <p:cNvPr id="8" name="Title 11">
            <a:extLst>
              <a:ext uri="{FF2B5EF4-FFF2-40B4-BE49-F238E27FC236}">
                <a16:creationId xmlns:a16="http://schemas.microsoft.com/office/drawing/2014/main" id="{BB49FA5E-7DEF-4981-3663-C8259328357D}"/>
              </a:ext>
            </a:extLst>
          </p:cNvPr>
          <p:cNvSpPr txBox="1">
            <a:spLocks/>
          </p:cNvSpPr>
          <p:nvPr/>
        </p:nvSpPr>
        <p:spPr>
          <a:xfrm>
            <a:off x="448730" y="739588"/>
            <a:ext cx="3437470" cy="1310836"/>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Growth Mindset Questions to Ask Yourself</a:t>
            </a:r>
          </a:p>
        </p:txBody>
      </p:sp>
      <p:sp>
        <p:nvSpPr>
          <p:cNvPr id="9" name="Content Placeholder 2">
            <a:extLst>
              <a:ext uri="{FF2B5EF4-FFF2-40B4-BE49-F238E27FC236}">
                <a16:creationId xmlns:a16="http://schemas.microsoft.com/office/drawing/2014/main" id="{D406CA87-719B-E557-1C84-9E204605C4DE}"/>
              </a:ext>
            </a:extLst>
          </p:cNvPr>
          <p:cNvSpPr txBox="1">
            <a:spLocks/>
          </p:cNvSpPr>
          <p:nvPr/>
        </p:nvSpPr>
        <p:spPr>
          <a:xfrm>
            <a:off x="228898" y="2815024"/>
            <a:ext cx="8753738" cy="2039364"/>
          </a:xfrm>
          <a:prstGeom prst="rect">
            <a:avLst/>
          </a:prstGeom>
        </p:spPr>
        <p:txBody>
          <a:bodyPr vert="horz" numCol="3" spcCol="365760"/>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made you think hard today?</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How will you challenge yourself today?</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can you learn from this experience or mistake?</a:t>
            </a:r>
          </a:p>
          <a:p>
            <a:pPr marL="285750" lvl="1">
              <a:spcBef>
                <a:spcPts val="0"/>
              </a:spcBef>
              <a:spcAft>
                <a:spcPts val="1000"/>
              </a:spcAft>
              <a:buClr>
                <a:schemeClr val="accent1"/>
              </a:buClr>
              <a:buSzPct val="90000"/>
              <a:buFont typeface="Zapf Dingbats"/>
              <a:buChar char="❯"/>
            </a:pPr>
            <a:endParaRPr lang="en-US" sz="1400" dirty="0">
              <a:solidFill>
                <a:schemeClr val="tx2"/>
              </a:solidFill>
              <a:latin typeface="+mn-lt"/>
              <a:ea typeface="Open Sans Light" panose="020B0306030504020204" pitchFamily="34" charset="0"/>
              <a:cs typeface="Arial" panose="020B0604020202020204" pitchFamily="34" charset="0"/>
            </a:endParaRP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would you do differently next time to make things work better?</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Who can you ask for honest feedback?</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Did you ask for help if you needed it?</a:t>
            </a:r>
          </a:p>
          <a:p>
            <a:pPr marL="285750" lvl="1">
              <a:spcBef>
                <a:spcPts val="0"/>
              </a:spcBef>
              <a:spcAft>
                <a:spcPts val="1000"/>
              </a:spcAft>
              <a:buClr>
                <a:schemeClr val="accent1"/>
              </a:buClr>
              <a:buSzPct val="90000"/>
              <a:buFont typeface="Zapf Dingbats"/>
              <a:buChar char="❯"/>
            </a:pPr>
            <a:endParaRPr lang="en-US" sz="1400" dirty="0">
              <a:solidFill>
                <a:schemeClr val="tx2"/>
              </a:solidFill>
              <a:latin typeface="+mn-lt"/>
              <a:ea typeface="Open Sans Light" panose="020B0306030504020204" pitchFamily="34" charset="0"/>
              <a:cs typeface="Arial" panose="020B0604020202020204" pitchFamily="34" charset="0"/>
            </a:endParaRP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else do you want to learn?</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Did you hold yourself to high expectations or did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you accept “good enough?”</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Are you proud of the end result? Why or why not?</a:t>
            </a:r>
          </a:p>
        </p:txBody>
      </p:sp>
    </p:spTree>
    <p:extLst>
      <p:ext uri="{BB962C8B-B14F-4D97-AF65-F5344CB8AC3E}">
        <p14:creationId xmlns:p14="http://schemas.microsoft.com/office/powerpoint/2010/main" val="3134982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500"/>
                                        <p:tgtEl>
                                          <p:spTgt spid="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Effect transition="in" filter="fade">
                                      <p:cBhvr>
                                        <p:cTn id="47"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4">
            <a:extLst>
              <a:ext uri="{FF2B5EF4-FFF2-40B4-BE49-F238E27FC236}">
                <a16:creationId xmlns:a16="http://schemas.microsoft.com/office/drawing/2014/main" id="{54776062-3125-905B-38D0-E4CF008B3B28}"/>
              </a:ext>
            </a:extLst>
          </p:cNvPr>
          <p:cNvPicPr>
            <a:picLocks noChangeAspect="1"/>
          </p:cNvPicPr>
          <p:nvPr/>
        </p:nvPicPr>
        <p:blipFill rotWithShape="1">
          <a:blip r:embed="rId2"/>
          <a:srcRect l="16962" t="6511" r="45527" b="1916"/>
          <a:stretch/>
        </p:blipFill>
        <p:spPr>
          <a:xfrm>
            <a:off x="5983941" y="449"/>
            <a:ext cx="3160060" cy="5143051"/>
          </a:xfrm>
          <a:prstGeom prst="rect">
            <a:avLst/>
          </a:prstGeom>
        </p:spPr>
      </p:pic>
      <p:sp>
        <p:nvSpPr>
          <p:cNvPr id="2" name="Title 1">
            <a:extLst>
              <a:ext uri="{FF2B5EF4-FFF2-40B4-BE49-F238E27FC236}">
                <a16:creationId xmlns:a16="http://schemas.microsoft.com/office/drawing/2014/main" id="{C7B5775C-5CC1-CA76-4F49-B114F3A423C2}"/>
              </a:ext>
            </a:extLst>
          </p:cNvPr>
          <p:cNvSpPr>
            <a:spLocks noGrp="1"/>
          </p:cNvSpPr>
          <p:nvPr>
            <p:ph type="title"/>
          </p:nvPr>
        </p:nvSpPr>
        <p:spPr/>
        <p:txBody>
          <a:bodyPr/>
          <a:lstStyle/>
          <a:p>
            <a:r>
              <a:rPr lang="en-US" dirty="0"/>
              <a:t>What Does This Mean for Leaders?</a:t>
            </a:r>
          </a:p>
        </p:txBody>
      </p:sp>
      <p:sp>
        <p:nvSpPr>
          <p:cNvPr id="3" name="Content Placeholder 2">
            <a:extLst>
              <a:ext uri="{FF2B5EF4-FFF2-40B4-BE49-F238E27FC236}">
                <a16:creationId xmlns:a16="http://schemas.microsoft.com/office/drawing/2014/main" id="{BDB31D75-929A-45D1-1321-DB953D91EE14}"/>
              </a:ext>
            </a:extLst>
          </p:cNvPr>
          <p:cNvSpPr>
            <a:spLocks noGrp="1"/>
          </p:cNvSpPr>
          <p:nvPr>
            <p:ph type="body" sz="quarter" idx="12"/>
          </p:nvPr>
        </p:nvSpPr>
        <p:spPr>
          <a:xfrm>
            <a:off x="376816" y="1062318"/>
            <a:ext cx="5069244" cy="3793659"/>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Having a growth mindset culture instead of a purely fixed mindset can seemingly help develop motivated, successful, and accountable teams</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Life is not usually as simple as black and white or fixed and growth</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If you box employees into these two categories, you lose sight of the diversity of thought and behaviors that exists in between</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Mindset is not a switch; it is a continuum and a process of thinking that informs our behaviors</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To see any meaningful change, leaders must commit to modeling the behaviors they outline in their mission statements and inspire the same in their employees</a:t>
            </a:r>
          </a:p>
        </p:txBody>
      </p:sp>
      <p:pic>
        <p:nvPicPr>
          <p:cNvPr id="5" name="Picture 7">
            <a:extLst>
              <a:ext uri="{FF2B5EF4-FFF2-40B4-BE49-F238E27FC236}">
                <a16:creationId xmlns:a16="http://schemas.microsoft.com/office/drawing/2014/main" id="{A51E388D-430D-5A26-AE61-21A5961BB5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036502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A5993863-0FC9-D049-46FA-FE608F785896}"/>
              </a:ext>
            </a:extLst>
          </p:cNvPr>
          <p:cNvSpPr/>
          <p:nvPr/>
        </p:nvSpPr>
        <p:spPr>
          <a:xfrm>
            <a:off x="609600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5" name="Rectangle 26">
            <a:extLst>
              <a:ext uri="{FF2B5EF4-FFF2-40B4-BE49-F238E27FC236}">
                <a16:creationId xmlns:a16="http://schemas.microsoft.com/office/drawing/2014/main" id="{881E97A4-F17E-82B2-6188-BC0753577C26}"/>
              </a:ext>
            </a:extLst>
          </p:cNvPr>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pic>
        <p:nvPicPr>
          <p:cNvPr id="6" name="Picture Placeholder 20">
            <a:extLst>
              <a:ext uri="{FF2B5EF4-FFF2-40B4-BE49-F238E27FC236}">
                <a16:creationId xmlns:a16="http://schemas.microsoft.com/office/drawing/2014/main" id="{4E88B0CA-CF63-E539-D6D4-D8E3E3CB8B73}"/>
              </a:ext>
            </a:extLst>
          </p:cNvPr>
          <p:cNvPicPr>
            <a:picLocks noChangeAspect="1"/>
          </p:cNvPicPr>
          <p:nvPr/>
        </p:nvPicPr>
        <p:blipFill>
          <a:blip r:embed="rId2"/>
          <a:srcRect t="20031" b="20031"/>
          <a:stretch/>
        </p:blipFill>
        <p:spPr>
          <a:xfrm>
            <a:off x="1513131" y="0"/>
            <a:ext cx="7630868" cy="3052482"/>
          </a:xfrm>
          <a:prstGeom prst="rect">
            <a:avLst/>
          </a:prstGeom>
        </p:spPr>
      </p:pic>
      <p:sp>
        <p:nvSpPr>
          <p:cNvPr id="7" name="Rectangle 53">
            <a:extLst>
              <a:ext uri="{FF2B5EF4-FFF2-40B4-BE49-F238E27FC236}">
                <a16:creationId xmlns:a16="http://schemas.microsoft.com/office/drawing/2014/main" id="{33DA1464-7740-C9E7-4801-6247C9D53D2F}"/>
              </a:ext>
            </a:extLst>
          </p:cNvPr>
          <p:cNvSpPr/>
          <p:nvPr/>
        </p:nvSpPr>
        <p:spPr>
          <a:xfrm>
            <a:off x="0" y="0"/>
            <a:ext cx="7821870" cy="3052482"/>
          </a:xfrm>
          <a:prstGeom prst="rect">
            <a:avLst/>
          </a:prstGeom>
          <a:gradFill flip="none" rotWithShape="1">
            <a:gsLst>
              <a:gs pos="49000">
                <a:schemeClr val="accent4"/>
              </a:gs>
              <a:gs pos="100000">
                <a:schemeClr val="accent4">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8" name="Title 11">
            <a:extLst>
              <a:ext uri="{FF2B5EF4-FFF2-40B4-BE49-F238E27FC236}">
                <a16:creationId xmlns:a16="http://schemas.microsoft.com/office/drawing/2014/main" id="{16D55E20-31E8-2DB9-D3BD-79F261678565}"/>
              </a:ext>
            </a:extLst>
          </p:cNvPr>
          <p:cNvSpPr txBox="1">
            <a:spLocks/>
          </p:cNvSpPr>
          <p:nvPr/>
        </p:nvSpPr>
        <p:spPr>
          <a:xfrm>
            <a:off x="448730" y="739588"/>
            <a:ext cx="3437470" cy="1310836"/>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solidFill>
                  <a:schemeClr val="bg1"/>
                </a:solidFill>
              </a:rPr>
              <a:t>Growth Mindset Action Plan</a:t>
            </a:r>
          </a:p>
          <a:p>
            <a:r>
              <a:rPr lang="en-US" sz="1800" b="1" dirty="0">
                <a:solidFill>
                  <a:schemeClr val="bg1"/>
                </a:solidFill>
                <a:latin typeface="+mn-lt"/>
                <a:ea typeface="Open Sans Light" panose="020B0306030504020204" pitchFamily="34" charset="0"/>
                <a:cs typeface="Arial" panose="020B0604020202020204" pitchFamily="34" charset="0"/>
              </a:rPr>
              <a:t>This didn’t work out – </a:t>
            </a:r>
            <a:br>
              <a:rPr lang="en-US" sz="1800" b="1" dirty="0">
                <a:solidFill>
                  <a:schemeClr val="bg1"/>
                </a:solidFill>
                <a:latin typeface="+mn-lt"/>
                <a:ea typeface="Open Sans Light" panose="020B0306030504020204" pitchFamily="34" charset="0"/>
                <a:cs typeface="Arial" panose="020B0604020202020204" pitchFamily="34" charset="0"/>
              </a:rPr>
            </a:br>
            <a:r>
              <a:rPr lang="en-US" sz="1800" b="1" dirty="0">
                <a:solidFill>
                  <a:schemeClr val="bg1"/>
                </a:solidFill>
                <a:latin typeface="+mn-lt"/>
                <a:ea typeface="Open Sans Light" panose="020B0306030504020204" pitchFamily="34" charset="0"/>
                <a:cs typeface="Arial" panose="020B0604020202020204" pitchFamily="34" charset="0"/>
              </a:rPr>
              <a:t>what’s my next step?</a:t>
            </a:r>
          </a:p>
          <a:p>
            <a:endParaRPr lang="en-US" dirty="0">
              <a:solidFill>
                <a:schemeClr val="bg1"/>
              </a:solidFill>
            </a:endParaRPr>
          </a:p>
        </p:txBody>
      </p:sp>
      <p:sp>
        <p:nvSpPr>
          <p:cNvPr id="9" name="Content Placeholder 2">
            <a:extLst>
              <a:ext uri="{FF2B5EF4-FFF2-40B4-BE49-F238E27FC236}">
                <a16:creationId xmlns:a16="http://schemas.microsoft.com/office/drawing/2014/main" id="{AA2036EB-92DE-CDA1-7314-7886A65D6198}"/>
              </a:ext>
            </a:extLst>
          </p:cNvPr>
          <p:cNvSpPr txBox="1">
            <a:spLocks/>
          </p:cNvSpPr>
          <p:nvPr/>
        </p:nvSpPr>
        <p:spPr>
          <a:xfrm>
            <a:off x="228897" y="3324244"/>
            <a:ext cx="8713397" cy="1531734"/>
          </a:xfrm>
          <a:prstGeom prst="rect">
            <a:avLst/>
          </a:prstGeom>
        </p:spPr>
        <p:txBody>
          <a:bodyPr vert="horz" numCol="3" spcCol="365760"/>
          <a:lstStyle>
            <a:lvl1pPr marL="0" indent="0" algn="l" defTabSz="457200" rtl="0" eaLnBrk="1" latinLnBrk="0" hangingPunct="1">
              <a:spcBef>
                <a:spcPct val="20000"/>
              </a:spcBef>
              <a:buFontTx/>
              <a:buNone/>
              <a:defRPr sz="1700" b="0" i="0" kern="1200">
                <a:solidFill>
                  <a:schemeClr val="tx2"/>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happened?</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was your strategy?</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Why did you choose that strategy?</a:t>
            </a:r>
          </a:p>
          <a:p>
            <a:pPr marL="285750" lvl="1">
              <a:spcBef>
                <a:spcPts val="0"/>
              </a:spcBef>
              <a:spcAft>
                <a:spcPts val="1000"/>
              </a:spcAft>
              <a:buClr>
                <a:schemeClr val="accent1"/>
              </a:buClr>
              <a:buSzPct val="90000"/>
              <a:buFont typeface="Zapf Dingbats"/>
              <a:buChar char="❯"/>
            </a:pPr>
            <a:endParaRPr lang="en-US" sz="1400" dirty="0">
              <a:solidFill>
                <a:schemeClr val="tx2"/>
              </a:solidFill>
              <a:latin typeface="+mn-lt"/>
              <a:ea typeface="Open Sans Light" panose="020B0306030504020204" pitchFamily="34" charset="0"/>
              <a:cs typeface="Arial" panose="020B0604020202020204" pitchFamily="34" charset="0"/>
            </a:endParaRP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happened when it didn’t work out?</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have you learned that will help you do better next time?</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new strategies can you try or who can you ask for help?</a:t>
            </a:r>
          </a:p>
          <a:p>
            <a:pPr marL="285750" lvl="1">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How will you deal with thoughts that could keep you from trying?</a:t>
            </a:r>
          </a:p>
        </p:txBody>
      </p:sp>
    </p:spTree>
    <p:extLst>
      <p:ext uri="{BB962C8B-B14F-4D97-AF65-F5344CB8AC3E}">
        <p14:creationId xmlns:p14="http://schemas.microsoft.com/office/powerpoint/2010/main" val="34138985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94AC338-AAE4-D55F-8167-B13AAFF4FE6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C5695AE7-2C0D-9761-2BCD-ED430FF7B80C}"/>
              </a:ext>
            </a:extLst>
          </p:cNvPr>
          <p:cNvSpPr/>
          <p:nvPr/>
        </p:nvSpPr>
        <p:spPr>
          <a:xfrm>
            <a:off x="0" y="1"/>
            <a:ext cx="9144000" cy="5143499"/>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1">
            <a:extLst>
              <a:ext uri="{FF2B5EF4-FFF2-40B4-BE49-F238E27FC236}">
                <a16:creationId xmlns:a16="http://schemas.microsoft.com/office/drawing/2014/main" id="{68AEB84F-BE9F-0641-377D-C05586837787}"/>
              </a:ext>
            </a:extLst>
          </p:cNvPr>
          <p:cNvSpPr/>
          <p:nvPr/>
        </p:nvSpPr>
        <p:spPr>
          <a:xfrm>
            <a:off x="779929" y="1961571"/>
            <a:ext cx="7624483" cy="2185214"/>
          </a:xfrm>
          <a:prstGeom prst="rect">
            <a:avLst/>
          </a:prstGeom>
        </p:spPr>
        <p:txBody>
          <a:bodyPr wrap="square">
            <a:spAutoFit/>
          </a:bodyPr>
          <a:lstStyle/>
          <a:p>
            <a:pPr algn="ctr"/>
            <a:r>
              <a:rPr lang="en-US" sz="2800" dirty="0">
                <a:solidFill>
                  <a:schemeClr val="bg1"/>
                </a:solidFill>
                <a:cs typeface="Arial" panose="020B0604020202020204" pitchFamily="34" charset="0"/>
              </a:rPr>
              <a:t>“</a:t>
            </a:r>
            <a:r>
              <a:rPr lang="en-US" sz="2800" dirty="0">
                <a:solidFill>
                  <a:schemeClr val="bg1"/>
                </a:solidFill>
              </a:rPr>
              <a:t>It’s not that I’m so smart. </a:t>
            </a:r>
            <a:br>
              <a:rPr lang="en-US" sz="2800" dirty="0">
                <a:solidFill>
                  <a:schemeClr val="bg1"/>
                </a:solidFill>
              </a:rPr>
            </a:br>
            <a:r>
              <a:rPr lang="en-US" sz="2800" dirty="0">
                <a:solidFill>
                  <a:schemeClr val="bg1"/>
                </a:solidFill>
              </a:rPr>
              <a:t>It’s just that I stay with problems longer.”</a:t>
            </a:r>
          </a:p>
          <a:p>
            <a:pPr algn="ctr"/>
            <a:endParaRPr lang="en-US" sz="28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ALBERT EINSTEIN</a:t>
            </a:r>
          </a:p>
          <a:p>
            <a:pPr algn="ctr"/>
            <a:endParaRPr lang="en-US" sz="1600" b="1" dirty="0">
              <a:solidFill>
                <a:schemeClr val="bg1"/>
              </a:solidFill>
              <a:ea typeface="Open Sans Semibold" panose="020B0606030504020204" pitchFamily="34" charset="0"/>
              <a:cs typeface="Arial" panose="020B0604020202020204" pitchFamily="34" charset="0"/>
            </a:endParaRPr>
          </a:p>
          <a:p>
            <a:pPr algn="ct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11" name="Freeform 1">
            <a:extLst>
              <a:ext uri="{FF2B5EF4-FFF2-40B4-BE49-F238E27FC236}">
                <a16:creationId xmlns:a16="http://schemas.microsoft.com/office/drawing/2014/main" id="{5F9ABEB4-9C12-8F9B-A955-8822E9D9D23D}"/>
              </a:ext>
            </a:extLst>
          </p:cNvPr>
          <p:cNvSpPr>
            <a:spLocks noChangeArrowheads="1"/>
          </p:cNvSpPr>
          <p:nvPr/>
        </p:nvSpPr>
        <p:spPr bwMode="auto">
          <a:xfrm>
            <a:off x="4285281" y="1383443"/>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12" name="Straight Connector 4">
            <a:extLst>
              <a:ext uri="{FF2B5EF4-FFF2-40B4-BE49-F238E27FC236}">
                <a16:creationId xmlns:a16="http://schemas.microsoft.com/office/drawing/2014/main" id="{739BB185-F336-495B-DABE-2995EF0521BB}"/>
              </a:ext>
            </a:extLst>
          </p:cNvPr>
          <p:cNvCxnSpPr/>
          <p:nvPr/>
        </p:nvCxnSpPr>
        <p:spPr>
          <a:xfrm>
            <a:off x="5052447" y="159131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
            <a:extLst>
              <a:ext uri="{FF2B5EF4-FFF2-40B4-BE49-F238E27FC236}">
                <a16:creationId xmlns:a16="http://schemas.microsoft.com/office/drawing/2014/main" id="{37125DD6-92A8-2BB0-3C39-12B4B18E728C}"/>
              </a:ext>
            </a:extLst>
          </p:cNvPr>
          <p:cNvCxnSpPr/>
          <p:nvPr/>
        </p:nvCxnSpPr>
        <p:spPr>
          <a:xfrm>
            <a:off x="3006671" y="159131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93358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11624F31-0FEF-741B-BB05-2891BEC3B33F}"/>
              </a:ext>
            </a:extLst>
          </p:cNvPr>
          <p:cNvPicPr>
            <a:picLocks noChangeAspect="1"/>
          </p:cNvPicPr>
          <p:nvPr/>
        </p:nvPicPr>
        <p:blipFill rotWithShape="1">
          <a:blip r:embed="rId3"/>
          <a:srcRect l="4078" r="19034"/>
          <a:stretch/>
        </p:blipFill>
        <p:spPr>
          <a:xfrm flipH="1">
            <a:off x="0" y="0"/>
            <a:ext cx="6636382" cy="5143500"/>
          </a:xfrm>
          <a:prstGeom prst="rect">
            <a:avLst/>
          </a:prstGeom>
        </p:spPr>
      </p:pic>
      <p:sp>
        <p:nvSpPr>
          <p:cNvPr id="5" name="Rectangle 6">
            <a:extLst>
              <a:ext uri="{FF2B5EF4-FFF2-40B4-BE49-F238E27FC236}">
                <a16:creationId xmlns:a16="http://schemas.microsoft.com/office/drawing/2014/main" id="{4D7D9B97-4DA8-DC7E-1A57-100DEF720351}"/>
              </a:ext>
            </a:extLst>
          </p:cNvPr>
          <p:cNvSpPr/>
          <p:nvPr/>
        </p:nvSpPr>
        <p:spPr>
          <a:xfrm>
            <a:off x="5032691" y="656576"/>
            <a:ext cx="3261170" cy="403644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991C7BB3-1696-BB7E-E08A-3EF9CF413EA7}"/>
              </a:ext>
            </a:extLst>
          </p:cNvPr>
          <p:cNvSpPr txBox="1">
            <a:spLocks/>
          </p:cNvSpPr>
          <p:nvPr/>
        </p:nvSpPr>
        <p:spPr>
          <a:xfrm>
            <a:off x="5227672" y="867334"/>
            <a:ext cx="2972059" cy="3430681"/>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accent4"/>
                </a:solidFill>
                <a:latin typeface="+mn-lt"/>
                <a:ea typeface="Open Sans" panose="020B0606030504020204" pitchFamily="34" charset="0"/>
                <a:cs typeface="Arial" panose="020B0604020202020204" pitchFamily="34" charset="0"/>
              </a:rPr>
              <a:t>Growth Mindset </a:t>
            </a:r>
            <a:br>
              <a:rPr lang="en-US" sz="2000" b="1" dirty="0">
                <a:solidFill>
                  <a:schemeClr val="accent4"/>
                </a:solidFill>
                <a:latin typeface="+mn-lt"/>
                <a:ea typeface="Open Sans" panose="020B0606030504020204" pitchFamily="34" charset="0"/>
                <a:cs typeface="Arial" panose="020B0604020202020204" pitchFamily="34" charset="0"/>
              </a:rPr>
            </a:br>
            <a:r>
              <a:rPr lang="en-US" sz="2000" b="1" dirty="0">
                <a:solidFill>
                  <a:schemeClr val="accent4"/>
                </a:solidFill>
                <a:latin typeface="+mn-lt"/>
                <a:ea typeface="Open Sans" panose="020B0606030504020204" pitchFamily="34" charset="0"/>
                <a:cs typeface="Arial" panose="020B0604020202020204" pitchFamily="34" charset="0"/>
              </a:rPr>
              <a:t>Activities</a:t>
            </a:r>
            <a:br>
              <a:rPr lang="en-US" sz="2000" b="1" dirty="0">
                <a:solidFill>
                  <a:schemeClr val="accent4"/>
                </a:solidFill>
                <a:latin typeface="+mn-lt"/>
                <a:ea typeface="Open Sans" panose="020B0606030504020204" pitchFamily="34" charset="0"/>
                <a:cs typeface="Arial" panose="020B0604020202020204" pitchFamily="34" charset="0"/>
              </a:rPr>
            </a:br>
            <a:endParaRPr lang="en-US" sz="2000" b="1" dirty="0">
              <a:solidFill>
                <a:schemeClr val="accent4"/>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Playful learning</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Refresh your routine</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Be inspired by the success of others</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Seek feedback</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Be curious</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Practice listening</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Improve your memory</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Schedule a daily or weekly reflection</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Find purpose in your work</a:t>
            </a:r>
          </a:p>
          <a:p>
            <a:pPr marL="0" indent="0" algn="ctr">
              <a:buNone/>
            </a:pPr>
            <a:endParaRPr lang="en-US" sz="1100" dirty="0">
              <a:solidFill>
                <a:srgbClr val="FFFFFF"/>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497389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1057-DD5F-91E1-9572-32176BE12DB9}"/>
              </a:ext>
            </a:extLst>
          </p:cNvPr>
          <p:cNvSpPr>
            <a:spLocks noGrp="1"/>
          </p:cNvSpPr>
          <p:nvPr>
            <p:ph type="title"/>
          </p:nvPr>
        </p:nvSpPr>
        <p:spPr>
          <a:xfrm>
            <a:off x="376814" y="287521"/>
            <a:ext cx="5862621" cy="1070631"/>
          </a:xfrm>
        </p:spPr>
        <p:txBody>
          <a:bodyPr/>
          <a:lstStyle/>
          <a:p>
            <a:r>
              <a:rPr lang="en-US" dirty="0"/>
              <a:t>How to Integrate Growth Mindset </a:t>
            </a:r>
            <a:br>
              <a:rPr lang="en-US" dirty="0"/>
            </a:br>
            <a:r>
              <a:rPr lang="en-US" dirty="0"/>
              <a:t>Activities into your Daily Life</a:t>
            </a:r>
          </a:p>
        </p:txBody>
      </p:sp>
      <p:sp>
        <p:nvSpPr>
          <p:cNvPr id="3" name="Content Placeholder 2">
            <a:extLst>
              <a:ext uri="{FF2B5EF4-FFF2-40B4-BE49-F238E27FC236}">
                <a16:creationId xmlns:a16="http://schemas.microsoft.com/office/drawing/2014/main" id="{0D9F90B9-2EB7-E1A0-8BA7-B98BF3F8F3F5}"/>
              </a:ext>
            </a:extLst>
          </p:cNvPr>
          <p:cNvSpPr>
            <a:spLocks noGrp="1"/>
          </p:cNvSpPr>
          <p:nvPr>
            <p:ph type="body" sz="quarter" idx="12"/>
          </p:nvPr>
        </p:nvSpPr>
        <p:spPr>
          <a:xfrm>
            <a:off x="376816" y="1223682"/>
            <a:ext cx="5329529" cy="3632295"/>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Pick out 2-3 activities that you find most appealing and try them out</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As you’re planning how to integrate them into your daily life, consider the following:</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How can I integrate </a:t>
            </a:r>
            <a:r>
              <a:rPr lang="en-US" sz="1400" u="sng" dirty="0">
                <a:solidFill>
                  <a:schemeClr val="tx2"/>
                </a:solidFill>
                <a:latin typeface="+mn-lt"/>
                <a:ea typeface="Open Sans Light" panose="020B0306030504020204" pitchFamily="34" charset="0"/>
                <a:cs typeface="Arial" panose="020B0604020202020204" pitchFamily="34" charset="0"/>
              </a:rPr>
              <a:t>these</a:t>
            </a:r>
            <a:r>
              <a:rPr lang="en-US" sz="1400" dirty="0">
                <a:solidFill>
                  <a:schemeClr val="tx2"/>
                </a:solidFill>
                <a:latin typeface="+mn-lt"/>
                <a:ea typeface="Open Sans Light" panose="020B0306030504020204" pitchFamily="34" charset="0"/>
                <a:cs typeface="Arial" panose="020B0604020202020204" pitchFamily="34" charset="0"/>
              </a:rPr>
              <a:t> activities into my existing routines?</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What potential barriers will I need to overcome to build these activities into my routine?</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As you’re integrating these activities, reflect on what you’ve learnt</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Maybe drop one activity and add another</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Play with this idea of learning and growth, enjoy it</a:t>
            </a:r>
          </a:p>
        </p:txBody>
      </p:sp>
      <p:pic>
        <p:nvPicPr>
          <p:cNvPr id="4" name="Picture 5">
            <a:extLst>
              <a:ext uri="{FF2B5EF4-FFF2-40B4-BE49-F238E27FC236}">
                <a16:creationId xmlns:a16="http://schemas.microsoft.com/office/drawing/2014/main" id="{4C37D0AD-44D4-1F34-F370-9D402B4CFF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545"/>
          <a:stretch/>
        </p:blipFill>
        <p:spPr>
          <a:xfrm>
            <a:off x="5477745" y="258157"/>
            <a:ext cx="3437655" cy="4885343"/>
          </a:xfrm>
          <a:prstGeom prst="rect">
            <a:avLst/>
          </a:prstGeom>
        </p:spPr>
      </p:pic>
    </p:spTree>
    <p:extLst>
      <p:ext uri="{BB962C8B-B14F-4D97-AF65-F5344CB8AC3E}">
        <p14:creationId xmlns:p14="http://schemas.microsoft.com/office/powerpoint/2010/main" val="3972736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6C0F-DAF7-A155-B58B-41CC2D7200C7}"/>
              </a:ext>
            </a:extLst>
          </p:cNvPr>
          <p:cNvSpPr>
            <a:spLocks noGrp="1"/>
          </p:cNvSpPr>
          <p:nvPr>
            <p:ph type="title"/>
          </p:nvPr>
        </p:nvSpPr>
        <p:spPr/>
        <p:txBody>
          <a:bodyPr/>
          <a:lstStyle/>
          <a:p>
            <a:r>
              <a:rPr lang="en-US" dirty="0"/>
              <a:t>The Goal of Growth Mindset Activities</a:t>
            </a:r>
          </a:p>
        </p:txBody>
      </p:sp>
      <p:sp>
        <p:nvSpPr>
          <p:cNvPr id="3" name="Content Placeholder 2">
            <a:extLst>
              <a:ext uri="{FF2B5EF4-FFF2-40B4-BE49-F238E27FC236}">
                <a16:creationId xmlns:a16="http://schemas.microsoft.com/office/drawing/2014/main" id="{37342A9A-F510-7C2E-0C9D-04F559E1C098}"/>
              </a:ext>
            </a:extLst>
          </p:cNvPr>
          <p:cNvSpPr>
            <a:spLocks noGrp="1"/>
          </p:cNvSpPr>
          <p:nvPr>
            <p:ph type="body" sz="quarter" idx="12"/>
          </p:nvPr>
        </p:nvSpPr>
        <p:spPr>
          <a:xfrm>
            <a:off x="376816" y="1075765"/>
            <a:ext cx="8390370" cy="3617258"/>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The purpose of these activities is to practice the growth mindset behaviors that will help you succeed in times of change and challenge</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These growth mindset behaviors include:</a:t>
            </a:r>
          </a:p>
          <a:p>
            <a:pPr marL="685800" lvl="2">
              <a:spcBef>
                <a:spcPts val="0"/>
              </a:spcBef>
              <a:spcAft>
                <a:spcPts val="1000"/>
              </a:spcAft>
              <a:buClr>
                <a:schemeClr val="accent3"/>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Believing that you can cultivate your skills, and putting in the work to do so</a:t>
            </a:r>
          </a:p>
          <a:p>
            <a:pPr marL="685800" lvl="2">
              <a:spcBef>
                <a:spcPts val="0"/>
              </a:spcBef>
              <a:spcAft>
                <a:spcPts val="1000"/>
              </a:spcAft>
              <a:buClr>
                <a:schemeClr val="accent3"/>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Focusing on learning, as an integral part of your daily routine</a:t>
            </a:r>
          </a:p>
          <a:p>
            <a:pPr marL="685800" lvl="2">
              <a:spcBef>
                <a:spcPts val="0"/>
              </a:spcBef>
              <a:spcAft>
                <a:spcPts val="1000"/>
              </a:spcAft>
              <a:buClr>
                <a:schemeClr val="accent3"/>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Recognizing that hard work leads to success, and persevering in the face of adversity</a:t>
            </a:r>
          </a:p>
          <a:p>
            <a:pPr marL="685800" lvl="2">
              <a:spcBef>
                <a:spcPts val="0"/>
              </a:spcBef>
              <a:spcAft>
                <a:spcPts val="1000"/>
              </a:spcAft>
              <a:buClr>
                <a:schemeClr val="accent3"/>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Asking for feedback, and learning and improving based on the feedback</a:t>
            </a:r>
          </a:p>
          <a:p>
            <a:pPr marL="685800" lvl="2">
              <a:spcBef>
                <a:spcPts val="0"/>
              </a:spcBef>
              <a:spcAft>
                <a:spcPts val="1000"/>
              </a:spcAft>
              <a:buClr>
                <a:schemeClr val="accent3"/>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Recognizing that as you change, mistakes will occur, and learning from your mistakes</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Growth mindset is particularly valuable during times of change and challenge, but only if it supports these growth mindset behaviors</a:t>
            </a:r>
          </a:p>
        </p:txBody>
      </p:sp>
    </p:spTree>
    <p:extLst>
      <p:ext uri="{BB962C8B-B14F-4D97-AF65-F5344CB8AC3E}">
        <p14:creationId xmlns:p14="http://schemas.microsoft.com/office/powerpoint/2010/main" val="14578045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9">
            <a:extLst>
              <a:ext uri="{FF2B5EF4-FFF2-40B4-BE49-F238E27FC236}">
                <a16:creationId xmlns:a16="http://schemas.microsoft.com/office/drawing/2014/main" id="{DBE8A25D-2F46-526E-0FD2-EDAFE052C5D4}"/>
              </a:ext>
            </a:extLst>
          </p:cNvPr>
          <p:cNvPicPr>
            <a:picLocks noChangeAspect="1"/>
          </p:cNvPicPr>
          <p:nvPr/>
        </p:nvPicPr>
        <p:blipFill rotWithShape="1">
          <a:blip r:embed="rId3"/>
          <a:srcRect r="14603" b="14573"/>
          <a:stretch/>
        </p:blipFill>
        <p:spPr>
          <a:xfrm>
            <a:off x="-1" y="1"/>
            <a:ext cx="9140829" cy="5143500"/>
          </a:xfrm>
          <a:prstGeom prst="rect">
            <a:avLst/>
          </a:prstGeom>
        </p:spPr>
      </p:pic>
      <p:sp>
        <p:nvSpPr>
          <p:cNvPr id="6" name="Rectangle 6">
            <a:extLst>
              <a:ext uri="{FF2B5EF4-FFF2-40B4-BE49-F238E27FC236}">
                <a16:creationId xmlns:a16="http://schemas.microsoft.com/office/drawing/2014/main" id="{42655951-6572-4579-22DC-0B2E2B7DD4E4}"/>
              </a:ext>
            </a:extLst>
          </p:cNvPr>
          <p:cNvSpPr/>
          <p:nvPr/>
        </p:nvSpPr>
        <p:spPr>
          <a:xfrm>
            <a:off x="3172" y="0"/>
            <a:ext cx="9140828" cy="5143500"/>
          </a:xfrm>
          <a:prstGeom prst="rect">
            <a:avLst/>
          </a:prstGeom>
          <a:gradFill flip="none" rotWithShape="1">
            <a:gsLst>
              <a:gs pos="29000">
                <a:srgbClr val="FFFFFF"/>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55CE1D-240C-B082-5744-7197BE011B69}"/>
              </a:ext>
            </a:extLst>
          </p:cNvPr>
          <p:cNvSpPr>
            <a:spLocks noGrp="1"/>
          </p:cNvSpPr>
          <p:nvPr>
            <p:ph type="title"/>
          </p:nvPr>
        </p:nvSpPr>
        <p:spPr>
          <a:xfrm>
            <a:off x="471982" y="287522"/>
            <a:ext cx="5041315" cy="369054"/>
          </a:xfrm>
        </p:spPr>
        <p:txBody>
          <a:bodyPr/>
          <a:lstStyle/>
          <a:p>
            <a:r>
              <a:rPr lang="en-US" dirty="0"/>
              <a:t>The Power of Positive Language</a:t>
            </a:r>
          </a:p>
        </p:txBody>
      </p:sp>
      <p:sp>
        <p:nvSpPr>
          <p:cNvPr id="3" name="Content Placeholder 2">
            <a:extLst>
              <a:ext uri="{FF2B5EF4-FFF2-40B4-BE49-F238E27FC236}">
                <a16:creationId xmlns:a16="http://schemas.microsoft.com/office/drawing/2014/main" id="{DE5058B8-3403-6596-D90C-D70BBC9159B6}"/>
              </a:ext>
            </a:extLst>
          </p:cNvPr>
          <p:cNvSpPr>
            <a:spLocks noGrp="1"/>
          </p:cNvSpPr>
          <p:nvPr>
            <p:ph type="body" sz="quarter" idx="12"/>
          </p:nvPr>
        </p:nvSpPr>
        <p:spPr>
          <a:xfrm>
            <a:off x="471982" y="900953"/>
            <a:ext cx="4100018" cy="3792070"/>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Using positive language – and encouraging your team to do so – helps to overcome personal resistance to change</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It creates a shift from ‘learned helplessness’ to ‘learned optimism’</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This shift to learned optimism take place because the language we use reflects </a:t>
            </a:r>
            <a:br>
              <a:rPr lang="en-US" sz="1500" dirty="0">
                <a:solidFill>
                  <a:schemeClr val="tx2"/>
                </a:solidFill>
                <a:latin typeface="+mn-lt"/>
                <a:ea typeface="Open Sans Light" panose="020B0306030504020204" pitchFamily="34" charset="0"/>
                <a:cs typeface="Arial" panose="020B0604020202020204" pitchFamily="34" charset="0"/>
              </a:rPr>
            </a:br>
            <a:r>
              <a:rPr lang="en-US" sz="1500" dirty="0">
                <a:solidFill>
                  <a:schemeClr val="tx2"/>
                </a:solidFill>
                <a:latin typeface="+mn-lt"/>
                <a:ea typeface="Open Sans Light" panose="020B0306030504020204" pitchFamily="34" charset="0"/>
                <a:cs typeface="Arial" panose="020B0604020202020204" pitchFamily="34" charset="0"/>
              </a:rPr>
              <a:t>and re-enforces or thinking.</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Look out for the ways that language reflects thinking:</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Past versus future</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Conflict versus collaboration</a:t>
            </a:r>
          </a:p>
          <a:p>
            <a:pPr marL="685800" lvl="2">
              <a:spcBef>
                <a:spcPts val="0"/>
              </a:spcBef>
              <a:spcAft>
                <a:spcPts val="1000"/>
              </a:spcAft>
              <a:buClr>
                <a:schemeClr val="accent3"/>
              </a:buClr>
              <a:buSzPct val="90000"/>
              <a:buFont typeface="Zapf Dingbats"/>
              <a:buChar char="❯"/>
            </a:pPr>
            <a:r>
              <a:rPr lang="en-US" sz="1400" u="sng" dirty="0">
                <a:solidFill>
                  <a:schemeClr val="tx2"/>
                </a:solidFill>
                <a:latin typeface="+mn-lt"/>
                <a:ea typeface="Open Sans Light" panose="020B0306030504020204" pitchFamily="34" charset="0"/>
                <a:cs typeface="Arial" panose="020B0604020202020204" pitchFamily="34" charset="0"/>
              </a:rPr>
              <a:t>Helpless</a:t>
            </a:r>
            <a:r>
              <a:rPr lang="en-US" sz="1400" dirty="0">
                <a:solidFill>
                  <a:schemeClr val="tx2"/>
                </a:solidFill>
                <a:latin typeface="+mn-lt"/>
                <a:ea typeface="Open Sans Light" panose="020B0306030504020204" pitchFamily="34" charset="0"/>
                <a:cs typeface="Arial" panose="020B0604020202020204" pitchFamily="34" charset="0"/>
              </a:rPr>
              <a:t> versus in control</a:t>
            </a:r>
          </a:p>
        </p:txBody>
      </p:sp>
    </p:spTree>
    <p:extLst>
      <p:ext uri="{BB962C8B-B14F-4D97-AF65-F5344CB8AC3E}">
        <p14:creationId xmlns:p14="http://schemas.microsoft.com/office/powerpoint/2010/main" val="8361254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0E67-C5C0-7E72-DD91-43B06EDB4F69}"/>
              </a:ext>
            </a:extLst>
          </p:cNvPr>
          <p:cNvSpPr>
            <a:spLocks noGrp="1"/>
          </p:cNvSpPr>
          <p:nvPr>
            <p:ph type="title"/>
          </p:nvPr>
        </p:nvSpPr>
        <p:spPr>
          <a:xfrm>
            <a:off x="3642570" y="287522"/>
            <a:ext cx="4973830" cy="369054"/>
          </a:xfrm>
        </p:spPr>
        <p:txBody>
          <a:bodyPr/>
          <a:lstStyle/>
          <a:p>
            <a:r>
              <a:rPr lang="en-US" dirty="0"/>
              <a:t>Take Action to Use More </a:t>
            </a:r>
            <a:br>
              <a:rPr lang="en-US" dirty="0"/>
            </a:br>
            <a:r>
              <a:rPr lang="en-US" dirty="0"/>
              <a:t>Positive Language</a:t>
            </a:r>
          </a:p>
        </p:txBody>
      </p:sp>
      <p:sp>
        <p:nvSpPr>
          <p:cNvPr id="3" name="Content Placeholder 2">
            <a:extLst>
              <a:ext uri="{FF2B5EF4-FFF2-40B4-BE49-F238E27FC236}">
                <a16:creationId xmlns:a16="http://schemas.microsoft.com/office/drawing/2014/main" id="{42EFA743-A8F8-A5FA-2B99-E1FE5DB69689}"/>
              </a:ext>
            </a:extLst>
          </p:cNvPr>
          <p:cNvSpPr>
            <a:spLocks noGrp="1"/>
          </p:cNvSpPr>
          <p:nvPr>
            <p:ph type="body" sz="quarter" idx="12"/>
          </p:nvPr>
        </p:nvSpPr>
        <p:spPr>
          <a:xfrm>
            <a:off x="3642570" y="1171484"/>
            <a:ext cx="5150224" cy="3657600"/>
          </a:xfrm>
        </p:spPr>
        <p:txBody>
          <a:bodyPr/>
          <a:lstStyle/>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Monitor your own language</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become more aware of the language that you’re using</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Define your own positive language examples</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Review your written communications</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Make it a habit to check your emails/other written communications for positive language</a:t>
            </a:r>
          </a:p>
          <a:p>
            <a:pPr marL="685800" lvl="2">
              <a:spcBef>
                <a:spcPts val="0"/>
              </a:spcBef>
              <a:spcAft>
                <a:spcPts val="1000"/>
              </a:spcAft>
              <a:buClr>
                <a:schemeClr val="accent3"/>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Write them to be future-focused, collaborative </a:t>
            </a:r>
            <a:br>
              <a:rPr lang="en-US" sz="1400" dirty="0">
                <a:solidFill>
                  <a:schemeClr val="tx2"/>
                </a:solidFill>
                <a:latin typeface="+mn-lt"/>
                <a:ea typeface="Open Sans Light" panose="020B0306030504020204" pitchFamily="34" charset="0"/>
                <a:cs typeface="Arial" panose="020B0604020202020204" pitchFamily="34" charset="0"/>
              </a:rPr>
            </a:br>
            <a:r>
              <a:rPr lang="en-US" sz="1400" dirty="0">
                <a:solidFill>
                  <a:schemeClr val="tx2"/>
                </a:solidFill>
                <a:latin typeface="+mn-lt"/>
                <a:ea typeface="Open Sans Light" panose="020B0306030504020204" pitchFamily="34" charset="0"/>
                <a:cs typeface="Arial" panose="020B0604020202020204" pitchFamily="34" charset="0"/>
              </a:rPr>
              <a:t>and in control</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Monitor your team’s language and provide feedback</a:t>
            </a:r>
          </a:p>
          <a:p>
            <a:pPr marL="285750" lvl="1">
              <a:spcBef>
                <a:spcPts val="0"/>
              </a:spcBef>
              <a:spcAft>
                <a:spcPts val="1000"/>
              </a:spcAft>
              <a:buClr>
                <a:schemeClr val="accent1"/>
              </a:buClr>
              <a:buSzPct val="90000"/>
              <a:buFont typeface="Zapf Dingbats"/>
              <a:buChar char="❯"/>
            </a:pPr>
            <a:r>
              <a:rPr lang="en-US" sz="1500" dirty="0">
                <a:solidFill>
                  <a:schemeClr val="tx2"/>
                </a:solidFill>
                <a:latin typeface="+mn-lt"/>
                <a:ea typeface="Open Sans Light" panose="020B0306030504020204" pitchFamily="34" charset="0"/>
                <a:cs typeface="Arial" panose="020B0604020202020204" pitchFamily="34" charset="0"/>
              </a:rPr>
              <a:t>Give your team new tools to cultivate a positive mindset</a:t>
            </a:r>
          </a:p>
        </p:txBody>
      </p:sp>
      <p:pic>
        <p:nvPicPr>
          <p:cNvPr id="4" name="Picture 7" descr="A person in a suit smiling&#10;&#10;Description automatically generated with medium confidence">
            <a:extLst>
              <a:ext uri="{FF2B5EF4-FFF2-40B4-BE49-F238E27FC236}">
                <a16:creationId xmlns:a16="http://schemas.microsoft.com/office/drawing/2014/main" id="{FD048A14-98A2-38DC-58A3-881AC6439B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6815" y="211667"/>
            <a:ext cx="3147789" cy="4931833"/>
          </a:xfrm>
          <a:prstGeom prst="rect">
            <a:avLst/>
          </a:prstGeom>
        </p:spPr>
      </p:pic>
    </p:spTree>
    <p:extLst>
      <p:ext uri="{BB962C8B-B14F-4D97-AF65-F5344CB8AC3E}">
        <p14:creationId xmlns:p14="http://schemas.microsoft.com/office/powerpoint/2010/main" val="1997913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a:extLst>
              <a:ext uri="{FF2B5EF4-FFF2-40B4-BE49-F238E27FC236}">
                <a16:creationId xmlns:a16="http://schemas.microsoft.com/office/drawing/2014/main" id="{73AA399F-095C-F8C7-97DF-4F7161F604D5}"/>
              </a:ext>
            </a:extLst>
          </p:cNvPr>
          <p:cNvPicPr>
            <a:picLocks noChangeAspect="1"/>
          </p:cNvPicPr>
          <p:nvPr/>
        </p:nvPicPr>
        <p:blipFill rotWithShape="1">
          <a:blip r:embed="rId3"/>
          <a:srcRect l="17701" t="14243" r="17215" b="10091"/>
          <a:stretch/>
        </p:blipFill>
        <p:spPr>
          <a:xfrm>
            <a:off x="2507618" y="0"/>
            <a:ext cx="6636382" cy="5143500"/>
          </a:xfrm>
          <a:prstGeom prst="rect">
            <a:avLst/>
          </a:prstGeom>
        </p:spPr>
      </p:pic>
      <p:sp>
        <p:nvSpPr>
          <p:cNvPr id="9" name="Rectangle 6">
            <a:extLst>
              <a:ext uri="{FF2B5EF4-FFF2-40B4-BE49-F238E27FC236}">
                <a16:creationId xmlns:a16="http://schemas.microsoft.com/office/drawing/2014/main" id="{655FBAA5-8618-B4EA-543E-D2415C4E7B83}"/>
              </a:ext>
            </a:extLst>
          </p:cNvPr>
          <p:cNvSpPr/>
          <p:nvPr/>
        </p:nvSpPr>
        <p:spPr>
          <a:xfrm>
            <a:off x="702741" y="828117"/>
            <a:ext cx="3261170" cy="3671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1">
            <a:extLst>
              <a:ext uri="{FF2B5EF4-FFF2-40B4-BE49-F238E27FC236}">
                <a16:creationId xmlns:a16="http://schemas.microsoft.com/office/drawing/2014/main" id="{9867A0E6-3936-9CAE-400D-A2C0D5CDCAE1}"/>
              </a:ext>
            </a:extLst>
          </p:cNvPr>
          <p:cNvSpPr txBox="1">
            <a:spLocks/>
          </p:cNvSpPr>
          <p:nvPr/>
        </p:nvSpPr>
        <p:spPr>
          <a:xfrm>
            <a:off x="924617" y="1038874"/>
            <a:ext cx="2813666" cy="3430681"/>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accent4"/>
                </a:solidFill>
                <a:latin typeface="+mn-lt"/>
                <a:ea typeface="Open Sans" panose="020B0606030504020204" pitchFamily="34" charset="0"/>
                <a:cs typeface="Arial" panose="020B0604020202020204" pitchFamily="34" charset="0"/>
              </a:rPr>
              <a:t>Growth Mindset </a:t>
            </a:r>
            <a:br>
              <a:rPr lang="en-US" sz="2000" b="1" dirty="0">
                <a:solidFill>
                  <a:schemeClr val="accent4"/>
                </a:solidFill>
                <a:latin typeface="+mn-lt"/>
                <a:ea typeface="Open Sans" panose="020B0606030504020204" pitchFamily="34" charset="0"/>
                <a:cs typeface="Arial" panose="020B0604020202020204" pitchFamily="34" charset="0"/>
              </a:rPr>
            </a:br>
            <a:r>
              <a:rPr lang="en-US" sz="2000" b="1" dirty="0">
                <a:solidFill>
                  <a:schemeClr val="accent4"/>
                </a:solidFill>
                <a:latin typeface="+mn-lt"/>
                <a:ea typeface="Open Sans" panose="020B0606030504020204" pitchFamily="34" charset="0"/>
                <a:cs typeface="Arial" panose="020B0604020202020204" pitchFamily="34" charset="0"/>
              </a:rPr>
              <a:t>Culture</a:t>
            </a:r>
          </a:p>
          <a:p>
            <a:pPr marL="0" indent="0" algn="ctr">
              <a:buNone/>
            </a:pPr>
            <a:endParaRPr lang="en-US" sz="2000" b="1" dirty="0">
              <a:solidFill>
                <a:schemeClr val="accent4"/>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Organizations personalize the meaning of growth mindset</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Digital transformation is the leading business case for growth mindset</a:t>
            </a:r>
          </a:p>
          <a:p>
            <a:pPr marL="349250" lvl="2" indent="-120650">
              <a:lnSpc>
                <a:spcPts val="1320"/>
              </a:lnSpc>
              <a:spcBef>
                <a:spcPts val="0"/>
              </a:spcBef>
              <a:spcAft>
                <a:spcPts val="1000"/>
              </a:spcAft>
              <a:buClr>
                <a:schemeClr val="bg1"/>
              </a:buClr>
              <a:buSzPct val="90000"/>
              <a:buFont typeface="Arial" panose="020B0604020202020204" pitchFamily="34" charset="0"/>
              <a:buChar char="•"/>
            </a:pPr>
            <a:r>
              <a:rPr lang="en-US" sz="900" dirty="0">
                <a:solidFill>
                  <a:srgbClr val="FFFFFF"/>
                </a:solidFill>
                <a:latin typeface="+mn-lt"/>
                <a:ea typeface="Open Sans" panose="020B0606030504020204" pitchFamily="34" charset="0"/>
                <a:cs typeface="Arial" panose="020B0604020202020204" pitchFamily="34" charset="0"/>
              </a:rPr>
              <a:t>Orgs said growth mindset was key to adapting to an unknown technological future</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Support from top leadership is critical for success</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Habits make growth mindset stick</a:t>
            </a:r>
          </a:p>
          <a:p>
            <a:pPr marL="0" indent="0" algn="ctr">
              <a:buNone/>
            </a:pPr>
            <a:endParaRPr lang="en-US" sz="1100" dirty="0">
              <a:solidFill>
                <a:srgbClr val="FFFFFF"/>
              </a:solidFill>
              <a:latin typeface="+mn-lt"/>
              <a:ea typeface="Open Sans" panose="020B0606030504020204" pitchFamily="34" charset="0"/>
              <a:cs typeface="Arial" panose="020B0604020202020204" pitchFamily="34" charset="0"/>
            </a:endParaRPr>
          </a:p>
        </p:txBody>
      </p:sp>
      <p:pic>
        <p:nvPicPr>
          <p:cNvPr id="11" name="Picture 7">
            <a:extLst>
              <a:ext uri="{FF2B5EF4-FFF2-40B4-BE49-F238E27FC236}">
                <a16:creationId xmlns:a16="http://schemas.microsoft.com/office/drawing/2014/main" id="{A4CD34AB-54CF-BB4B-6DCA-BFF0F25A78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52992593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7C71B-7847-0B91-D41E-D4CFFA76ABBA}"/>
              </a:ext>
            </a:extLst>
          </p:cNvPr>
          <p:cNvSpPr/>
          <p:nvPr/>
        </p:nvSpPr>
        <p:spPr>
          <a:xfrm>
            <a:off x="1871329" y="1751162"/>
            <a:ext cx="7272671" cy="1965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4DB054-33A6-0E66-B3CC-FF35CC557FB5}"/>
              </a:ext>
            </a:extLst>
          </p:cNvPr>
          <p:cNvSpPr>
            <a:spLocks noGrp="1"/>
          </p:cNvSpPr>
          <p:nvPr>
            <p:ph type="title"/>
          </p:nvPr>
        </p:nvSpPr>
        <p:spPr>
          <a:xfrm>
            <a:off x="3862509" y="1098565"/>
            <a:ext cx="3942192" cy="369054"/>
          </a:xfrm>
        </p:spPr>
        <p:txBody>
          <a:bodyPr/>
          <a:lstStyle/>
          <a:p>
            <a:r>
              <a:rPr lang="en-US" dirty="0"/>
              <a:t>Learning Outcomes</a:t>
            </a:r>
          </a:p>
        </p:txBody>
      </p:sp>
      <p:sp>
        <p:nvSpPr>
          <p:cNvPr id="6" name="TextBox 5">
            <a:extLst>
              <a:ext uri="{FF2B5EF4-FFF2-40B4-BE49-F238E27FC236}">
                <a16:creationId xmlns:a16="http://schemas.microsoft.com/office/drawing/2014/main" id="{AE7F5D9A-A60F-BB40-BB86-9011E4B7DB96}"/>
              </a:ext>
            </a:extLst>
          </p:cNvPr>
          <p:cNvSpPr txBox="1"/>
          <p:nvPr/>
        </p:nvSpPr>
        <p:spPr>
          <a:xfrm>
            <a:off x="3862509" y="2114441"/>
            <a:ext cx="4934310" cy="1477328"/>
          </a:xfrm>
          <a:prstGeom prst="rect">
            <a:avLst/>
          </a:prstGeom>
          <a:noFill/>
        </p:spPr>
        <p:txBody>
          <a:bodyPr wrap="square">
            <a:spAutoFit/>
          </a:bodyPr>
          <a:lstStyle/>
          <a:p>
            <a:r>
              <a:rPr lang="en-US" dirty="0">
                <a:solidFill>
                  <a:schemeClr val="bg1"/>
                </a:solidFill>
                <a:ea typeface="Open Sans Light" panose="020B0306030504020204" pitchFamily="34" charset="0"/>
                <a:cs typeface="Arial" panose="020B0604020202020204" pitchFamily="34" charset="0"/>
              </a:rPr>
              <a:t>In this session we will uncover tools to help you thrive.  It’s not about failure, it’s about thriving! How do you leap into growth mode and develop your abilities?  </a:t>
            </a:r>
          </a:p>
          <a:p>
            <a:endParaRPr lang="en-US" dirty="0">
              <a:solidFill>
                <a:schemeClr val="bg1"/>
              </a:solidFill>
              <a:ea typeface="Open Sans Light" panose="020B0306030504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78E3EB-03CE-8A78-5A4E-94AC5B2930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62885" y="286618"/>
            <a:ext cx="3161603" cy="4855977"/>
          </a:xfrm>
          <a:prstGeom prst="rect">
            <a:avLst/>
          </a:prstGeom>
        </p:spPr>
      </p:pic>
    </p:spTree>
    <p:custDataLst>
      <p:tags r:id="rId1"/>
    </p:custDataLst>
    <p:extLst>
      <p:ext uri="{BB962C8B-B14F-4D97-AF65-F5344CB8AC3E}">
        <p14:creationId xmlns:p14="http://schemas.microsoft.com/office/powerpoint/2010/main" val="345730358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813B6508-0B48-4D36-E042-1B0764554710}"/>
              </a:ext>
            </a:extLst>
          </p:cNvPr>
          <p:cNvPicPr>
            <a:picLocks noChangeAspect="1"/>
          </p:cNvPicPr>
          <p:nvPr/>
        </p:nvPicPr>
        <p:blipFill>
          <a:blip r:embed="rId3"/>
          <a:srcRect l="13712" r="13712"/>
          <a:stretch/>
        </p:blipFill>
        <p:spPr>
          <a:xfrm flipH="1">
            <a:off x="0" y="3125"/>
            <a:ext cx="6636382" cy="5143500"/>
          </a:xfrm>
          <a:prstGeom prst="rect">
            <a:avLst/>
          </a:prstGeom>
        </p:spPr>
      </p:pic>
      <p:sp>
        <p:nvSpPr>
          <p:cNvPr id="5" name="Rectangle 6">
            <a:extLst>
              <a:ext uri="{FF2B5EF4-FFF2-40B4-BE49-F238E27FC236}">
                <a16:creationId xmlns:a16="http://schemas.microsoft.com/office/drawing/2014/main" id="{1DA0D62F-6FE8-7204-B07C-DADD9D30AE16}"/>
              </a:ext>
            </a:extLst>
          </p:cNvPr>
          <p:cNvSpPr/>
          <p:nvPr/>
        </p:nvSpPr>
        <p:spPr>
          <a:xfrm>
            <a:off x="5004311" y="544044"/>
            <a:ext cx="3264141" cy="40554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437E6C55-F689-682D-220F-663BBF285DC1}"/>
              </a:ext>
            </a:extLst>
          </p:cNvPr>
          <p:cNvSpPr txBox="1">
            <a:spLocks/>
          </p:cNvSpPr>
          <p:nvPr/>
        </p:nvSpPr>
        <p:spPr>
          <a:xfrm>
            <a:off x="5226187" y="744627"/>
            <a:ext cx="2813666" cy="3825220"/>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accent4"/>
                </a:solidFill>
                <a:latin typeface="+mn-lt"/>
                <a:ea typeface="Open Sans" panose="020B0606030504020204" pitchFamily="34" charset="0"/>
                <a:cs typeface="Arial" panose="020B0604020202020204" pitchFamily="34" charset="0"/>
              </a:rPr>
              <a:t>Growth Mindset </a:t>
            </a:r>
            <a:br>
              <a:rPr lang="en-US" sz="2000" b="1" dirty="0">
                <a:solidFill>
                  <a:schemeClr val="accent4"/>
                </a:solidFill>
                <a:latin typeface="+mn-lt"/>
                <a:ea typeface="Open Sans" panose="020B0606030504020204" pitchFamily="34" charset="0"/>
                <a:cs typeface="Arial" panose="020B0604020202020204" pitchFamily="34" charset="0"/>
              </a:rPr>
            </a:br>
            <a:r>
              <a:rPr lang="en-US" sz="2000" b="1" dirty="0">
                <a:solidFill>
                  <a:schemeClr val="accent4"/>
                </a:solidFill>
                <a:latin typeface="+mn-lt"/>
                <a:ea typeface="Open Sans" panose="020B0606030504020204" pitchFamily="34" charset="0"/>
                <a:cs typeface="Arial" panose="020B0604020202020204" pitchFamily="34" charset="0"/>
              </a:rPr>
              <a:t>Culture (continued)</a:t>
            </a:r>
          </a:p>
          <a:p>
            <a:pPr marL="174625" lvl="1" indent="-174625">
              <a:lnSpc>
                <a:spcPts val="1320"/>
              </a:lnSpc>
              <a:spcBef>
                <a:spcPts val="0"/>
              </a:spcBef>
              <a:spcAft>
                <a:spcPts val="1000"/>
              </a:spcAft>
              <a:buClr>
                <a:schemeClr val="bg1"/>
              </a:buClr>
              <a:buSzPct val="90000"/>
              <a:buFont typeface="Zapf Dingbats"/>
              <a:buChar char="❯"/>
            </a:pPr>
            <a:endParaRPr lang="en-US" sz="1200" dirty="0">
              <a:solidFill>
                <a:srgbClr val="FFFFFF"/>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Growth mindset can pervade multiple talent processes</a:t>
            </a:r>
          </a:p>
          <a:p>
            <a:pPr marL="400050" lvl="2" indent="-171450">
              <a:lnSpc>
                <a:spcPts val="1320"/>
              </a:lnSpc>
              <a:spcBef>
                <a:spcPts val="0"/>
              </a:spcBef>
              <a:spcAft>
                <a:spcPts val="1000"/>
              </a:spcAft>
              <a:buClr>
                <a:schemeClr val="bg1"/>
              </a:buClr>
              <a:buSzPct val="90000"/>
              <a:buFont typeface="Arial" panose="020B0604020202020204" pitchFamily="34" charset="0"/>
              <a:buChar char="•"/>
            </a:pPr>
            <a:r>
              <a:rPr lang="en-US" sz="900" dirty="0">
                <a:solidFill>
                  <a:srgbClr val="FFFFFF"/>
                </a:solidFill>
                <a:latin typeface="+mn-lt"/>
                <a:ea typeface="Open Sans" panose="020B0606030504020204" pitchFamily="34" charset="0"/>
                <a:cs typeface="Arial" panose="020B0604020202020204" pitchFamily="34" charset="0"/>
              </a:rPr>
              <a:t>It can find its way into just about every process and system: hiring, talent development, performance management</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Employee engagement is the top metric for growth mindset initiatives</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Similar challenges keep cropping up</a:t>
            </a:r>
          </a:p>
          <a:p>
            <a:pPr marL="400050" lvl="2" indent="-171450">
              <a:lnSpc>
                <a:spcPts val="1320"/>
              </a:lnSpc>
              <a:spcBef>
                <a:spcPts val="0"/>
              </a:spcBef>
              <a:spcAft>
                <a:spcPts val="1000"/>
              </a:spcAft>
              <a:buClr>
                <a:schemeClr val="bg1"/>
              </a:buClr>
              <a:buSzPct val="90000"/>
              <a:buFont typeface="Arial" panose="020B0604020202020204" pitchFamily="34" charset="0"/>
              <a:buChar char="•"/>
            </a:pPr>
            <a:r>
              <a:rPr lang="en-US" sz="900" dirty="0">
                <a:solidFill>
                  <a:srgbClr val="FFFFFF"/>
                </a:solidFill>
                <a:latin typeface="+mn-lt"/>
                <a:ea typeface="Open Sans" panose="020B0606030504020204" pitchFamily="34" charset="0"/>
                <a:cs typeface="Arial" panose="020B0604020202020204" pitchFamily="34" charset="0"/>
              </a:rPr>
              <a:t>creating clarity, communicating the reasons for making it a priority and showing how to build the right systems to measure, track, and improve behaviors</a:t>
            </a:r>
          </a:p>
          <a:p>
            <a:pPr marL="0" indent="0" algn="ctr">
              <a:buNone/>
            </a:pPr>
            <a:endParaRPr lang="en-US" sz="1100" dirty="0">
              <a:solidFill>
                <a:srgbClr val="FFFFFF"/>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81518871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
            <a:extLst>
              <a:ext uri="{FF2B5EF4-FFF2-40B4-BE49-F238E27FC236}">
                <a16:creationId xmlns:a16="http://schemas.microsoft.com/office/drawing/2014/main" id="{414230F1-D67F-B410-5F65-776F205779AA}"/>
              </a:ext>
            </a:extLst>
          </p:cNvPr>
          <p:cNvGrpSpPr/>
          <p:nvPr/>
        </p:nvGrpSpPr>
        <p:grpSpPr>
          <a:xfrm>
            <a:off x="2710177" y="517518"/>
            <a:ext cx="3677111" cy="3682039"/>
            <a:chOff x="2954206" y="1281614"/>
            <a:chExt cx="3201062" cy="3205352"/>
          </a:xfrm>
        </p:grpSpPr>
        <p:sp>
          <p:nvSpPr>
            <p:cNvPr id="46" name="Freeform 167">
              <a:extLst>
                <a:ext uri="{FF2B5EF4-FFF2-40B4-BE49-F238E27FC236}">
                  <a16:creationId xmlns:a16="http://schemas.microsoft.com/office/drawing/2014/main" id="{B737123C-8EC9-563B-3FEB-6A17AA7613EE}"/>
                </a:ext>
              </a:extLst>
            </p:cNvPr>
            <p:cNvSpPr>
              <a:spLocks noEditPoints="1"/>
            </p:cNvSpPr>
            <p:nvPr/>
          </p:nvSpPr>
          <p:spPr bwMode="auto">
            <a:xfrm>
              <a:off x="2954206" y="1281614"/>
              <a:ext cx="3201062" cy="3205352"/>
            </a:xfrm>
            <a:custGeom>
              <a:avLst/>
              <a:gdLst>
                <a:gd name="T0" fmla="*/ 2367757 w 610"/>
                <a:gd name="T1" fmla="*/ 4477562 h 610"/>
                <a:gd name="T2" fmla="*/ 263947 w 610"/>
                <a:gd name="T3" fmla="*/ 2370932 h 610"/>
                <a:gd name="T4" fmla="*/ 2367757 w 610"/>
                <a:gd name="T5" fmla="*/ 272074 h 610"/>
                <a:gd name="T6" fmla="*/ 4463803 w 610"/>
                <a:gd name="T7" fmla="*/ 2370932 h 610"/>
                <a:gd name="T8" fmla="*/ 2367757 w 610"/>
                <a:gd name="T9" fmla="*/ 4477562 h 610"/>
                <a:gd name="T10" fmla="*/ 2367757 w 610"/>
                <a:gd name="T11" fmla="*/ 0 h 610"/>
                <a:gd name="T12" fmla="*/ 0 w 610"/>
                <a:gd name="T13" fmla="*/ 2370932 h 610"/>
                <a:gd name="T14" fmla="*/ 2367757 w 610"/>
                <a:gd name="T15" fmla="*/ 4741863 h 610"/>
                <a:gd name="T16" fmla="*/ 4735513 w 610"/>
                <a:gd name="T17" fmla="*/ 2370932 h 610"/>
                <a:gd name="T18" fmla="*/ 2367757 w 610"/>
                <a:gd name="T19" fmla="*/ 0 h 6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610">
                  <a:moveTo>
                    <a:pt x="305" y="576"/>
                  </a:moveTo>
                  <a:cubicBezTo>
                    <a:pt x="155" y="576"/>
                    <a:pt x="34" y="455"/>
                    <a:pt x="34" y="305"/>
                  </a:cubicBezTo>
                  <a:cubicBezTo>
                    <a:pt x="34" y="156"/>
                    <a:pt x="155" y="35"/>
                    <a:pt x="305" y="35"/>
                  </a:cubicBezTo>
                  <a:cubicBezTo>
                    <a:pt x="454" y="35"/>
                    <a:pt x="575" y="156"/>
                    <a:pt x="575" y="305"/>
                  </a:cubicBezTo>
                  <a:cubicBezTo>
                    <a:pt x="575" y="455"/>
                    <a:pt x="454" y="576"/>
                    <a:pt x="305" y="576"/>
                  </a:cubicBezTo>
                  <a:moveTo>
                    <a:pt x="305" y="0"/>
                  </a:moveTo>
                  <a:cubicBezTo>
                    <a:pt x="136" y="0"/>
                    <a:pt x="0" y="137"/>
                    <a:pt x="0" y="305"/>
                  </a:cubicBezTo>
                  <a:cubicBezTo>
                    <a:pt x="0" y="474"/>
                    <a:pt x="136" y="610"/>
                    <a:pt x="305" y="610"/>
                  </a:cubicBezTo>
                  <a:cubicBezTo>
                    <a:pt x="473" y="610"/>
                    <a:pt x="610" y="474"/>
                    <a:pt x="610" y="305"/>
                  </a:cubicBezTo>
                  <a:cubicBezTo>
                    <a:pt x="610" y="137"/>
                    <a:pt x="473" y="0"/>
                    <a:pt x="305" y="0"/>
                  </a:cubicBezTo>
                </a:path>
              </a:pathLst>
            </a:custGeom>
            <a:solidFill>
              <a:schemeClr val="bg1">
                <a:lumMod val="95000"/>
              </a:schemeClr>
            </a:solidFill>
            <a:ln>
              <a:noFill/>
            </a:ln>
          </p:spPr>
          <p:txBody>
            <a:bodyPr/>
            <a:lstStyle/>
            <a:p>
              <a:pPr eaLnBrk="1" fontAlgn="auto" hangingPunct="1">
                <a:spcBef>
                  <a:spcPts val="0"/>
                </a:spcBef>
                <a:spcAft>
                  <a:spcPts val="0"/>
                </a:spcAft>
                <a:defRPr/>
              </a:pPr>
              <a:endParaRPr lang="ru-RU">
                <a:cs typeface="+mn-cs"/>
              </a:endParaRPr>
            </a:p>
          </p:txBody>
        </p:sp>
        <p:sp>
          <p:nvSpPr>
            <p:cNvPr id="47" name="Freeform 168">
              <a:extLst>
                <a:ext uri="{FF2B5EF4-FFF2-40B4-BE49-F238E27FC236}">
                  <a16:creationId xmlns:a16="http://schemas.microsoft.com/office/drawing/2014/main" id="{AB308838-9970-9E59-6E7A-8CC2E6A107C3}"/>
                </a:ext>
              </a:extLst>
            </p:cNvPr>
            <p:cNvSpPr>
              <a:spLocks noEditPoints="1"/>
            </p:cNvSpPr>
            <p:nvPr/>
          </p:nvSpPr>
          <p:spPr bwMode="auto">
            <a:xfrm>
              <a:off x="3132341" y="1466187"/>
              <a:ext cx="2839426" cy="2842644"/>
            </a:xfrm>
            <a:custGeom>
              <a:avLst/>
              <a:gdLst>
                <a:gd name="T0" fmla="*/ 1956622 w 541"/>
                <a:gd name="T1" fmla="*/ 4034278 h 541"/>
                <a:gd name="T2" fmla="*/ 2197317 w 541"/>
                <a:gd name="T3" fmla="*/ 4042051 h 541"/>
                <a:gd name="T4" fmla="*/ 1840156 w 541"/>
                <a:gd name="T5" fmla="*/ 4042051 h 541"/>
                <a:gd name="T6" fmla="*/ 1840156 w 541"/>
                <a:gd name="T7" fmla="*/ 4042051 h 541"/>
                <a:gd name="T8" fmla="*/ 2461306 w 541"/>
                <a:gd name="T9" fmla="*/ 4026505 h 541"/>
                <a:gd name="T10" fmla="*/ 1599461 w 541"/>
                <a:gd name="T11" fmla="*/ 3956546 h 541"/>
                <a:gd name="T12" fmla="*/ 2810702 w 541"/>
                <a:gd name="T13" fmla="*/ 3909907 h 541"/>
                <a:gd name="T14" fmla="*/ 1273357 w 541"/>
                <a:gd name="T15" fmla="*/ 3839949 h 541"/>
                <a:gd name="T16" fmla="*/ 3004812 w 541"/>
                <a:gd name="T17" fmla="*/ 3801083 h 541"/>
                <a:gd name="T18" fmla="*/ 1048190 w 541"/>
                <a:gd name="T19" fmla="*/ 3754444 h 541"/>
                <a:gd name="T20" fmla="*/ 3121277 w 541"/>
                <a:gd name="T21" fmla="*/ 3754444 h 541"/>
                <a:gd name="T22" fmla="*/ 947253 w 541"/>
                <a:gd name="T23" fmla="*/ 3676712 h 541"/>
                <a:gd name="T24" fmla="*/ 947253 w 541"/>
                <a:gd name="T25" fmla="*/ 3676712 h 541"/>
                <a:gd name="T26" fmla="*/ 3346444 w 541"/>
                <a:gd name="T27" fmla="*/ 3614527 h 541"/>
                <a:gd name="T28" fmla="*/ 768673 w 541"/>
                <a:gd name="T29" fmla="*/ 3490156 h 541"/>
                <a:gd name="T30" fmla="*/ 3594904 w 541"/>
                <a:gd name="T31" fmla="*/ 3342466 h 541"/>
                <a:gd name="T32" fmla="*/ 535742 w 541"/>
                <a:gd name="T33" fmla="*/ 3218095 h 541"/>
                <a:gd name="T34" fmla="*/ 3711370 w 541"/>
                <a:gd name="T35" fmla="*/ 3148136 h 541"/>
                <a:gd name="T36" fmla="*/ 388219 w 541"/>
                <a:gd name="T37" fmla="*/ 3039312 h 541"/>
                <a:gd name="T38" fmla="*/ 3789013 w 541"/>
                <a:gd name="T39" fmla="*/ 3054858 h 541"/>
                <a:gd name="T40" fmla="*/ 341632 w 541"/>
                <a:gd name="T41" fmla="*/ 2922714 h 541"/>
                <a:gd name="T42" fmla="*/ 341632 w 541"/>
                <a:gd name="T43" fmla="*/ 2922714 h 541"/>
                <a:gd name="T44" fmla="*/ 3921008 w 541"/>
                <a:gd name="T45" fmla="*/ 2829436 h 541"/>
                <a:gd name="T46" fmla="*/ 271753 w 541"/>
                <a:gd name="T47" fmla="*/ 2673972 h 541"/>
                <a:gd name="T48" fmla="*/ 4006416 w 541"/>
                <a:gd name="T49" fmla="*/ 2471870 h 541"/>
                <a:gd name="T50" fmla="*/ 178581 w 541"/>
                <a:gd name="T51" fmla="*/ 2324180 h 541"/>
                <a:gd name="T52" fmla="*/ 4014180 w 541"/>
                <a:gd name="T53" fmla="*/ 2246448 h 541"/>
                <a:gd name="T54" fmla="*/ 147523 w 541"/>
                <a:gd name="T55" fmla="*/ 2098757 h 541"/>
                <a:gd name="T56" fmla="*/ 4037473 w 541"/>
                <a:gd name="T57" fmla="*/ 2129850 h 541"/>
                <a:gd name="T58" fmla="*/ 4060766 w 541"/>
                <a:gd name="T59" fmla="*/ 2106531 h 541"/>
                <a:gd name="T60" fmla="*/ 194109 w 541"/>
                <a:gd name="T61" fmla="*/ 1857789 h 541"/>
                <a:gd name="T62" fmla="*/ 4029709 w 541"/>
                <a:gd name="T63" fmla="*/ 1748965 h 541"/>
                <a:gd name="T64" fmla="*/ 225167 w 541"/>
                <a:gd name="T65" fmla="*/ 1601274 h 541"/>
                <a:gd name="T66" fmla="*/ 3944301 w 541"/>
                <a:gd name="T67" fmla="*/ 1500223 h 541"/>
                <a:gd name="T68" fmla="*/ 248460 w 541"/>
                <a:gd name="T69" fmla="*/ 1476903 h 541"/>
                <a:gd name="T70" fmla="*/ 3889950 w 541"/>
                <a:gd name="T71" fmla="*/ 1391398 h 541"/>
                <a:gd name="T72" fmla="*/ 357161 w 541"/>
                <a:gd name="T73" fmla="*/ 1274801 h 541"/>
                <a:gd name="T74" fmla="*/ 357161 w 541"/>
                <a:gd name="T75" fmla="*/ 1274801 h 541"/>
                <a:gd name="T76" fmla="*/ 3812306 w 541"/>
                <a:gd name="T77" fmla="*/ 1181523 h 541"/>
                <a:gd name="T78" fmla="*/ 551270 w 541"/>
                <a:gd name="T79" fmla="*/ 971647 h 541"/>
                <a:gd name="T80" fmla="*/ 3618197 w 541"/>
                <a:gd name="T81" fmla="*/ 870596 h 541"/>
                <a:gd name="T82" fmla="*/ 691029 w 541"/>
                <a:gd name="T83" fmla="*/ 753998 h 541"/>
                <a:gd name="T84" fmla="*/ 3431852 w 541"/>
                <a:gd name="T85" fmla="*/ 684039 h 541"/>
                <a:gd name="T86" fmla="*/ 776437 w 541"/>
                <a:gd name="T87" fmla="*/ 660720 h 541"/>
                <a:gd name="T88" fmla="*/ 3323151 w 541"/>
                <a:gd name="T89" fmla="*/ 621854 h 541"/>
                <a:gd name="T90" fmla="*/ 978311 w 541"/>
                <a:gd name="T91" fmla="*/ 536349 h 541"/>
                <a:gd name="T92" fmla="*/ 978311 w 541"/>
                <a:gd name="T93" fmla="*/ 536349 h 541"/>
                <a:gd name="T94" fmla="*/ 3043634 w 541"/>
                <a:gd name="T95" fmla="*/ 427525 h 541"/>
                <a:gd name="T96" fmla="*/ 1172420 w 541"/>
                <a:gd name="T97" fmla="*/ 396432 h 541"/>
                <a:gd name="T98" fmla="*/ 2927168 w 541"/>
                <a:gd name="T99" fmla="*/ 365339 h 541"/>
                <a:gd name="T100" fmla="*/ 2927168 w 541"/>
                <a:gd name="T101" fmla="*/ 365339 h 541"/>
                <a:gd name="T102" fmla="*/ 1413116 w 541"/>
                <a:gd name="T103" fmla="*/ 303154 h 541"/>
                <a:gd name="T104" fmla="*/ 2709766 w 541"/>
                <a:gd name="T105" fmla="*/ 240968 h 541"/>
                <a:gd name="T106" fmla="*/ 1754748 w 541"/>
                <a:gd name="T107" fmla="*/ 194329 h 541"/>
                <a:gd name="T108" fmla="*/ 2368133 w 541"/>
                <a:gd name="T109" fmla="*/ 163237 h 541"/>
                <a:gd name="T110" fmla="*/ 1979915 w 541"/>
                <a:gd name="T111" fmla="*/ 147690 h 541"/>
                <a:gd name="T112" fmla="*/ 2119673 w 541"/>
                <a:gd name="T113" fmla="*/ 178783 h 541"/>
                <a:gd name="T114" fmla="*/ 2104145 w 541"/>
                <a:gd name="T115" fmla="*/ 4205288 h 5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41" h="541">
                  <a:moveTo>
                    <a:pt x="271" y="71"/>
                  </a:moveTo>
                  <a:cubicBezTo>
                    <a:pt x="161" y="71"/>
                    <a:pt x="71" y="160"/>
                    <a:pt x="71" y="270"/>
                  </a:cubicBezTo>
                  <a:cubicBezTo>
                    <a:pt x="71" y="380"/>
                    <a:pt x="161" y="470"/>
                    <a:pt x="271" y="470"/>
                  </a:cubicBezTo>
                  <a:cubicBezTo>
                    <a:pt x="381" y="470"/>
                    <a:pt x="470" y="380"/>
                    <a:pt x="470" y="270"/>
                  </a:cubicBezTo>
                  <a:cubicBezTo>
                    <a:pt x="470" y="160"/>
                    <a:pt x="381" y="71"/>
                    <a:pt x="271" y="71"/>
                  </a:cubicBezTo>
                  <a:moveTo>
                    <a:pt x="268" y="522"/>
                  </a:moveTo>
                  <a:cubicBezTo>
                    <a:pt x="263" y="522"/>
                    <a:pt x="259" y="522"/>
                    <a:pt x="254" y="522"/>
                  </a:cubicBezTo>
                  <a:cubicBezTo>
                    <a:pt x="253" y="521"/>
                    <a:pt x="252" y="520"/>
                    <a:pt x="252" y="519"/>
                  </a:cubicBezTo>
                  <a:cubicBezTo>
                    <a:pt x="252" y="518"/>
                    <a:pt x="253" y="517"/>
                    <a:pt x="254" y="517"/>
                  </a:cubicBezTo>
                  <a:cubicBezTo>
                    <a:pt x="254" y="517"/>
                    <a:pt x="254" y="517"/>
                    <a:pt x="255" y="517"/>
                  </a:cubicBezTo>
                  <a:cubicBezTo>
                    <a:pt x="259" y="517"/>
                    <a:pt x="263" y="518"/>
                    <a:pt x="268" y="518"/>
                  </a:cubicBezTo>
                  <a:cubicBezTo>
                    <a:pt x="269" y="518"/>
                    <a:pt x="270" y="519"/>
                    <a:pt x="270" y="520"/>
                  </a:cubicBezTo>
                  <a:cubicBezTo>
                    <a:pt x="270" y="521"/>
                    <a:pt x="269" y="522"/>
                    <a:pt x="268" y="522"/>
                  </a:cubicBezTo>
                  <a:cubicBezTo>
                    <a:pt x="268" y="522"/>
                    <a:pt x="268" y="522"/>
                    <a:pt x="268" y="522"/>
                  </a:cubicBezTo>
                  <a:moveTo>
                    <a:pt x="286" y="522"/>
                  </a:moveTo>
                  <a:cubicBezTo>
                    <a:pt x="285" y="522"/>
                    <a:pt x="284" y="521"/>
                    <a:pt x="283" y="520"/>
                  </a:cubicBezTo>
                  <a:cubicBezTo>
                    <a:pt x="283" y="518"/>
                    <a:pt x="284" y="517"/>
                    <a:pt x="286" y="517"/>
                  </a:cubicBezTo>
                  <a:cubicBezTo>
                    <a:pt x="290" y="517"/>
                    <a:pt x="294" y="517"/>
                    <a:pt x="299" y="516"/>
                  </a:cubicBezTo>
                  <a:cubicBezTo>
                    <a:pt x="299" y="516"/>
                    <a:pt x="299" y="516"/>
                    <a:pt x="299" y="516"/>
                  </a:cubicBezTo>
                  <a:cubicBezTo>
                    <a:pt x="300" y="516"/>
                    <a:pt x="301" y="517"/>
                    <a:pt x="301" y="518"/>
                  </a:cubicBezTo>
                  <a:cubicBezTo>
                    <a:pt x="301" y="519"/>
                    <a:pt x="301" y="520"/>
                    <a:pt x="299" y="520"/>
                  </a:cubicBezTo>
                  <a:cubicBezTo>
                    <a:pt x="295" y="521"/>
                    <a:pt x="290" y="521"/>
                    <a:pt x="286" y="522"/>
                  </a:cubicBezTo>
                  <a:cubicBezTo>
                    <a:pt x="286" y="522"/>
                    <a:pt x="286" y="522"/>
                    <a:pt x="286" y="522"/>
                  </a:cubicBezTo>
                  <a:moveTo>
                    <a:pt x="237" y="520"/>
                  </a:moveTo>
                  <a:cubicBezTo>
                    <a:pt x="236" y="520"/>
                    <a:pt x="236" y="520"/>
                    <a:pt x="236" y="520"/>
                  </a:cubicBezTo>
                  <a:cubicBezTo>
                    <a:pt x="232" y="519"/>
                    <a:pt x="227" y="518"/>
                    <a:pt x="223" y="518"/>
                  </a:cubicBezTo>
                  <a:cubicBezTo>
                    <a:pt x="222" y="517"/>
                    <a:pt x="221" y="516"/>
                    <a:pt x="221" y="515"/>
                  </a:cubicBezTo>
                  <a:cubicBezTo>
                    <a:pt x="221" y="514"/>
                    <a:pt x="222" y="513"/>
                    <a:pt x="223" y="513"/>
                  </a:cubicBezTo>
                  <a:cubicBezTo>
                    <a:pt x="223" y="513"/>
                    <a:pt x="224" y="513"/>
                    <a:pt x="224" y="513"/>
                  </a:cubicBezTo>
                  <a:cubicBezTo>
                    <a:pt x="228" y="514"/>
                    <a:pt x="232" y="515"/>
                    <a:pt x="237" y="515"/>
                  </a:cubicBezTo>
                  <a:cubicBezTo>
                    <a:pt x="238" y="515"/>
                    <a:pt x="239" y="517"/>
                    <a:pt x="239" y="518"/>
                  </a:cubicBezTo>
                  <a:cubicBezTo>
                    <a:pt x="239" y="519"/>
                    <a:pt x="238" y="520"/>
                    <a:pt x="237" y="520"/>
                  </a:cubicBezTo>
                  <a:moveTo>
                    <a:pt x="317" y="518"/>
                  </a:moveTo>
                  <a:cubicBezTo>
                    <a:pt x="316" y="518"/>
                    <a:pt x="315" y="517"/>
                    <a:pt x="315" y="516"/>
                  </a:cubicBezTo>
                  <a:cubicBezTo>
                    <a:pt x="314" y="515"/>
                    <a:pt x="315" y="514"/>
                    <a:pt x="316" y="513"/>
                  </a:cubicBezTo>
                  <a:cubicBezTo>
                    <a:pt x="321" y="513"/>
                    <a:pt x="325" y="512"/>
                    <a:pt x="329" y="511"/>
                  </a:cubicBezTo>
                  <a:cubicBezTo>
                    <a:pt x="330" y="511"/>
                    <a:pt x="330" y="511"/>
                    <a:pt x="330" y="511"/>
                  </a:cubicBezTo>
                  <a:cubicBezTo>
                    <a:pt x="331" y="511"/>
                    <a:pt x="332" y="511"/>
                    <a:pt x="332" y="512"/>
                  </a:cubicBezTo>
                  <a:cubicBezTo>
                    <a:pt x="332" y="513"/>
                    <a:pt x="332" y="515"/>
                    <a:pt x="330" y="515"/>
                  </a:cubicBezTo>
                  <a:cubicBezTo>
                    <a:pt x="326" y="516"/>
                    <a:pt x="322" y="517"/>
                    <a:pt x="317" y="518"/>
                  </a:cubicBezTo>
                  <a:cubicBezTo>
                    <a:pt x="317" y="518"/>
                    <a:pt x="317" y="518"/>
                    <a:pt x="317" y="518"/>
                  </a:cubicBezTo>
                  <a:moveTo>
                    <a:pt x="206" y="514"/>
                  </a:moveTo>
                  <a:cubicBezTo>
                    <a:pt x="205" y="513"/>
                    <a:pt x="205" y="513"/>
                    <a:pt x="205" y="513"/>
                  </a:cubicBezTo>
                  <a:cubicBezTo>
                    <a:pt x="201" y="512"/>
                    <a:pt x="197" y="511"/>
                    <a:pt x="192" y="510"/>
                  </a:cubicBezTo>
                  <a:cubicBezTo>
                    <a:pt x="191" y="509"/>
                    <a:pt x="190" y="508"/>
                    <a:pt x="191" y="507"/>
                  </a:cubicBezTo>
                  <a:cubicBezTo>
                    <a:pt x="191" y="506"/>
                    <a:pt x="192" y="505"/>
                    <a:pt x="193" y="505"/>
                  </a:cubicBezTo>
                  <a:cubicBezTo>
                    <a:pt x="193" y="505"/>
                    <a:pt x="193" y="505"/>
                    <a:pt x="194" y="505"/>
                  </a:cubicBezTo>
                  <a:cubicBezTo>
                    <a:pt x="198" y="507"/>
                    <a:pt x="202" y="508"/>
                    <a:pt x="206" y="509"/>
                  </a:cubicBezTo>
                  <a:cubicBezTo>
                    <a:pt x="208" y="510"/>
                    <a:pt x="208" y="511"/>
                    <a:pt x="208" y="512"/>
                  </a:cubicBezTo>
                  <a:cubicBezTo>
                    <a:pt x="208" y="513"/>
                    <a:pt x="207" y="514"/>
                    <a:pt x="206" y="514"/>
                  </a:cubicBezTo>
                  <a:moveTo>
                    <a:pt x="347" y="510"/>
                  </a:moveTo>
                  <a:cubicBezTo>
                    <a:pt x="346" y="510"/>
                    <a:pt x="345" y="510"/>
                    <a:pt x="345" y="509"/>
                  </a:cubicBezTo>
                  <a:cubicBezTo>
                    <a:pt x="345" y="507"/>
                    <a:pt x="345" y="506"/>
                    <a:pt x="346" y="506"/>
                  </a:cubicBezTo>
                  <a:cubicBezTo>
                    <a:pt x="351" y="504"/>
                    <a:pt x="355" y="503"/>
                    <a:pt x="359" y="501"/>
                  </a:cubicBezTo>
                  <a:cubicBezTo>
                    <a:pt x="359" y="501"/>
                    <a:pt x="360" y="501"/>
                    <a:pt x="360" y="501"/>
                  </a:cubicBezTo>
                  <a:cubicBezTo>
                    <a:pt x="361" y="501"/>
                    <a:pt x="362" y="502"/>
                    <a:pt x="362" y="503"/>
                  </a:cubicBezTo>
                  <a:cubicBezTo>
                    <a:pt x="362" y="504"/>
                    <a:pt x="362" y="505"/>
                    <a:pt x="361" y="506"/>
                  </a:cubicBezTo>
                  <a:cubicBezTo>
                    <a:pt x="356" y="507"/>
                    <a:pt x="352" y="509"/>
                    <a:pt x="348" y="510"/>
                  </a:cubicBezTo>
                  <a:cubicBezTo>
                    <a:pt x="347" y="510"/>
                    <a:pt x="347" y="510"/>
                    <a:pt x="347" y="510"/>
                  </a:cubicBezTo>
                  <a:moveTo>
                    <a:pt x="176" y="504"/>
                  </a:moveTo>
                  <a:cubicBezTo>
                    <a:pt x="175" y="503"/>
                    <a:pt x="175" y="503"/>
                    <a:pt x="175" y="503"/>
                  </a:cubicBezTo>
                  <a:cubicBezTo>
                    <a:pt x="171" y="502"/>
                    <a:pt x="167" y="500"/>
                    <a:pt x="163" y="498"/>
                  </a:cubicBezTo>
                  <a:cubicBezTo>
                    <a:pt x="162" y="497"/>
                    <a:pt x="161" y="496"/>
                    <a:pt x="162" y="495"/>
                  </a:cubicBezTo>
                  <a:cubicBezTo>
                    <a:pt x="162" y="494"/>
                    <a:pt x="163" y="494"/>
                    <a:pt x="164" y="494"/>
                  </a:cubicBezTo>
                  <a:cubicBezTo>
                    <a:pt x="164" y="494"/>
                    <a:pt x="165" y="494"/>
                    <a:pt x="165" y="494"/>
                  </a:cubicBezTo>
                  <a:cubicBezTo>
                    <a:pt x="169" y="496"/>
                    <a:pt x="173" y="498"/>
                    <a:pt x="177" y="499"/>
                  </a:cubicBezTo>
                  <a:cubicBezTo>
                    <a:pt x="178" y="500"/>
                    <a:pt x="179" y="501"/>
                    <a:pt x="178" y="502"/>
                  </a:cubicBezTo>
                  <a:cubicBezTo>
                    <a:pt x="178" y="503"/>
                    <a:pt x="177" y="504"/>
                    <a:pt x="176" y="504"/>
                  </a:cubicBezTo>
                  <a:moveTo>
                    <a:pt x="376" y="499"/>
                  </a:moveTo>
                  <a:cubicBezTo>
                    <a:pt x="376" y="499"/>
                    <a:pt x="375" y="498"/>
                    <a:pt x="374" y="497"/>
                  </a:cubicBezTo>
                  <a:cubicBezTo>
                    <a:pt x="374" y="496"/>
                    <a:pt x="374" y="495"/>
                    <a:pt x="375" y="494"/>
                  </a:cubicBezTo>
                  <a:cubicBezTo>
                    <a:pt x="379" y="493"/>
                    <a:pt x="383" y="491"/>
                    <a:pt x="387" y="489"/>
                  </a:cubicBezTo>
                  <a:cubicBezTo>
                    <a:pt x="388" y="488"/>
                    <a:pt x="388" y="488"/>
                    <a:pt x="388" y="488"/>
                  </a:cubicBezTo>
                  <a:cubicBezTo>
                    <a:pt x="389" y="488"/>
                    <a:pt x="390" y="489"/>
                    <a:pt x="390" y="489"/>
                  </a:cubicBezTo>
                  <a:cubicBezTo>
                    <a:pt x="391" y="491"/>
                    <a:pt x="391" y="492"/>
                    <a:pt x="389" y="492"/>
                  </a:cubicBezTo>
                  <a:cubicBezTo>
                    <a:pt x="385" y="495"/>
                    <a:pt x="381" y="497"/>
                    <a:pt x="377" y="499"/>
                  </a:cubicBezTo>
                  <a:cubicBezTo>
                    <a:pt x="376" y="499"/>
                    <a:pt x="376" y="499"/>
                    <a:pt x="376" y="499"/>
                  </a:cubicBezTo>
                  <a:moveTo>
                    <a:pt x="148" y="490"/>
                  </a:moveTo>
                  <a:cubicBezTo>
                    <a:pt x="148" y="490"/>
                    <a:pt x="147" y="490"/>
                    <a:pt x="147" y="490"/>
                  </a:cubicBezTo>
                  <a:cubicBezTo>
                    <a:pt x="143" y="487"/>
                    <a:pt x="139" y="485"/>
                    <a:pt x="135" y="483"/>
                  </a:cubicBezTo>
                  <a:cubicBezTo>
                    <a:pt x="134" y="482"/>
                    <a:pt x="134" y="481"/>
                    <a:pt x="135" y="480"/>
                  </a:cubicBezTo>
                  <a:cubicBezTo>
                    <a:pt x="135" y="479"/>
                    <a:pt x="136" y="478"/>
                    <a:pt x="137" y="478"/>
                  </a:cubicBezTo>
                  <a:cubicBezTo>
                    <a:pt x="137" y="478"/>
                    <a:pt x="137" y="479"/>
                    <a:pt x="138" y="479"/>
                  </a:cubicBezTo>
                  <a:cubicBezTo>
                    <a:pt x="141" y="481"/>
                    <a:pt x="145" y="484"/>
                    <a:pt x="149" y="486"/>
                  </a:cubicBezTo>
                  <a:cubicBezTo>
                    <a:pt x="150" y="486"/>
                    <a:pt x="151" y="488"/>
                    <a:pt x="150" y="489"/>
                  </a:cubicBezTo>
                  <a:cubicBezTo>
                    <a:pt x="150" y="489"/>
                    <a:pt x="149" y="490"/>
                    <a:pt x="148" y="490"/>
                  </a:cubicBezTo>
                  <a:moveTo>
                    <a:pt x="404" y="484"/>
                  </a:moveTo>
                  <a:cubicBezTo>
                    <a:pt x="403" y="484"/>
                    <a:pt x="402" y="483"/>
                    <a:pt x="402" y="483"/>
                  </a:cubicBezTo>
                  <a:cubicBezTo>
                    <a:pt x="401" y="482"/>
                    <a:pt x="402" y="480"/>
                    <a:pt x="403" y="480"/>
                  </a:cubicBezTo>
                  <a:cubicBezTo>
                    <a:pt x="406" y="477"/>
                    <a:pt x="410" y="475"/>
                    <a:pt x="414" y="472"/>
                  </a:cubicBezTo>
                  <a:cubicBezTo>
                    <a:pt x="414" y="472"/>
                    <a:pt x="415" y="472"/>
                    <a:pt x="415" y="472"/>
                  </a:cubicBezTo>
                  <a:cubicBezTo>
                    <a:pt x="416" y="472"/>
                    <a:pt x="416" y="472"/>
                    <a:pt x="417" y="473"/>
                  </a:cubicBezTo>
                  <a:cubicBezTo>
                    <a:pt x="418" y="474"/>
                    <a:pt x="417" y="475"/>
                    <a:pt x="416" y="476"/>
                  </a:cubicBezTo>
                  <a:cubicBezTo>
                    <a:pt x="413" y="478"/>
                    <a:pt x="409" y="481"/>
                    <a:pt x="405" y="483"/>
                  </a:cubicBezTo>
                  <a:cubicBezTo>
                    <a:pt x="405" y="484"/>
                    <a:pt x="404" y="484"/>
                    <a:pt x="404" y="484"/>
                  </a:cubicBezTo>
                  <a:moveTo>
                    <a:pt x="122" y="473"/>
                  </a:moveTo>
                  <a:cubicBezTo>
                    <a:pt x="121" y="473"/>
                    <a:pt x="121" y="473"/>
                    <a:pt x="120" y="472"/>
                  </a:cubicBezTo>
                  <a:cubicBezTo>
                    <a:pt x="117" y="470"/>
                    <a:pt x="113" y="467"/>
                    <a:pt x="110" y="464"/>
                  </a:cubicBezTo>
                  <a:cubicBezTo>
                    <a:pt x="109" y="463"/>
                    <a:pt x="109" y="462"/>
                    <a:pt x="110" y="461"/>
                  </a:cubicBezTo>
                  <a:cubicBezTo>
                    <a:pt x="110" y="460"/>
                    <a:pt x="111" y="460"/>
                    <a:pt x="111" y="460"/>
                  </a:cubicBezTo>
                  <a:cubicBezTo>
                    <a:pt x="112" y="460"/>
                    <a:pt x="112" y="460"/>
                    <a:pt x="113" y="461"/>
                  </a:cubicBezTo>
                  <a:cubicBezTo>
                    <a:pt x="116" y="463"/>
                    <a:pt x="120" y="466"/>
                    <a:pt x="123" y="469"/>
                  </a:cubicBezTo>
                  <a:cubicBezTo>
                    <a:pt x="124" y="469"/>
                    <a:pt x="124" y="471"/>
                    <a:pt x="124" y="472"/>
                  </a:cubicBezTo>
                  <a:cubicBezTo>
                    <a:pt x="123" y="472"/>
                    <a:pt x="122" y="473"/>
                    <a:pt x="122" y="473"/>
                  </a:cubicBezTo>
                  <a:moveTo>
                    <a:pt x="429" y="465"/>
                  </a:moveTo>
                  <a:cubicBezTo>
                    <a:pt x="429" y="465"/>
                    <a:pt x="428" y="465"/>
                    <a:pt x="428" y="465"/>
                  </a:cubicBezTo>
                  <a:cubicBezTo>
                    <a:pt x="427" y="464"/>
                    <a:pt x="427" y="462"/>
                    <a:pt x="428" y="461"/>
                  </a:cubicBezTo>
                  <a:cubicBezTo>
                    <a:pt x="431" y="459"/>
                    <a:pt x="435" y="456"/>
                    <a:pt x="438" y="453"/>
                  </a:cubicBezTo>
                  <a:cubicBezTo>
                    <a:pt x="438" y="452"/>
                    <a:pt x="439" y="452"/>
                    <a:pt x="439" y="452"/>
                  </a:cubicBezTo>
                  <a:cubicBezTo>
                    <a:pt x="440" y="452"/>
                    <a:pt x="441" y="452"/>
                    <a:pt x="441" y="453"/>
                  </a:cubicBezTo>
                  <a:cubicBezTo>
                    <a:pt x="442" y="454"/>
                    <a:pt x="442" y="455"/>
                    <a:pt x="441" y="456"/>
                  </a:cubicBezTo>
                  <a:cubicBezTo>
                    <a:pt x="438" y="459"/>
                    <a:pt x="434" y="462"/>
                    <a:pt x="431" y="465"/>
                  </a:cubicBezTo>
                  <a:cubicBezTo>
                    <a:pt x="430" y="465"/>
                    <a:pt x="430" y="465"/>
                    <a:pt x="429" y="465"/>
                  </a:cubicBezTo>
                  <a:moveTo>
                    <a:pt x="98" y="453"/>
                  </a:moveTo>
                  <a:cubicBezTo>
                    <a:pt x="97" y="453"/>
                    <a:pt x="97" y="452"/>
                    <a:pt x="96" y="452"/>
                  </a:cubicBezTo>
                  <a:cubicBezTo>
                    <a:pt x="93" y="449"/>
                    <a:pt x="90" y="446"/>
                    <a:pt x="87" y="442"/>
                  </a:cubicBezTo>
                  <a:cubicBezTo>
                    <a:pt x="86" y="441"/>
                    <a:pt x="86" y="440"/>
                    <a:pt x="87" y="439"/>
                  </a:cubicBezTo>
                  <a:cubicBezTo>
                    <a:pt x="87" y="439"/>
                    <a:pt x="88" y="439"/>
                    <a:pt x="88" y="439"/>
                  </a:cubicBezTo>
                  <a:cubicBezTo>
                    <a:pt x="89" y="439"/>
                    <a:pt x="90" y="439"/>
                    <a:pt x="90" y="439"/>
                  </a:cubicBezTo>
                  <a:cubicBezTo>
                    <a:pt x="93" y="442"/>
                    <a:pt x="96" y="446"/>
                    <a:pt x="99" y="449"/>
                  </a:cubicBezTo>
                  <a:cubicBezTo>
                    <a:pt x="100" y="450"/>
                    <a:pt x="100" y="451"/>
                    <a:pt x="100" y="452"/>
                  </a:cubicBezTo>
                  <a:cubicBezTo>
                    <a:pt x="99" y="452"/>
                    <a:pt x="98" y="453"/>
                    <a:pt x="98" y="453"/>
                  </a:cubicBezTo>
                  <a:moveTo>
                    <a:pt x="452" y="444"/>
                  </a:moveTo>
                  <a:cubicBezTo>
                    <a:pt x="452" y="444"/>
                    <a:pt x="451" y="444"/>
                    <a:pt x="451" y="443"/>
                  </a:cubicBezTo>
                  <a:cubicBezTo>
                    <a:pt x="450" y="442"/>
                    <a:pt x="450" y="441"/>
                    <a:pt x="451" y="440"/>
                  </a:cubicBezTo>
                  <a:cubicBezTo>
                    <a:pt x="454" y="437"/>
                    <a:pt x="457" y="434"/>
                    <a:pt x="459" y="430"/>
                  </a:cubicBezTo>
                  <a:cubicBezTo>
                    <a:pt x="460" y="430"/>
                    <a:pt x="461" y="429"/>
                    <a:pt x="461" y="429"/>
                  </a:cubicBezTo>
                  <a:cubicBezTo>
                    <a:pt x="462" y="429"/>
                    <a:pt x="462" y="430"/>
                    <a:pt x="463" y="430"/>
                  </a:cubicBezTo>
                  <a:cubicBezTo>
                    <a:pt x="464" y="431"/>
                    <a:pt x="464" y="432"/>
                    <a:pt x="463" y="433"/>
                  </a:cubicBezTo>
                  <a:cubicBezTo>
                    <a:pt x="460" y="437"/>
                    <a:pt x="457" y="440"/>
                    <a:pt x="454" y="443"/>
                  </a:cubicBezTo>
                  <a:cubicBezTo>
                    <a:pt x="453" y="444"/>
                    <a:pt x="453" y="444"/>
                    <a:pt x="452" y="444"/>
                  </a:cubicBezTo>
                  <a:moveTo>
                    <a:pt x="77" y="429"/>
                  </a:moveTo>
                  <a:cubicBezTo>
                    <a:pt x="76" y="429"/>
                    <a:pt x="75" y="429"/>
                    <a:pt x="75" y="429"/>
                  </a:cubicBezTo>
                  <a:cubicBezTo>
                    <a:pt x="72" y="425"/>
                    <a:pt x="69" y="421"/>
                    <a:pt x="67" y="418"/>
                  </a:cubicBezTo>
                  <a:cubicBezTo>
                    <a:pt x="66" y="417"/>
                    <a:pt x="66" y="415"/>
                    <a:pt x="67" y="415"/>
                  </a:cubicBezTo>
                  <a:cubicBezTo>
                    <a:pt x="68" y="414"/>
                    <a:pt x="68" y="414"/>
                    <a:pt x="69" y="414"/>
                  </a:cubicBezTo>
                  <a:cubicBezTo>
                    <a:pt x="69" y="414"/>
                    <a:pt x="70" y="415"/>
                    <a:pt x="70" y="415"/>
                  </a:cubicBezTo>
                  <a:cubicBezTo>
                    <a:pt x="73" y="419"/>
                    <a:pt x="76" y="422"/>
                    <a:pt x="78" y="426"/>
                  </a:cubicBezTo>
                  <a:cubicBezTo>
                    <a:pt x="79" y="427"/>
                    <a:pt x="79" y="428"/>
                    <a:pt x="78" y="429"/>
                  </a:cubicBezTo>
                  <a:cubicBezTo>
                    <a:pt x="78" y="429"/>
                    <a:pt x="77" y="429"/>
                    <a:pt x="77" y="429"/>
                  </a:cubicBezTo>
                  <a:moveTo>
                    <a:pt x="472" y="420"/>
                  </a:moveTo>
                  <a:cubicBezTo>
                    <a:pt x="472" y="420"/>
                    <a:pt x="471" y="420"/>
                    <a:pt x="471" y="419"/>
                  </a:cubicBezTo>
                  <a:cubicBezTo>
                    <a:pt x="470" y="419"/>
                    <a:pt x="470" y="417"/>
                    <a:pt x="470" y="416"/>
                  </a:cubicBezTo>
                  <a:cubicBezTo>
                    <a:pt x="473" y="413"/>
                    <a:pt x="476" y="409"/>
                    <a:pt x="478" y="405"/>
                  </a:cubicBezTo>
                  <a:cubicBezTo>
                    <a:pt x="478" y="405"/>
                    <a:pt x="479" y="404"/>
                    <a:pt x="480" y="404"/>
                  </a:cubicBezTo>
                  <a:cubicBezTo>
                    <a:pt x="480" y="404"/>
                    <a:pt x="481" y="405"/>
                    <a:pt x="481" y="405"/>
                  </a:cubicBezTo>
                  <a:cubicBezTo>
                    <a:pt x="482" y="405"/>
                    <a:pt x="482" y="407"/>
                    <a:pt x="482" y="408"/>
                  </a:cubicBezTo>
                  <a:cubicBezTo>
                    <a:pt x="479" y="412"/>
                    <a:pt x="477" y="415"/>
                    <a:pt x="474" y="419"/>
                  </a:cubicBezTo>
                  <a:cubicBezTo>
                    <a:pt x="474" y="420"/>
                    <a:pt x="473" y="420"/>
                    <a:pt x="472" y="420"/>
                  </a:cubicBezTo>
                  <a:moveTo>
                    <a:pt x="59" y="404"/>
                  </a:moveTo>
                  <a:cubicBezTo>
                    <a:pt x="58" y="404"/>
                    <a:pt x="57" y="404"/>
                    <a:pt x="57" y="403"/>
                  </a:cubicBezTo>
                  <a:cubicBezTo>
                    <a:pt x="54" y="399"/>
                    <a:pt x="52" y="395"/>
                    <a:pt x="50" y="391"/>
                  </a:cubicBezTo>
                  <a:cubicBezTo>
                    <a:pt x="49" y="390"/>
                    <a:pt x="50" y="389"/>
                    <a:pt x="51" y="388"/>
                  </a:cubicBezTo>
                  <a:cubicBezTo>
                    <a:pt x="51" y="388"/>
                    <a:pt x="51" y="388"/>
                    <a:pt x="52" y="388"/>
                  </a:cubicBezTo>
                  <a:cubicBezTo>
                    <a:pt x="53" y="388"/>
                    <a:pt x="53" y="388"/>
                    <a:pt x="54" y="389"/>
                  </a:cubicBezTo>
                  <a:cubicBezTo>
                    <a:pt x="56" y="393"/>
                    <a:pt x="58" y="397"/>
                    <a:pt x="60" y="401"/>
                  </a:cubicBezTo>
                  <a:cubicBezTo>
                    <a:pt x="61" y="402"/>
                    <a:pt x="61" y="403"/>
                    <a:pt x="60" y="404"/>
                  </a:cubicBezTo>
                  <a:cubicBezTo>
                    <a:pt x="59" y="404"/>
                    <a:pt x="59" y="404"/>
                    <a:pt x="59" y="404"/>
                  </a:cubicBezTo>
                  <a:moveTo>
                    <a:pt x="489" y="394"/>
                  </a:moveTo>
                  <a:cubicBezTo>
                    <a:pt x="489" y="394"/>
                    <a:pt x="488" y="393"/>
                    <a:pt x="488" y="393"/>
                  </a:cubicBezTo>
                  <a:cubicBezTo>
                    <a:pt x="487" y="393"/>
                    <a:pt x="487" y="391"/>
                    <a:pt x="487" y="390"/>
                  </a:cubicBezTo>
                  <a:cubicBezTo>
                    <a:pt x="489" y="386"/>
                    <a:pt x="491" y="382"/>
                    <a:pt x="493" y="378"/>
                  </a:cubicBezTo>
                  <a:cubicBezTo>
                    <a:pt x="494" y="378"/>
                    <a:pt x="494" y="377"/>
                    <a:pt x="495" y="377"/>
                  </a:cubicBezTo>
                  <a:cubicBezTo>
                    <a:pt x="496" y="377"/>
                    <a:pt x="496" y="377"/>
                    <a:pt x="496" y="377"/>
                  </a:cubicBezTo>
                  <a:cubicBezTo>
                    <a:pt x="497" y="378"/>
                    <a:pt x="498" y="379"/>
                    <a:pt x="497" y="380"/>
                  </a:cubicBezTo>
                  <a:cubicBezTo>
                    <a:pt x="495" y="384"/>
                    <a:pt x="493" y="388"/>
                    <a:pt x="491" y="392"/>
                  </a:cubicBezTo>
                  <a:cubicBezTo>
                    <a:pt x="491" y="393"/>
                    <a:pt x="490" y="394"/>
                    <a:pt x="489" y="394"/>
                  </a:cubicBezTo>
                  <a:moveTo>
                    <a:pt x="44" y="376"/>
                  </a:moveTo>
                  <a:cubicBezTo>
                    <a:pt x="43" y="376"/>
                    <a:pt x="42" y="376"/>
                    <a:pt x="42" y="375"/>
                  </a:cubicBezTo>
                  <a:cubicBezTo>
                    <a:pt x="40" y="371"/>
                    <a:pt x="38" y="367"/>
                    <a:pt x="36" y="363"/>
                  </a:cubicBezTo>
                  <a:cubicBezTo>
                    <a:pt x="36" y="361"/>
                    <a:pt x="37" y="360"/>
                    <a:pt x="38" y="360"/>
                  </a:cubicBezTo>
                  <a:cubicBezTo>
                    <a:pt x="38" y="360"/>
                    <a:pt x="38" y="359"/>
                    <a:pt x="38" y="359"/>
                  </a:cubicBezTo>
                  <a:cubicBezTo>
                    <a:pt x="39" y="359"/>
                    <a:pt x="40" y="360"/>
                    <a:pt x="41" y="361"/>
                  </a:cubicBezTo>
                  <a:cubicBezTo>
                    <a:pt x="42" y="365"/>
                    <a:pt x="44" y="369"/>
                    <a:pt x="46" y="373"/>
                  </a:cubicBezTo>
                  <a:cubicBezTo>
                    <a:pt x="46" y="374"/>
                    <a:pt x="46" y="376"/>
                    <a:pt x="45" y="376"/>
                  </a:cubicBezTo>
                  <a:cubicBezTo>
                    <a:pt x="44" y="376"/>
                    <a:pt x="44" y="376"/>
                    <a:pt x="44" y="376"/>
                  </a:cubicBezTo>
                  <a:moveTo>
                    <a:pt x="503" y="365"/>
                  </a:moveTo>
                  <a:cubicBezTo>
                    <a:pt x="502" y="365"/>
                    <a:pt x="502" y="365"/>
                    <a:pt x="502" y="365"/>
                  </a:cubicBezTo>
                  <a:cubicBezTo>
                    <a:pt x="501" y="365"/>
                    <a:pt x="500" y="363"/>
                    <a:pt x="500" y="362"/>
                  </a:cubicBezTo>
                  <a:cubicBezTo>
                    <a:pt x="502" y="358"/>
                    <a:pt x="504" y="354"/>
                    <a:pt x="505" y="350"/>
                  </a:cubicBezTo>
                  <a:cubicBezTo>
                    <a:pt x="505" y="349"/>
                    <a:pt x="506" y="348"/>
                    <a:pt x="507" y="348"/>
                  </a:cubicBezTo>
                  <a:cubicBezTo>
                    <a:pt x="507" y="348"/>
                    <a:pt x="508" y="348"/>
                    <a:pt x="508" y="348"/>
                  </a:cubicBezTo>
                  <a:cubicBezTo>
                    <a:pt x="509" y="349"/>
                    <a:pt x="510" y="350"/>
                    <a:pt x="509" y="351"/>
                  </a:cubicBezTo>
                  <a:cubicBezTo>
                    <a:pt x="508" y="355"/>
                    <a:pt x="506" y="360"/>
                    <a:pt x="505" y="364"/>
                  </a:cubicBezTo>
                  <a:cubicBezTo>
                    <a:pt x="504" y="365"/>
                    <a:pt x="503" y="365"/>
                    <a:pt x="503" y="365"/>
                  </a:cubicBezTo>
                  <a:moveTo>
                    <a:pt x="33" y="347"/>
                  </a:moveTo>
                  <a:cubicBezTo>
                    <a:pt x="32" y="347"/>
                    <a:pt x="31" y="346"/>
                    <a:pt x="30" y="345"/>
                  </a:cubicBezTo>
                  <a:cubicBezTo>
                    <a:pt x="29" y="341"/>
                    <a:pt x="28" y="337"/>
                    <a:pt x="27" y="332"/>
                  </a:cubicBezTo>
                  <a:cubicBezTo>
                    <a:pt x="26" y="331"/>
                    <a:pt x="27" y="330"/>
                    <a:pt x="28" y="330"/>
                  </a:cubicBezTo>
                  <a:cubicBezTo>
                    <a:pt x="28" y="330"/>
                    <a:pt x="29" y="330"/>
                    <a:pt x="29" y="330"/>
                  </a:cubicBezTo>
                  <a:cubicBezTo>
                    <a:pt x="30" y="330"/>
                    <a:pt x="31" y="330"/>
                    <a:pt x="31" y="331"/>
                  </a:cubicBezTo>
                  <a:cubicBezTo>
                    <a:pt x="32" y="336"/>
                    <a:pt x="33" y="340"/>
                    <a:pt x="35" y="344"/>
                  </a:cubicBezTo>
                  <a:cubicBezTo>
                    <a:pt x="35" y="345"/>
                    <a:pt x="34" y="347"/>
                    <a:pt x="33" y="347"/>
                  </a:cubicBezTo>
                  <a:cubicBezTo>
                    <a:pt x="33" y="347"/>
                    <a:pt x="33" y="347"/>
                    <a:pt x="33" y="347"/>
                  </a:cubicBezTo>
                  <a:moveTo>
                    <a:pt x="512" y="336"/>
                  </a:moveTo>
                  <a:cubicBezTo>
                    <a:pt x="512" y="335"/>
                    <a:pt x="512" y="335"/>
                    <a:pt x="512" y="335"/>
                  </a:cubicBezTo>
                  <a:cubicBezTo>
                    <a:pt x="511" y="335"/>
                    <a:pt x="510" y="334"/>
                    <a:pt x="510" y="333"/>
                  </a:cubicBezTo>
                  <a:cubicBezTo>
                    <a:pt x="511" y="328"/>
                    <a:pt x="512" y="324"/>
                    <a:pt x="513" y="320"/>
                  </a:cubicBezTo>
                  <a:cubicBezTo>
                    <a:pt x="513" y="319"/>
                    <a:pt x="514" y="318"/>
                    <a:pt x="515" y="318"/>
                  </a:cubicBezTo>
                  <a:cubicBezTo>
                    <a:pt x="516" y="318"/>
                    <a:pt x="516" y="318"/>
                    <a:pt x="516" y="318"/>
                  </a:cubicBezTo>
                  <a:cubicBezTo>
                    <a:pt x="517" y="318"/>
                    <a:pt x="518" y="319"/>
                    <a:pt x="518" y="321"/>
                  </a:cubicBezTo>
                  <a:cubicBezTo>
                    <a:pt x="517" y="325"/>
                    <a:pt x="516" y="329"/>
                    <a:pt x="514" y="334"/>
                  </a:cubicBezTo>
                  <a:cubicBezTo>
                    <a:pt x="514" y="335"/>
                    <a:pt x="513" y="336"/>
                    <a:pt x="512" y="336"/>
                  </a:cubicBezTo>
                  <a:moveTo>
                    <a:pt x="25" y="317"/>
                  </a:moveTo>
                  <a:cubicBezTo>
                    <a:pt x="24" y="317"/>
                    <a:pt x="23" y="316"/>
                    <a:pt x="23" y="315"/>
                  </a:cubicBezTo>
                  <a:cubicBezTo>
                    <a:pt x="22" y="310"/>
                    <a:pt x="21" y="306"/>
                    <a:pt x="21" y="301"/>
                  </a:cubicBezTo>
                  <a:cubicBezTo>
                    <a:pt x="21" y="300"/>
                    <a:pt x="22" y="299"/>
                    <a:pt x="23" y="299"/>
                  </a:cubicBezTo>
                  <a:cubicBezTo>
                    <a:pt x="23" y="299"/>
                    <a:pt x="23" y="299"/>
                    <a:pt x="23" y="299"/>
                  </a:cubicBezTo>
                  <a:cubicBezTo>
                    <a:pt x="24" y="299"/>
                    <a:pt x="25" y="300"/>
                    <a:pt x="25" y="301"/>
                  </a:cubicBezTo>
                  <a:cubicBezTo>
                    <a:pt x="26" y="305"/>
                    <a:pt x="26" y="310"/>
                    <a:pt x="27" y="314"/>
                  </a:cubicBezTo>
                  <a:cubicBezTo>
                    <a:pt x="27" y="315"/>
                    <a:pt x="27" y="316"/>
                    <a:pt x="25" y="317"/>
                  </a:cubicBezTo>
                  <a:cubicBezTo>
                    <a:pt x="25" y="317"/>
                    <a:pt x="25" y="317"/>
                    <a:pt x="25" y="317"/>
                  </a:cubicBezTo>
                  <a:moveTo>
                    <a:pt x="518" y="305"/>
                  </a:moveTo>
                  <a:cubicBezTo>
                    <a:pt x="518" y="305"/>
                    <a:pt x="518" y="305"/>
                    <a:pt x="518" y="305"/>
                  </a:cubicBezTo>
                  <a:cubicBezTo>
                    <a:pt x="517" y="305"/>
                    <a:pt x="516" y="303"/>
                    <a:pt x="516" y="302"/>
                  </a:cubicBezTo>
                  <a:cubicBezTo>
                    <a:pt x="517" y="298"/>
                    <a:pt x="517" y="293"/>
                    <a:pt x="517" y="289"/>
                  </a:cubicBezTo>
                  <a:cubicBezTo>
                    <a:pt x="518" y="288"/>
                    <a:pt x="519" y="287"/>
                    <a:pt x="520" y="287"/>
                  </a:cubicBezTo>
                  <a:cubicBezTo>
                    <a:pt x="520" y="287"/>
                    <a:pt x="520" y="287"/>
                    <a:pt x="520" y="287"/>
                  </a:cubicBezTo>
                  <a:cubicBezTo>
                    <a:pt x="521" y="287"/>
                    <a:pt x="522" y="288"/>
                    <a:pt x="522" y="289"/>
                  </a:cubicBezTo>
                  <a:cubicBezTo>
                    <a:pt x="522" y="294"/>
                    <a:pt x="521" y="298"/>
                    <a:pt x="521" y="303"/>
                  </a:cubicBezTo>
                  <a:cubicBezTo>
                    <a:pt x="520" y="304"/>
                    <a:pt x="519" y="305"/>
                    <a:pt x="518" y="305"/>
                  </a:cubicBezTo>
                  <a:moveTo>
                    <a:pt x="22" y="285"/>
                  </a:moveTo>
                  <a:cubicBezTo>
                    <a:pt x="20" y="285"/>
                    <a:pt x="19" y="285"/>
                    <a:pt x="19" y="283"/>
                  </a:cubicBezTo>
                  <a:cubicBezTo>
                    <a:pt x="19" y="279"/>
                    <a:pt x="19" y="275"/>
                    <a:pt x="19" y="270"/>
                  </a:cubicBezTo>
                  <a:cubicBezTo>
                    <a:pt x="19" y="270"/>
                    <a:pt x="19" y="270"/>
                    <a:pt x="19" y="270"/>
                  </a:cubicBezTo>
                  <a:cubicBezTo>
                    <a:pt x="19" y="269"/>
                    <a:pt x="20" y="268"/>
                    <a:pt x="21" y="268"/>
                  </a:cubicBezTo>
                  <a:cubicBezTo>
                    <a:pt x="22" y="268"/>
                    <a:pt x="23" y="269"/>
                    <a:pt x="23" y="270"/>
                  </a:cubicBezTo>
                  <a:cubicBezTo>
                    <a:pt x="23" y="270"/>
                    <a:pt x="23" y="270"/>
                    <a:pt x="23" y="270"/>
                  </a:cubicBezTo>
                  <a:cubicBezTo>
                    <a:pt x="23" y="275"/>
                    <a:pt x="24" y="279"/>
                    <a:pt x="24" y="283"/>
                  </a:cubicBezTo>
                  <a:cubicBezTo>
                    <a:pt x="24" y="284"/>
                    <a:pt x="23" y="285"/>
                    <a:pt x="22" y="285"/>
                  </a:cubicBezTo>
                  <a:cubicBezTo>
                    <a:pt x="22" y="285"/>
                    <a:pt x="22" y="285"/>
                    <a:pt x="22" y="285"/>
                  </a:cubicBezTo>
                  <a:moveTo>
                    <a:pt x="520" y="274"/>
                  </a:moveTo>
                  <a:cubicBezTo>
                    <a:pt x="519" y="274"/>
                    <a:pt x="518" y="273"/>
                    <a:pt x="518" y="271"/>
                  </a:cubicBezTo>
                  <a:cubicBezTo>
                    <a:pt x="518" y="270"/>
                    <a:pt x="518" y="270"/>
                    <a:pt x="518" y="270"/>
                  </a:cubicBezTo>
                  <a:cubicBezTo>
                    <a:pt x="518" y="266"/>
                    <a:pt x="518" y="261"/>
                    <a:pt x="518" y="257"/>
                  </a:cubicBezTo>
                  <a:cubicBezTo>
                    <a:pt x="518" y="256"/>
                    <a:pt x="519" y="255"/>
                    <a:pt x="520" y="255"/>
                  </a:cubicBezTo>
                  <a:cubicBezTo>
                    <a:pt x="520" y="255"/>
                    <a:pt x="520" y="255"/>
                    <a:pt x="520" y="255"/>
                  </a:cubicBezTo>
                  <a:cubicBezTo>
                    <a:pt x="521" y="255"/>
                    <a:pt x="522" y="256"/>
                    <a:pt x="522" y="257"/>
                  </a:cubicBezTo>
                  <a:cubicBezTo>
                    <a:pt x="522" y="261"/>
                    <a:pt x="523" y="266"/>
                    <a:pt x="523" y="270"/>
                  </a:cubicBezTo>
                  <a:cubicBezTo>
                    <a:pt x="523" y="271"/>
                    <a:pt x="523" y="271"/>
                    <a:pt x="523" y="271"/>
                  </a:cubicBezTo>
                  <a:cubicBezTo>
                    <a:pt x="523" y="273"/>
                    <a:pt x="522" y="274"/>
                    <a:pt x="520" y="274"/>
                  </a:cubicBezTo>
                  <a:moveTo>
                    <a:pt x="22" y="254"/>
                  </a:moveTo>
                  <a:cubicBezTo>
                    <a:pt x="22" y="254"/>
                    <a:pt x="22" y="254"/>
                    <a:pt x="22" y="254"/>
                  </a:cubicBezTo>
                  <a:cubicBezTo>
                    <a:pt x="20" y="254"/>
                    <a:pt x="20" y="253"/>
                    <a:pt x="20" y="252"/>
                  </a:cubicBezTo>
                  <a:cubicBezTo>
                    <a:pt x="20" y="247"/>
                    <a:pt x="20" y="243"/>
                    <a:pt x="21" y="238"/>
                  </a:cubicBezTo>
                  <a:cubicBezTo>
                    <a:pt x="21" y="237"/>
                    <a:pt x="22" y="236"/>
                    <a:pt x="23" y="236"/>
                  </a:cubicBezTo>
                  <a:cubicBezTo>
                    <a:pt x="23" y="236"/>
                    <a:pt x="23" y="236"/>
                    <a:pt x="23" y="236"/>
                  </a:cubicBezTo>
                  <a:cubicBezTo>
                    <a:pt x="25" y="236"/>
                    <a:pt x="26" y="238"/>
                    <a:pt x="25" y="239"/>
                  </a:cubicBezTo>
                  <a:cubicBezTo>
                    <a:pt x="25" y="243"/>
                    <a:pt x="24" y="248"/>
                    <a:pt x="24" y="252"/>
                  </a:cubicBezTo>
                  <a:cubicBezTo>
                    <a:pt x="24" y="253"/>
                    <a:pt x="23" y="254"/>
                    <a:pt x="22" y="254"/>
                  </a:cubicBezTo>
                  <a:moveTo>
                    <a:pt x="518" y="241"/>
                  </a:moveTo>
                  <a:cubicBezTo>
                    <a:pt x="517" y="241"/>
                    <a:pt x="516" y="240"/>
                    <a:pt x="516" y="239"/>
                  </a:cubicBezTo>
                  <a:cubicBezTo>
                    <a:pt x="516" y="235"/>
                    <a:pt x="515" y="231"/>
                    <a:pt x="514" y="226"/>
                  </a:cubicBezTo>
                  <a:cubicBezTo>
                    <a:pt x="514" y="225"/>
                    <a:pt x="515" y="224"/>
                    <a:pt x="516" y="224"/>
                  </a:cubicBezTo>
                  <a:cubicBezTo>
                    <a:pt x="516" y="224"/>
                    <a:pt x="516" y="224"/>
                    <a:pt x="516" y="224"/>
                  </a:cubicBezTo>
                  <a:cubicBezTo>
                    <a:pt x="517" y="224"/>
                    <a:pt x="518" y="224"/>
                    <a:pt x="519" y="225"/>
                  </a:cubicBezTo>
                  <a:cubicBezTo>
                    <a:pt x="519" y="230"/>
                    <a:pt x="520" y="234"/>
                    <a:pt x="521" y="239"/>
                  </a:cubicBezTo>
                  <a:cubicBezTo>
                    <a:pt x="521" y="240"/>
                    <a:pt x="520" y="241"/>
                    <a:pt x="519" y="241"/>
                  </a:cubicBezTo>
                  <a:cubicBezTo>
                    <a:pt x="518" y="241"/>
                    <a:pt x="518" y="241"/>
                    <a:pt x="518" y="241"/>
                  </a:cubicBezTo>
                  <a:moveTo>
                    <a:pt x="26" y="223"/>
                  </a:moveTo>
                  <a:cubicBezTo>
                    <a:pt x="26" y="223"/>
                    <a:pt x="26" y="223"/>
                    <a:pt x="26" y="223"/>
                  </a:cubicBezTo>
                  <a:cubicBezTo>
                    <a:pt x="24" y="223"/>
                    <a:pt x="24" y="222"/>
                    <a:pt x="24" y="220"/>
                  </a:cubicBezTo>
                  <a:cubicBezTo>
                    <a:pt x="25" y="216"/>
                    <a:pt x="26" y="212"/>
                    <a:pt x="27" y="207"/>
                  </a:cubicBezTo>
                  <a:cubicBezTo>
                    <a:pt x="27" y="206"/>
                    <a:pt x="28" y="206"/>
                    <a:pt x="29" y="206"/>
                  </a:cubicBezTo>
                  <a:cubicBezTo>
                    <a:pt x="29" y="206"/>
                    <a:pt x="29" y="206"/>
                    <a:pt x="30" y="206"/>
                  </a:cubicBezTo>
                  <a:cubicBezTo>
                    <a:pt x="31" y="206"/>
                    <a:pt x="32" y="207"/>
                    <a:pt x="31" y="208"/>
                  </a:cubicBezTo>
                  <a:cubicBezTo>
                    <a:pt x="30" y="213"/>
                    <a:pt x="29" y="217"/>
                    <a:pt x="28" y="221"/>
                  </a:cubicBezTo>
                  <a:cubicBezTo>
                    <a:pt x="28" y="222"/>
                    <a:pt x="27" y="223"/>
                    <a:pt x="26" y="223"/>
                  </a:cubicBezTo>
                  <a:moveTo>
                    <a:pt x="513" y="210"/>
                  </a:moveTo>
                  <a:cubicBezTo>
                    <a:pt x="512" y="210"/>
                    <a:pt x="511" y="210"/>
                    <a:pt x="510" y="209"/>
                  </a:cubicBezTo>
                  <a:cubicBezTo>
                    <a:pt x="509" y="205"/>
                    <a:pt x="508" y="200"/>
                    <a:pt x="507" y="196"/>
                  </a:cubicBezTo>
                  <a:cubicBezTo>
                    <a:pt x="506" y="195"/>
                    <a:pt x="507" y="194"/>
                    <a:pt x="508" y="193"/>
                  </a:cubicBezTo>
                  <a:cubicBezTo>
                    <a:pt x="508" y="193"/>
                    <a:pt x="509" y="193"/>
                    <a:pt x="509" y="193"/>
                  </a:cubicBezTo>
                  <a:cubicBezTo>
                    <a:pt x="510" y="193"/>
                    <a:pt x="511" y="194"/>
                    <a:pt x="511" y="195"/>
                  </a:cubicBezTo>
                  <a:cubicBezTo>
                    <a:pt x="512" y="199"/>
                    <a:pt x="514" y="203"/>
                    <a:pt x="515" y="208"/>
                  </a:cubicBezTo>
                  <a:cubicBezTo>
                    <a:pt x="515" y="209"/>
                    <a:pt x="514" y="210"/>
                    <a:pt x="513" y="210"/>
                  </a:cubicBezTo>
                  <a:cubicBezTo>
                    <a:pt x="513" y="210"/>
                    <a:pt x="513" y="210"/>
                    <a:pt x="513" y="210"/>
                  </a:cubicBezTo>
                  <a:moveTo>
                    <a:pt x="34" y="193"/>
                  </a:moveTo>
                  <a:cubicBezTo>
                    <a:pt x="33" y="193"/>
                    <a:pt x="33" y="193"/>
                    <a:pt x="33" y="193"/>
                  </a:cubicBezTo>
                  <a:cubicBezTo>
                    <a:pt x="32" y="192"/>
                    <a:pt x="32" y="191"/>
                    <a:pt x="32" y="190"/>
                  </a:cubicBezTo>
                  <a:cubicBezTo>
                    <a:pt x="34" y="186"/>
                    <a:pt x="35" y="181"/>
                    <a:pt x="37" y="177"/>
                  </a:cubicBezTo>
                  <a:cubicBezTo>
                    <a:pt x="37" y="176"/>
                    <a:pt x="38" y="176"/>
                    <a:pt x="39" y="176"/>
                  </a:cubicBezTo>
                  <a:cubicBezTo>
                    <a:pt x="39" y="176"/>
                    <a:pt x="39" y="176"/>
                    <a:pt x="40" y="176"/>
                  </a:cubicBezTo>
                  <a:cubicBezTo>
                    <a:pt x="41" y="176"/>
                    <a:pt x="41" y="178"/>
                    <a:pt x="41" y="179"/>
                  </a:cubicBezTo>
                  <a:cubicBezTo>
                    <a:pt x="39" y="183"/>
                    <a:pt x="38" y="187"/>
                    <a:pt x="36" y="191"/>
                  </a:cubicBezTo>
                  <a:cubicBezTo>
                    <a:pt x="36" y="192"/>
                    <a:pt x="35" y="193"/>
                    <a:pt x="34" y="193"/>
                  </a:cubicBezTo>
                  <a:moveTo>
                    <a:pt x="503" y="181"/>
                  </a:moveTo>
                  <a:cubicBezTo>
                    <a:pt x="502" y="181"/>
                    <a:pt x="501" y="180"/>
                    <a:pt x="501" y="179"/>
                  </a:cubicBezTo>
                  <a:cubicBezTo>
                    <a:pt x="499" y="175"/>
                    <a:pt x="497" y="171"/>
                    <a:pt x="496" y="167"/>
                  </a:cubicBezTo>
                  <a:cubicBezTo>
                    <a:pt x="495" y="166"/>
                    <a:pt x="496" y="165"/>
                    <a:pt x="497" y="164"/>
                  </a:cubicBezTo>
                  <a:cubicBezTo>
                    <a:pt x="497" y="164"/>
                    <a:pt x="497" y="164"/>
                    <a:pt x="498" y="164"/>
                  </a:cubicBezTo>
                  <a:cubicBezTo>
                    <a:pt x="498" y="164"/>
                    <a:pt x="499" y="164"/>
                    <a:pt x="500" y="165"/>
                  </a:cubicBezTo>
                  <a:cubicBezTo>
                    <a:pt x="502" y="169"/>
                    <a:pt x="503" y="173"/>
                    <a:pt x="505" y="178"/>
                  </a:cubicBezTo>
                  <a:cubicBezTo>
                    <a:pt x="505" y="179"/>
                    <a:pt x="505" y="180"/>
                    <a:pt x="504" y="181"/>
                  </a:cubicBezTo>
                  <a:cubicBezTo>
                    <a:pt x="503" y="181"/>
                    <a:pt x="503" y="181"/>
                    <a:pt x="503" y="181"/>
                  </a:cubicBezTo>
                  <a:moveTo>
                    <a:pt x="46" y="164"/>
                  </a:moveTo>
                  <a:cubicBezTo>
                    <a:pt x="45" y="164"/>
                    <a:pt x="45" y="164"/>
                    <a:pt x="45" y="164"/>
                  </a:cubicBezTo>
                  <a:cubicBezTo>
                    <a:pt x="44" y="163"/>
                    <a:pt x="43" y="162"/>
                    <a:pt x="44" y="161"/>
                  </a:cubicBezTo>
                  <a:cubicBezTo>
                    <a:pt x="46" y="157"/>
                    <a:pt x="48" y="153"/>
                    <a:pt x="50" y="149"/>
                  </a:cubicBezTo>
                  <a:cubicBezTo>
                    <a:pt x="51" y="148"/>
                    <a:pt x="51" y="147"/>
                    <a:pt x="52" y="147"/>
                  </a:cubicBezTo>
                  <a:cubicBezTo>
                    <a:pt x="53" y="147"/>
                    <a:pt x="53" y="148"/>
                    <a:pt x="53" y="148"/>
                  </a:cubicBezTo>
                  <a:cubicBezTo>
                    <a:pt x="54" y="148"/>
                    <a:pt x="55" y="150"/>
                    <a:pt x="54" y="151"/>
                  </a:cubicBezTo>
                  <a:cubicBezTo>
                    <a:pt x="52" y="155"/>
                    <a:pt x="50" y="159"/>
                    <a:pt x="48" y="163"/>
                  </a:cubicBezTo>
                  <a:cubicBezTo>
                    <a:pt x="48" y="163"/>
                    <a:pt x="47" y="164"/>
                    <a:pt x="46" y="164"/>
                  </a:cubicBezTo>
                  <a:moveTo>
                    <a:pt x="490" y="152"/>
                  </a:moveTo>
                  <a:cubicBezTo>
                    <a:pt x="489" y="152"/>
                    <a:pt x="488" y="152"/>
                    <a:pt x="488" y="151"/>
                  </a:cubicBezTo>
                  <a:cubicBezTo>
                    <a:pt x="485" y="147"/>
                    <a:pt x="483" y="143"/>
                    <a:pt x="481" y="140"/>
                  </a:cubicBezTo>
                  <a:cubicBezTo>
                    <a:pt x="480" y="139"/>
                    <a:pt x="481" y="137"/>
                    <a:pt x="482" y="137"/>
                  </a:cubicBezTo>
                  <a:cubicBezTo>
                    <a:pt x="482" y="136"/>
                    <a:pt x="482" y="136"/>
                    <a:pt x="483" y="136"/>
                  </a:cubicBezTo>
                  <a:cubicBezTo>
                    <a:pt x="483" y="136"/>
                    <a:pt x="484" y="137"/>
                    <a:pt x="485" y="137"/>
                  </a:cubicBezTo>
                  <a:cubicBezTo>
                    <a:pt x="487" y="141"/>
                    <a:pt x="489" y="145"/>
                    <a:pt x="491" y="149"/>
                  </a:cubicBezTo>
                  <a:cubicBezTo>
                    <a:pt x="492" y="150"/>
                    <a:pt x="492" y="151"/>
                    <a:pt x="491" y="152"/>
                  </a:cubicBezTo>
                  <a:cubicBezTo>
                    <a:pt x="490" y="152"/>
                    <a:pt x="490" y="152"/>
                    <a:pt x="490" y="152"/>
                  </a:cubicBezTo>
                  <a:moveTo>
                    <a:pt x="61" y="137"/>
                  </a:moveTo>
                  <a:cubicBezTo>
                    <a:pt x="61" y="137"/>
                    <a:pt x="61" y="136"/>
                    <a:pt x="60" y="136"/>
                  </a:cubicBezTo>
                  <a:cubicBezTo>
                    <a:pt x="59" y="136"/>
                    <a:pt x="59" y="134"/>
                    <a:pt x="60" y="133"/>
                  </a:cubicBezTo>
                  <a:cubicBezTo>
                    <a:pt x="62" y="129"/>
                    <a:pt x="65" y="126"/>
                    <a:pt x="67" y="122"/>
                  </a:cubicBezTo>
                  <a:cubicBezTo>
                    <a:pt x="68" y="121"/>
                    <a:pt x="68" y="121"/>
                    <a:pt x="69" y="121"/>
                  </a:cubicBezTo>
                  <a:cubicBezTo>
                    <a:pt x="69" y="121"/>
                    <a:pt x="70" y="121"/>
                    <a:pt x="70" y="122"/>
                  </a:cubicBezTo>
                  <a:cubicBezTo>
                    <a:pt x="71" y="122"/>
                    <a:pt x="72" y="124"/>
                    <a:pt x="71" y="125"/>
                  </a:cubicBezTo>
                  <a:cubicBezTo>
                    <a:pt x="68" y="128"/>
                    <a:pt x="66" y="132"/>
                    <a:pt x="63" y="136"/>
                  </a:cubicBezTo>
                  <a:cubicBezTo>
                    <a:pt x="63" y="136"/>
                    <a:pt x="62" y="137"/>
                    <a:pt x="61" y="137"/>
                  </a:cubicBezTo>
                  <a:moveTo>
                    <a:pt x="473" y="126"/>
                  </a:moveTo>
                  <a:cubicBezTo>
                    <a:pt x="472" y="126"/>
                    <a:pt x="471" y="126"/>
                    <a:pt x="471" y="125"/>
                  </a:cubicBezTo>
                  <a:cubicBezTo>
                    <a:pt x="468" y="121"/>
                    <a:pt x="466" y="118"/>
                    <a:pt x="463" y="114"/>
                  </a:cubicBezTo>
                  <a:cubicBezTo>
                    <a:pt x="462" y="113"/>
                    <a:pt x="462" y="112"/>
                    <a:pt x="463" y="111"/>
                  </a:cubicBezTo>
                  <a:cubicBezTo>
                    <a:pt x="464" y="111"/>
                    <a:pt x="464" y="111"/>
                    <a:pt x="465" y="111"/>
                  </a:cubicBezTo>
                  <a:cubicBezTo>
                    <a:pt x="465" y="111"/>
                    <a:pt x="466" y="111"/>
                    <a:pt x="466" y="112"/>
                  </a:cubicBezTo>
                  <a:cubicBezTo>
                    <a:pt x="469" y="115"/>
                    <a:pt x="472" y="119"/>
                    <a:pt x="475" y="122"/>
                  </a:cubicBezTo>
                  <a:cubicBezTo>
                    <a:pt x="475" y="123"/>
                    <a:pt x="475" y="125"/>
                    <a:pt x="474" y="125"/>
                  </a:cubicBezTo>
                  <a:cubicBezTo>
                    <a:pt x="474" y="126"/>
                    <a:pt x="473" y="126"/>
                    <a:pt x="473" y="126"/>
                  </a:cubicBezTo>
                  <a:moveTo>
                    <a:pt x="80" y="111"/>
                  </a:moveTo>
                  <a:cubicBezTo>
                    <a:pt x="80" y="111"/>
                    <a:pt x="79" y="111"/>
                    <a:pt x="79" y="111"/>
                  </a:cubicBezTo>
                  <a:cubicBezTo>
                    <a:pt x="78" y="110"/>
                    <a:pt x="78" y="109"/>
                    <a:pt x="78" y="108"/>
                  </a:cubicBezTo>
                  <a:cubicBezTo>
                    <a:pt x="81" y="104"/>
                    <a:pt x="84" y="101"/>
                    <a:pt x="87" y="98"/>
                  </a:cubicBezTo>
                  <a:cubicBezTo>
                    <a:pt x="88" y="97"/>
                    <a:pt x="88" y="97"/>
                    <a:pt x="89" y="97"/>
                  </a:cubicBezTo>
                  <a:cubicBezTo>
                    <a:pt x="90" y="97"/>
                    <a:pt x="90" y="97"/>
                    <a:pt x="91" y="98"/>
                  </a:cubicBezTo>
                  <a:cubicBezTo>
                    <a:pt x="91" y="98"/>
                    <a:pt x="92" y="100"/>
                    <a:pt x="91" y="101"/>
                  </a:cubicBezTo>
                  <a:cubicBezTo>
                    <a:pt x="88" y="104"/>
                    <a:pt x="85" y="107"/>
                    <a:pt x="82" y="111"/>
                  </a:cubicBezTo>
                  <a:cubicBezTo>
                    <a:pt x="81" y="111"/>
                    <a:pt x="81" y="111"/>
                    <a:pt x="80" y="111"/>
                  </a:cubicBezTo>
                  <a:moveTo>
                    <a:pt x="453" y="102"/>
                  </a:moveTo>
                  <a:cubicBezTo>
                    <a:pt x="452" y="102"/>
                    <a:pt x="452" y="101"/>
                    <a:pt x="451" y="101"/>
                  </a:cubicBezTo>
                  <a:cubicBezTo>
                    <a:pt x="448" y="98"/>
                    <a:pt x="445" y="95"/>
                    <a:pt x="442" y="92"/>
                  </a:cubicBezTo>
                  <a:cubicBezTo>
                    <a:pt x="441" y="91"/>
                    <a:pt x="441" y="89"/>
                    <a:pt x="442" y="88"/>
                  </a:cubicBezTo>
                  <a:cubicBezTo>
                    <a:pt x="442" y="88"/>
                    <a:pt x="443" y="88"/>
                    <a:pt x="443" y="88"/>
                  </a:cubicBezTo>
                  <a:cubicBezTo>
                    <a:pt x="444" y="88"/>
                    <a:pt x="444" y="88"/>
                    <a:pt x="445" y="88"/>
                  </a:cubicBezTo>
                  <a:cubicBezTo>
                    <a:pt x="448" y="91"/>
                    <a:pt x="451" y="95"/>
                    <a:pt x="454" y="98"/>
                  </a:cubicBezTo>
                  <a:cubicBezTo>
                    <a:pt x="455" y="99"/>
                    <a:pt x="455" y="100"/>
                    <a:pt x="454" y="101"/>
                  </a:cubicBezTo>
                  <a:cubicBezTo>
                    <a:pt x="454" y="102"/>
                    <a:pt x="453" y="102"/>
                    <a:pt x="453" y="102"/>
                  </a:cubicBezTo>
                  <a:moveTo>
                    <a:pt x="102" y="89"/>
                  </a:moveTo>
                  <a:cubicBezTo>
                    <a:pt x="101" y="89"/>
                    <a:pt x="101" y="89"/>
                    <a:pt x="100" y="88"/>
                  </a:cubicBezTo>
                  <a:cubicBezTo>
                    <a:pt x="99" y="87"/>
                    <a:pt x="99" y="86"/>
                    <a:pt x="100" y="85"/>
                  </a:cubicBezTo>
                  <a:cubicBezTo>
                    <a:pt x="104" y="82"/>
                    <a:pt x="107" y="79"/>
                    <a:pt x="110" y="76"/>
                  </a:cubicBezTo>
                  <a:cubicBezTo>
                    <a:pt x="111" y="76"/>
                    <a:pt x="111" y="76"/>
                    <a:pt x="112" y="76"/>
                  </a:cubicBezTo>
                  <a:cubicBezTo>
                    <a:pt x="113" y="76"/>
                    <a:pt x="113" y="76"/>
                    <a:pt x="114" y="76"/>
                  </a:cubicBezTo>
                  <a:cubicBezTo>
                    <a:pt x="114" y="77"/>
                    <a:pt x="114" y="79"/>
                    <a:pt x="113" y="80"/>
                  </a:cubicBezTo>
                  <a:cubicBezTo>
                    <a:pt x="110" y="82"/>
                    <a:pt x="107" y="85"/>
                    <a:pt x="103" y="88"/>
                  </a:cubicBezTo>
                  <a:cubicBezTo>
                    <a:pt x="103" y="89"/>
                    <a:pt x="102" y="89"/>
                    <a:pt x="102" y="89"/>
                  </a:cubicBezTo>
                  <a:moveTo>
                    <a:pt x="430" y="80"/>
                  </a:moveTo>
                  <a:cubicBezTo>
                    <a:pt x="429" y="80"/>
                    <a:pt x="429" y="80"/>
                    <a:pt x="428" y="80"/>
                  </a:cubicBezTo>
                  <a:cubicBezTo>
                    <a:pt x="425" y="77"/>
                    <a:pt x="422" y="74"/>
                    <a:pt x="418" y="72"/>
                  </a:cubicBezTo>
                  <a:cubicBezTo>
                    <a:pt x="417" y="71"/>
                    <a:pt x="417" y="69"/>
                    <a:pt x="418" y="68"/>
                  </a:cubicBezTo>
                  <a:cubicBezTo>
                    <a:pt x="418" y="68"/>
                    <a:pt x="419" y="68"/>
                    <a:pt x="419" y="68"/>
                  </a:cubicBezTo>
                  <a:cubicBezTo>
                    <a:pt x="420" y="68"/>
                    <a:pt x="420" y="68"/>
                    <a:pt x="421" y="68"/>
                  </a:cubicBezTo>
                  <a:cubicBezTo>
                    <a:pt x="424" y="71"/>
                    <a:pt x="428" y="73"/>
                    <a:pt x="431" y="76"/>
                  </a:cubicBezTo>
                  <a:cubicBezTo>
                    <a:pt x="432" y="77"/>
                    <a:pt x="432" y="78"/>
                    <a:pt x="432" y="79"/>
                  </a:cubicBezTo>
                  <a:cubicBezTo>
                    <a:pt x="431" y="80"/>
                    <a:pt x="431" y="80"/>
                    <a:pt x="430" y="80"/>
                  </a:cubicBezTo>
                  <a:moveTo>
                    <a:pt x="126" y="69"/>
                  </a:moveTo>
                  <a:cubicBezTo>
                    <a:pt x="125" y="69"/>
                    <a:pt x="125" y="69"/>
                    <a:pt x="124" y="68"/>
                  </a:cubicBezTo>
                  <a:cubicBezTo>
                    <a:pt x="124" y="67"/>
                    <a:pt x="124" y="66"/>
                    <a:pt x="125" y="65"/>
                  </a:cubicBezTo>
                  <a:cubicBezTo>
                    <a:pt x="128" y="62"/>
                    <a:pt x="132" y="60"/>
                    <a:pt x="136" y="58"/>
                  </a:cubicBezTo>
                  <a:cubicBezTo>
                    <a:pt x="136" y="57"/>
                    <a:pt x="137" y="57"/>
                    <a:pt x="137" y="57"/>
                  </a:cubicBezTo>
                  <a:cubicBezTo>
                    <a:pt x="138" y="57"/>
                    <a:pt x="139" y="58"/>
                    <a:pt x="139" y="58"/>
                  </a:cubicBezTo>
                  <a:cubicBezTo>
                    <a:pt x="140" y="59"/>
                    <a:pt x="140" y="61"/>
                    <a:pt x="138" y="61"/>
                  </a:cubicBezTo>
                  <a:cubicBezTo>
                    <a:pt x="135" y="64"/>
                    <a:pt x="131" y="66"/>
                    <a:pt x="127" y="69"/>
                  </a:cubicBezTo>
                  <a:cubicBezTo>
                    <a:pt x="127" y="69"/>
                    <a:pt x="127" y="69"/>
                    <a:pt x="126" y="69"/>
                  </a:cubicBezTo>
                  <a:moveTo>
                    <a:pt x="271" y="489"/>
                  </a:moveTo>
                  <a:cubicBezTo>
                    <a:pt x="150" y="489"/>
                    <a:pt x="52" y="391"/>
                    <a:pt x="52" y="270"/>
                  </a:cubicBezTo>
                  <a:cubicBezTo>
                    <a:pt x="52" y="149"/>
                    <a:pt x="150" y="51"/>
                    <a:pt x="271" y="51"/>
                  </a:cubicBezTo>
                  <a:cubicBezTo>
                    <a:pt x="392" y="51"/>
                    <a:pt x="490" y="149"/>
                    <a:pt x="490" y="270"/>
                  </a:cubicBezTo>
                  <a:cubicBezTo>
                    <a:pt x="490" y="391"/>
                    <a:pt x="392" y="489"/>
                    <a:pt x="271" y="489"/>
                  </a:cubicBezTo>
                  <a:moveTo>
                    <a:pt x="405" y="62"/>
                  </a:moveTo>
                  <a:cubicBezTo>
                    <a:pt x="404" y="62"/>
                    <a:pt x="404" y="62"/>
                    <a:pt x="403" y="61"/>
                  </a:cubicBezTo>
                  <a:cubicBezTo>
                    <a:pt x="400" y="59"/>
                    <a:pt x="396" y="57"/>
                    <a:pt x="392" y="55"/>
                  </a:cubicBezTo>
                  <a:cubicBezTo>
                    <a:pt x="391" y="54"/>
                    <a:pt x="391" y="53"/>
                    <a:pt x="391" y="52"/>
                  </a:cubicBezTo>
                  <a:cubicBezTo>
                    <a:pt x="392" y="51"/>
                    <a:pt x="392" y="50"/>
                    <a:pt x="393" y="50"/>
                  </a:cubicBezTo>
                  <a:cubicBezTo>
                    <a:pt x="393" y="50"/>
                    <a:pt x="394" y="51"/>
                    <a:pt x="394" y="51"/>
                  </a:cubicBezTo>
                  <a:cubicBezTo>
                    <a:pt x="398" y="53"/>
                    <a:pt x="402" y="55"/>
                    <a:pt x="406" y="58"/>
                  </a:cubicBezTo>
                  <a:cubicBezTo>
                    <a:pt x="407" y="58"/>
                    <a:pt x="407" y="60"/>
                    <a:pt x="406" y="61"/>
                  </a:cubicBezTo>
                  <a:cubicBezTo>
                    <a:pt x="406" y="61"/>
                    <a:pt x="405" y="62"/>
                    <a:pt x="405" y="62"/>
                  </a:cubicBezTo>
                  <a:moveTo>
                    <a:pt x="153" y="53"/>
                  </a:moveTo>
                  <a:cubicBezTo>
                    <a:pt x="152" y="53"/>
                    <a:pt x="151" y="52"/>
                    <a:pt x="151" y="51"/>
                  </a:cubicBezTo>
                  <a:cubicBezTo>
                    <a:pt x="150" y="50"/>
                    <a:pt x="151" y="49"/>
                    <a:pt x="152" y="48"/>
                  </a:cubicBezTo>
                  <a:cubicBezTo>
                    <a:pt x="156" y="46"/>
                    <a:pt x="160" y="44"/>
                    <a:pt x="164" y="42"/>
                  </a:cubicBezTo>
                  <a:cubicBezTo>
                    <a:pt x="164" y="42"/>
                    <a:pt x="164" y="42"/>
                    <a:pt x="165" y="42"/>
                  </a:cubicBezTo>
                  <a:cubicBezTo>
                    <a:pt x="166" y="42"/>
                    <a:pt x="166" y="43"/>
                    <a:pt x="167" y="43"/>
                  </a:cubicBezTo>
                  <a:cubicBezTo>
                    <a:pt x="167" y="44"/>
                    <a:pt x="167" y="46"/>
                    <a:pt x="166" y="46"/>
                  </a:cubicBezTo>
                  <a:cubicBezTo>
                    <a:pt x="162" y="48"/>
                    <a:pt x="158" y="50"/>
                    <a:pt x="154" y="52"/>
                  </a:cubicBezTo>
                  <a:cubicBezTo>
                    <a:pt x="153" y="53"/>
                    <a:pt x="153" y="53"/>
                    <a:pt x="153" y="53"/>
                  </a:cubicBezTo>
                  <a:moveTo>
                    <a:pt x="377" y="47"/>
                  </a:moveTo>
                  <a:cubicBezTo>
                    <a:pt x="376" y="46"/>
                    <a:pt x="376" y="46"/>
                    <a:pt x="376" y="46"/>
                  </a:cubicBezTo>
                  <a:cubicBezTo>
                    <a:pt x="372" y="45"/>
                    <a:pt x="368" y="43"/>
                    <a:pt x="364" y="41"/>
                  </a:cubicBezTo>
                  <a:cubicBezTo>
                    <a:pt x="363" y="41"/>
                    <a:pt x="362" y="39"/>
                    <a:pt x="363" y="38"/>
                  </a:cubicBezTo>
                  <a:cubicBezTo>
                    <a:pt x="363" y="37"/>
                    <a:pt x="364" y="37"/>
                    <a:pt x="365" y="37"/>
                  </a:cubicBezTo>
                  <a:cubicBezTo>
                    <a:pt x="365" y="37"/>
                    <a:pt x="365" y="37"/>
                    <a:pt x="366" y="37"/>
                  </a:cubicBezTo>
                  <a:cubicBezTo>
                    <a:pt x="370" y="39"/>
                    <a:pt x="374" y="41"/>
                    <a:pt x="378" y="42"/>
                  </a:cubicBezTo>
                  <a:cubicBezTo>
                    <a:pt x="379" y="43"/>
                    <a:pt x="380" y="44"/>
                    <a:pt x="379" y="45"/>
                  </a:cubicBezTo>
                  <a:cubicBezTo>
                    <a:pt x="379" y="46"/>
                    <a:pt x="378" y="47"/>
                    <a:pt x="377" y="47"/>
                  </a:cubicBezTo>
                  <a:moveTo>
                    <a:pt x="181" y="39"/>
                  </a:moveTo>
                  <a:cubicBezTo>
                    <a:pt x="180" y="39"/>
                    <a:pt x="179" y="39"/>
                    <a:pt x="179" y="38"/>
                  </a:cubicBezTo>
                  <a:cubicBezTo>
                    <a:pt x="179" y="37"/>
                    <a:pt x="179" y="36"/>
                    <a:pt x="180" y="35"/>
                  </a:cubicBezTo>
                  <a:cubicBezTo>
                    <a:pt x="185" y="34"/>
                    <a:pt x="189" y="32"/>
                    <a:pt x="193" y="31"/>
                  </a:cubicBezTo>
                  <a:cubicBezTo>
                    <a:pt x="193" y="31"/>
                    <a:pt x="194" y="31"/>
                    <a:pt x="194" y="31"/>
                  </a:cubicBezTo>
                  <a:cubicBezTo>
                    <a:pt x="195" y="31"/>
                    <a:pt x="196" y="31"/>
                    <a:pt x="196" y="32"/>
                  </a:cubicBezTo>
                  <a:cubicBezTo>
                    <a:pt x="196" y="33"/>
                    <a:pt x="196" y="35"/>
                    <a:pt x="195" y="35"/>
                  </a:cubicBezTo>
                  <a:cubicBezTo>
                    <a:pt x="190" y="36"/>
                    <a:pt x="186" y="38"/>
                    <a:pt x="182" y="39"/>
                  </a:cubicBezTo>
                  <a:cubicBezTo>
                    <a:pt x="181" y="39"/>
                    <a:pt x="181" y="39"/>
                    <a:pt x="181" y="39"/>
                  </a:cubicBezTo>
                  <a:moveTo>
                    <a:pt x="348" y="35"/>
                  </a:moveTo>
                  <a:cubicBezTo>
                    <a:pt x="347" y="35"/>
                    <a:pt x="347" y="35"/>
                    <a:pt x="347" y="35"/>
                  </a:cubicBezTo>
                  <a:cubicBezTo>
                    <a:pt x="343" y="34"/>
                    <a:pt x="339" y="32"/>
                    <a:pt x="335" y="31"/>
                  </a:cubicBezTo>
                  <a:cubicBezTo>
                    <a:pt x="333" y="31"/>
                    <a:pt x="333" y="30"/>
                    <a:pt x="333" y="29"/>
                  </a:cubicBezTo>
                  <a:cubicBezTo>
                    <a:pt x="333" y="28"/>
                    <a:pt x="334" y="27"/>
                    <a:pt x="335" y="27"/>
                  </a:cubicBezTo>
                  <a:cubicBezTo>
                    <a:pt x="335" y="27"/>
                    <a:pt x="336" y="27"/>
                    <a:pt x="336" y="27"/>
                  </a:cubicBezTo>
                  <a:cubicBezTo>
                    <a:pt x="340" y="28"/>
                    <a:pt x="345" y="29"/>
                    <a:pt x="349" y="31"/>
                  </a:cubicBezTo>
                  <a:cubicBezTo>
                    <a:pt x="350" y="31"/>
                    <a:pt x="351" y="32"/>
                    <a:pt x="350" y="34"/>
                  </a:cubicBezTo>
                  <a:cubicBezTo>
                    <a:pt x="350" y="35"/>
                    <a:pt x="349" y="35"/>
                    <a:pt x="348" y="35"/>
                  </a:cubicBezTo>
                  <a:moveTo>
                    <a:pt x="211" y="30"/>
                  </a:moveTo>
                  <a:cubicBezTo>
                    <a:pt x="210" y="30"/>
                    <a:pt x="209" y="29"/>
                    <a:pt x="209" y="28"/>
                  </a:cubicBezTo>
                  <a:cubicBezTo>
                    <a:pt x="209" y="27"/>
                    <a:pt x="209" y="26"/>
                    <a:pt x="211" y="26"/>
                  </a:cubicBezTo>
                  <a:cubicBezTo>
                    <a:pt x="215" y="25"/>
                    <a:pt x="219" y="24"/>
                    <a:pt x="224" y="23"/>
                  </a:cubicBezTo>
                  <a:cubicBezTo>
                    <a:pt x="224" y="23"/>
                    <a:pt x="224" y="23"/>
                    <a:pt x="224" y="23"/>
                  </a:cubicBezTo>
                  <a:cubicBezTo>
                    <a:pt x="225" y="23"/>
                    <a:pt x="226" y="24"/>
                    <a:pt x="226" y="25"/>
                  </a:cubicBezTo>
                  <a:cubicBezTo>
                    <a:pt x="227" y="26"/>
                    <a:pt x="226" y="27"/>
                    <a:pt x="225" y="27"/>
                  </a:cubicBezTo>
                  <a:cubicBezTo>
                    <a:pt x="220" y="28"/>
                    <a:pt x="216" y="29"/>
                    <a:pt x="212" y="30"/>
                  </a:cubicBezTo>
                  <a:cubicBezTo>
                    <a:pt x="211" y="30"/>
                    <a:pt x="211" y="30"/>
                    <a:pt x="211" y="30"/>
                  </a:cubicBezTo>
                  <a:moveTo>
                    <a:pt x="318" y="27"/>
                  </a:moveTo>
                  <a:cubicBezTo>
                    <a:pt x="317" y="27"/>
                    <a:pt x="317" y="27"/>
                    <a:pt x="317" y="27"/>
                  </a:cubicBezTo>
                  <a:cubicBezTo>
                    <a:pt x="313" y="26"/>
                    <a:pt x="309" y="26"/>
                    <a:pt x="304" y="25"/>
                  </a:cubicBezTo>
                  <a:cubicBezTo>
                    <a:pt x="303" y="25"/>
                    <a:pt x="302" y="24"/>
                    <a:pt x="302" y="23"/>
                  </a:cubicBezTo>
                  <a:cubicBezTo>
                    <a:pt x="302" y="22"/>
                    <a:pt x="303" y="21"/>
                    <a:pt x="305" y="21"/>
                  </a:cubicBezTo>
                  <a:cubicBezTo>
                    <a:pt x="305" y="21"/>
                    <a:pt x="305" y="21"/>
                    <a:pt x="305" y="21"/>
                  </a:cubicBezTo>
                  <a:cubicBezTo>
                    <a:pt x="309" y="21"/>
                    <a:pt x="314" y="22"/>
                    <a:pt x="318" y="23"/>
                  </a:cubicBezTo>
                  <a:cubicBezTo>
                    <a:pt x="319" y="23"/>
                    <a:pt x="320" y="24"/>
                    <a:pt x="320" y="26"/>
                  </a:cubicBezTo>
                  <a:cubicBezTo>
                    <a:pt x="320" y="27"/>
                    <a:pt x="319" y="27"/>
                    <a:pt x="318" y="27"/>
                  </a:cubicBezTo>
                  <a:moveTo>
                    <a:pt x="242" y="25"/>
                  </a:moveTo>
                  <a:cubicBezTo>
                    <a:pt x="241" y="25"/>
                    <a:pt x="240" y="24"/>
                    <a:pt x="240" y="23"/>
                  </a:cubicBezTo>
                  <a:cubicBezTo>
                    <a:pt x="240" y="21"/>
                    <a:pt x="241" y="20"/>
                    <a:pt x="242" y="20"/>
                  </a:cubicBezTo>
                  <a:cubicBezTo>
                    <a:pt x="246" y="20"/>
                    <a:pt x="251" y="19"/>
                    <a:pt x="255" y="19"/>
                  </a:cubicBezTo>
                  <a:cubicBezTo>
                    <a:pt x="255" y="19"/>
                    <a:pt x="255" y="19"/>
                    <a:pt x="255" y="19"/>
                  </a:cubicBezTo>
                  <a:cubicBezTo>
                    <a:pt x="257" y="19"/>
                    <a:pt x="258" y="20"/>
                    <a:pt x="258" y="21"/>
                  </a:cubicBezTo>
                  <a:cubicBezTo>
                    <a:pt x="258" y="22"/>
                    <a:pt x="257" y="23"/>
                    <a:pt x="256" y="23"/>
                  </a:cubicBezTo>
                  <a:cubicBezTo>
                    <a:pt x="251" y="24"/>
                    <a:pt x="247" y="24"/>
                    <a:pt x="242" y="25"/>
                  </a:cubicBezTo>
                  <a:cubicBezTo>
                    <a:pt x="242" y="25"/>
                    <a:pt x="242" y="25"/>
                    <a:pt x="242" y="25"/>
                  </a:cubicBezTo>
                  <a:moveTo>
                    <a:pt x="287" y="23"/>
                  </a:moveTo>
                  <a:cubicBezTo>
                    <a:pt x="287" y="23"/>
                    <a:pt x="287" y="23"/>
                    <a:pt x="287" y="23"/>
                  </a:cubicBezTo>
                  <a:cubicBezTo>
                    <a:pt x="282" y="23"/>
                    <a:pt x="278" y="23"/>
                    <a:pt x="273" y="23"/>
                  </a:cubicBezTo>
                  <a:cubicBezTo>
                    <a:pt x="272" y="23"/>
                    <a:pt x="271" y="22"/>
                    <a:pt x="271" y="21"/>
                  </a:cubicBezTo>
                  <a:cubicBezTo>
                    <a:pt x="271" y="19"/>
                    <a:pt x="272" y="18"/>
                    <a:pt x="273" y="18"/>
                  </a:cubicBezTo>
                  <a:cubicBezTo>
                    <a:pt x="278" y="19"/>
                    <a:pt x="282" y="19"/>
                    <a:pt x="287" y="19"/>
                  </a:cubicBezTo>
                  <a:cubicBezTo>
                    <a:pt x="288" y="19"/>
                    <a:pt x="289" y="20"/>
                    <a:pt x="289" y="21"/>
                  </a:cubicBezTo>
                  <a:cubicBezTo>
                    <a:pt x="289" y="23"/>
                    <a:pt x="288" y="23"/>
                    <a:pt x="287" y="23"/>
                  </a:cubicBezTo>
                  <a:moveTo>
                    <a:pt x="271" y="0"/>
                  </a:moveTo>
                  <a:cubicBezTo>
                    <a:pt x="121" y="0"/>
                    <a:pt x="0" y="121"/>
                    <a:pt x="0" y="270"/>
                  </a:cubicBezTo>
                  <a:cubicBezTo>
                    <a:pt x="0" y="420"/>
                    <a:pt x="121" y="541"/>
                    <a:pt x="271" y="541"/>
                  </a:cubicBezTo>
                  <a:cubicBezTo>
                    <a:pt x="420" y="541"/>
                    <a:pt x="541" y="420"/>
                    <a:pt x="541" y="270"/>
                  </a:cubicBezTo>
                  <a:cubicBezTo>
                    <a:pt x="541" y="121"/>
                    <a:pt x="420" y="0"/>
                    <a:pt x="271" y="0"/>
                  </a:cubicBezTo>
                </a:path>
              </a:pathLst>
            </a:custGeom>
            <a:solidFill>
              <a:schemeClr val="tx2">
                <a:lumMod val="20000"/>
                <a:lumOff val="80000"/>
              </a:schemeClr>
            </a:solidFill>
            <a:ln>
              <a:noFill/>
            </a:ln>
          </p:spPr>
          <p:txBody>
            <a:bodyPr/>
            <a:lstStyle/>
            <a:p>
              <a:pPr eaLnBrk="1" fontAlgn="auto" hangingPunct="1">
                <a:spcBef>
                  <a:spcPts val="0"/>
                </a:spcBef>
                <a:spcAft>
                  <a:spcPts val="0"/>
                </a:spcAft>
                <a:defRPr/>
              </a:pPr>
              <a:endParaRPr lang="ru-RU">
                <a:cs typeface="+mn-cs"/>
              </a:endParaRPr>
            </a:p>
          </p:txBody>
        </p:sp>
        <p:sp>
          <p:nvSpPr>
            <p:cNvPr id="48" name="Freeform 169">
              <a:extLst>
                <a:ext uri="{FF2B5EF4-FFF2-40B4-BE49-F238E27FC236}">
                  <a16:creationId xmlns:a16="http://schemas.microsoft.com/office/drawing/2014/main" id="{C44C02C5-912D-FB17-1243-B5F6FADAAE34}"/>
                </a:ext>
              </a:extLst>
            </p:cNvPr>
            <p:cNvSpPr>
              <a:spLocks noEditPoints="1"/>
            </p:cNvSpPr>
            <p:nvPr/>
          </p:nvSpPr>
          <p:spPr bwMode="auto">
            <a:xfrm>
              <a:off x="3232140" y="1560620"/>
              <a:ext cx="2645195" cy="2648413"/>
            </a:xfrm>
            <a:custGeom>
              <a:avLst/>
              <a:gdLst>
                <a:gd name="T0" fmla="*/ 1948830 w 504"/>
                <a:gd name="T1" fmla="*/ 3902403 h 504"/>
                <a:gd name="T2" fmla="*/ 2173993 w 504"/>
                <a:gd name="T3" fmla="*/ 3902403 h 504"/>
                <a:gd name="T4" fmla="*/ 1591674 w 504"/>
                <a:gd name="T5" fmla="*/ 3847987 h 504"/>
                <a:gd name="T6" fmla="*/ 2406921 w 504"/>
                <a:gd name="T7" fmla="*/ 3832439 h 504"/>
                <a:gd name="T8" fmla="*/ 1343217 w 504"/>
                <a:gd name="T9" fmla="*/ 3824665 h 504"/>
                <a:gd name="T10" fmla="*/ 2531149 w 504"/>
                <a:gd name="T11" fmla="*/ 3816892 h 504"/>
                <a:gd name="T12" fmla="*/ 1218989 w 504"/>
                <a:gd name="T13" fmla="*/ 3778023 h 504"/>
                <a:gd name="T14" fmla="*/ 1218989 w 504"/>
                <a:gd name="T15" fmla="*/ 3778023 h 504"/>
                <a:gd name="T16" fmla="*/ 2779606 w 504"/>
                <a:gd name="T17" fmla="*/ 3739155 h 504"/>
                <a:gd name="T18" fmla="*/ 1009354 w 504"/>
                <a:gd name="T19" fmla="*/ 3638096 h 504"/>
                <a:gd name="T20" fmla="*/ 3090176 w 504"/>
                <a:gd name="T21" fmla="*/ 3537038 h 504"/>
                <a:gd name="T22" fmla="*/ 706548 w 504"/>
                <a:gd name="T23" fmla="*/ 3443754 h 504"/>
                <a:gd name="T24" fmla="*/ 3175583 w 504"/>
                <a:gd name="T25" fmla="*/ 3443754 h 504"/>
                <a:gd name="T26" fmla="*/ 597848 w 504"/>
                <a:gd name="T27" fmla="*/ 3373790 h 504"/>
                <a:gd name="T28" fmla="*/ 3361925 w 504"/>
                <a:gd name="T29" fmla="*/ 3311601 h 504"/>
                <a:gd name="T30" fmla="*/ 3361925 w 504"/>
                <a:gd name="T31" fmla="*/ 3311601 h 504"/>
                <a:gd name="T32" fmla="*/ 458091 w 504"/>
                <a:gd name="T33" fmla="*/ 3194995 h 504"/>
                <a:gd name="T34" fmla="*/ 3594853 w 504"/>
                <a:gd name="T35" fmla="*/ 3031747 h 504"/>
                <a:gd name="T36" fmla="*/ 271749 w 504"/>
                <a:gd name="T37" fmla="*/ 2884047 h 504"/>
                <a:gd name="T38" fmla="*/ 3680260 w 504"/>
                <a:gd name="T39" fmla="*/ 2798536 h 504"/>
                <a:gd name="T40" fmla="*/ 131992 w 504"/>
                <a:gd name="T41" fmla="*/ 2681930 h 504"/>
                <a:gd name="T42" fmla="*/ 3750139 w 504"/>
                <a:gd name="T43" fmla="*/ 2697477 h 504"/>
                <a:gd name="T44" fmla="*/ 108700 w 504"/>
                <a:gd name="T45" fmla="*/ 2557551 h 504"/>
                <a:gd name="T46" fmla="*/ 108700 w 504"/>
                <a:gd name="T47" fmla="*/ 2557551 h 504"/>
                <a:gd name="T48" fmla="*/ 3843310 w 504"/>
                <a:gd name="T49" fmla="*/ 2456492 h 504"/>
                <a:gd name="T50" fmla="*/ 62114 w 504"/>
                <a:gd name="T51" fmla="*/ 2301018 h 504"/>
                <a:gd name="T52" fmla="*/ 3889895 w 504"/>
                <a:gd name="T53" fmla="*/ 2091128 h 504"/>
                <a:gd name="T54" fmla="*/ 0 w 504"/>
                <a:gd name="T55" fmla="*/ 1958975 h 504"/>
                <a:gd name="T56" fmla="*/ 3889895 w 504"/>
                <a:gd name="T57" fmla="*/ 1990070 h 504"/>
                <a:gd name="T58" fmla="*/ 3913188 w 504"/>
                <a:gd name="T59" fmla="*/ 1966749 h 504"/>
                <a:gd name="T60" fmla="*/ 46586 w 504"/>
                <a:gd name="T61" fmla="*/ 1717990 h 504"/>
                <a:gd name="T62" fmla="*/ 3882131 w 504"/>
                <a:gd name="T63" fmla="*/ 1609158 h 504"/>
                <a:gd name="T64" fmla="*/ 62114 w 504"/>
                <a:gd name="T65" fmla="*/ 1469231 h 504"/>
                <a:gd name="T66" fmla="*/ 3788960 w 504"/>
                <a:gd name="T67" fmla="*/ 1383720 h 504"/>
                <a:gd name="T68" fmla="*/ 108700 w 504"/>
                <a:gd name="T69" fmla="*/ 1360399 h 504"/>
                <a:gd name="T70" fmla="*/ 3757903 w 504"/>
                <a:gd name="T71" fmla="*/ 1267115 h 504"/>
                <a:gd name="T72" fmla="*/ 3757903 w 504"/>
                <a:gd name="T73" fmla="*/ 1267115 h 504"/>
                <a:gd name="T74" fmla="*/ 225164 w 504"/>
                <a:gd name="T75" fmla="*/ 1127188 h 504"/>
                <a:gd name="T76" fmla="*/ 3664732 w 504"/>
                <a:gd name="T77" fmla="*/ 1018356 h 504"/>
                <a:gd name="T78" fmla="*/ 395977 w 504"/>
                <a:gd name="T79" fmla="*/ 808466 h 504"/>
                <a:gd name="T80" fmla="*/ 3447332 w 504"/>
                <a:gd name="T81" fmla="*/ 722955 h 504"/>
                <a:gd name="T82" fmla="*/ 458091 w 504"/>
                <a:gd name="T83" fmla="*/ 699634 h 504"/>
                <a:gd name="T84" fmla="*/ 3354161 w 504"/>
                <a:gd name="T85" fmla="*/ 645218 h 504"/>
                <a:gd name="T86" fmla="*/ 644434 w 504"/>
                <a:gd name="T87" fmla="*/ 551933 h 504"/>
                <a:gd name="T88" fmla="*/ 644434 w 504"/>
                <a:gd name="T89" fmla="*/ 551933 h 504"/>
                <a:gd name="T90" fmla="*/ 3206640 w 504"/>
                <a:gd name="T91" fmla="*/ 474196 h 504"/>
                <a:gd name="T92" fmla="*/ 923947 w 504"/>
                <a:gd name="T93" fmla="*/ 334270 h 504"/>
                <a:gd name="T94" fmla="*/ 2911598 w 504"/>
                <a:gd name="T95" fmla="*/ 256532 h 504"/>
                <a:gd name="T96" fmla="*/ 1125818 w 504"/>
                <a:gd name="T97" fmla="*/ 186569 h 504"/>
                <a:gd name="T98" fmla="*/ 2678670 w 504"/>
                <a:gd name="T99" fmla="*/ 178795 h 504"/>
                <a:gd name="T100" fmla="*/ 1242282 w 504"/>
                <a:gd name="T101" fmla="*/ 155474 h 504"/>
                <a:gd name="T102" fmla="*/ 2554442 w 504"/>
                <a:gd name="T103" fmla="*/ 132153 h 504"/>
                <a:gd name="T104" fmla="*/ 2554442 w 504"/>
                <a:gd name="T105" fmla="*/ 132153 h 504"/>
                <a:gd name="T106" fmla="*/ 1498503 w 504"/>
                <a:gd name="T107" fmla="*/ 93285 h 504"/>
                <a:gd name="T108" fmla="*/ 2321514 w 504"/>
                <a:gd name="T109" fmla="*/ 38869 h 504"/>
                <a:gd name="T110" fmla="*/ 1855659 w 504"/>
                <a:gd name="T111" fmla="*/ 23321 h 504"/>
                <a:gd name="T112" fmla="*/ 1956594 w 504"/>
                <a:gd name="T113" fmla="*/ 23321 h 5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04" h="504">
                  <a:moveTo>
                    <a:pt x="249" y="504"/>
                  </a:moveTo>
                  <a:cubicBezTo>
                    <a:pt x="249" y="504"/>
                    <a:pt x="249" y="504"/>
                    <a:pt x="249" y="504"/>
                  </a:cubicBezTo>
                  <a:cubicBezTo>
                    <a:pt x="244" y="504"/>
                    <a:pt x="240" y="504"/>
                    <a:pt x="235" y="504"/>
                  </a:cubicBezTo>
                  <a:cubicBezTo>
                    <a:pt x="234" y="503"/>
                    <a:pt x="233" y="502"/>
                    <a:pt x="233" y="501"/>
                  </a:cubicBezTo>
                  <a:cubicBezTo>
                    <a:pt x="233" y="500"/>
                    <a:pt x="234" y="499"/>
                    <a:pt x="236" y="499"/>
                  </a:cubicBezTo>
                  <a:cubicBezTo>
                    <a:pt x="240" y="499"/>
                    <a:pt x="244" y="500"/>
                    <a:pt x="249" y="500"/>
                  </a:cubicBezTo>
                  <a:cubicBezTo>
                    <a:pt x="250" y="500"/>
                    <a:pt x="251" y="501"/>
                    <a:pt x="251" y="502"/>
                  </a:cubicBezTo>
                  <a:cubicBezTo>
                    <a:pt x="251" y="503"/>
                    <a:pt x="250" y="504"/>
                    <a:pt x="249" y="504"/>
                  </a:cubicBezTo>
                  <a:moveTo>
                    <a:pt x="267" y="504"/>
                  </a:moveTo>
                  <a:cubicBezTo>
                    <a:pt x="266" y="504"/>
                    <a:pt x="265" y="503"/>
                    <a:pt x="264" y="502"/>
                  </a:cubicBezTo>
                  <a:cubicBezTo>
                    <a:pt x="264" y="500"/>
                    <a:pt x="265" y="499"/>
                    <a:pt x="267" y="499"/>
                  </a:cubicBezTo>
                  <a:cubicBezTo>
                    <a:pt x="271" y="499"/>
                    <a:pt x="275" y="499"/>
                    <a:pt x="280" y="498"/>
                  </a:cubicBezTo>
                  <a:cubicBezTo>
                    <a:pt x="281" y="498"/>
                    <a:pt x="282" y="499"/>
                    <a:pt x="282" y="500"/>
                  </a:cubicBezTo>
                  <a:cubicBezTo>
                    <a:pt x="282" y="501"/>
                    <a:pt x="282" y="502"/>
                    <a:pt x="280" y="502"/>
                  </a:cubicBezTo>
                  <a:cubicBezTo>
                    <a:pt x="276" y="503"/>
                    <a:pt x="271" y="503"/>
                    <a:pt x="267" y="504"/>
                  </a:cubicBezTo>
                  <a:cubicBezTo>
                    <a:pt x="267" y="504"/>
                    <a:pt x="267" y="504"/>
                    <a:pt x="267" y="504"/>
                  </a:cubicBezTo>
                  <a:moveTo>
                    <a:pt x="218" y="502"/>
                  </a:moveTo>
                  <a:cubicBezTo>
                    <a:pt x="217" y="502"/>
                    <a:pt x="217" y="502"/>
                    <a:pt x="217" y="502"/>
                  </a:cubicBezTo>
                  <a:cubicBezTo>
                    <a:pt x="213" y="501"/>
                    <a:pt x="208" y="500"/>
                    <a:pt x="204" y="500"/>
                  </a:cubicBezTo>
                  <a:cubicBezTo>
                    <a:pt x="203" y="499"/>
                    <a:pt x="202" y="498"/>
                    <a:pt x="202" y="497"/>
                  </a:cubicBezTo>
                  <a:cubicBezTo>
                    <a:pt x="202" y="496"/>
                    <a:pt x="204" y="495"/>
                    <a:pt x="205" y="495"/>
                  </a:cubicBezTo>
                  <a:cubicBezTo>
                    <a:pt x="209" y="496"/>
                    <a:pt x="213" y="497"/>
                    <a:pt x="218" y="497"/>
                  </a:cubicBezTo>
                  <a:cubicBezTo>
                    <a:pt x="219" y="497"/>
                    <a:pt x="220" y="499"/>
                    <a:pt x="220" y="500"/>
                  </a:cubicBezTo>
                  <a:cubicBezTo>
                    <a:pt x="220" y="501"/>
                    <a:pt x="219" y="502"/>
                    <a:pt x="218" y="502"/>
                  </a:cubicBezTo>
                  <a:moveTo>
                    <a:pt x="298" y="500"/>
                  </a:moveTo>
                  <a:cubicBezTo>
                    <a:pt x="297" y="500"/>
                    <a:pt x="296" y="499"/>
                    <a:pt x="296" y="498"/>
                  </a:cubicBezTo>
                  <a:cubicBezTo>
                    <a:pt x="295" y="497"/>
                    <a:pt x="296" y="496"/>
                    <a:pt x="297" y="495"/>
                  </a:cubicBezTo>
                  <a:cubicBezTo>
                    <a:pt x="302" y="495"/>
                    <a:pt x="306" y="494"/>
                    <a:pt x="310" y="493"/>
                  </a:cubicBezTo>
                  <a:cubicBezTo>
                    <a:pt x="312" y="492"/>
                    <a:pt x="313" y="493"/>
                    <a:pt x="313" y="494"/>
                  </a:cubicBezTo>
                  <a:cubicBezTo>
                    <a:pt x="313" y="495"/>
                    <a:pt x="313" y="497"/>
                    <a:pt x="311" y="497"/>
                  </a:cubicBezTo>
                  <a:cubicBezTo>
                    <a:pt x="307" y="498"/>
                    <a:pt x="303" y="499"/>
                    <a:pt x="298" y="500"/>
                  </a:cubicBezTo>
                  <a:cubicBezTo>
                    <a:pt x="298" y="500"/>
                    <a:pt x="298" y="500"/>
                    <a:pt x="298" y="500"/>
                  </a:cubicBezTo>
                  <a:moveTo>
                    <a:pt x="187" y="496"/>
                  </a:moveTo>
                  <a:cubicBezTo>
                    <a:pt x="186" y="495"/>
                    <a:pt x="186" y="495"/>
                    <a:pt x="186" y="495"/>
                  </a:cubicBezTo>
                  <a:cubicBezTo>
                    <a:pt x="182" y="494"/>
                    <a:pt x="178" y="493"/>
                    <a:pt x="173" y="492"/>
                  </a:cubicBezTo>
                  <a:cubicBezTo>
                    <a:pt x="172" y="491"/>
                    <a:pt x="171" y="490"/>
                    <a:pt x="172" y="489"/>
                  </a:cubicBezTo>
                  <a:cubicBezTo>
                    <a:pt x="172" y="488"/>
                    <a:pt x="174" y="487"/>
                    <a:pt x="175" y="487"/>
                  </a:cubicBezTo>
                  <a:cubicBezTo>
                    <a:pt x="179" y="489"/>
                    <a:pt x="183" y="490"/>
                    <a:pt x="187" y="491"/>
                  </a:cubicBezTo>
                  <a:cubicBezTo>
                    <a:pt x="189" y="492"/>
                    <a:pt x="189" y="493"/>
                    <a:pt x="189" y="494"/>
                  </a:cubicBezTo>
                  <a:cubicBezTo>
                    <a:pt x="189" y="495"/>
                    <a:pt x="188" y="496"/>
                    <a:pt x="187" y="496"/>
                  </a:cubicBezTo>
                  <a:moveTo>
                    <a:pt x="328" y="492"/>
                  </a:moveTo>
                  <a:cubicBezTo>
                    <a:pt x="327" y="492"/>
                    <a:pt x="326" y="492"/>
                    <a:pt x="326" y="491"/>
                  </a:cubicBezTo>
                  <a:cubicBezTo>
                    <a:pt x="326" y="489"/>
                    <a:pt x="326" y="488"/>
                    <a:pt x="327" y="488"/>
                  </a:cubicBezTo>
                  <a:cubicBezTo>
                    <a:pt x="332" y="486"/>
                    <a:pt x="336" y="485"/>
                    <a:pt x="340" y="483"/>
                  </a:cubicBezTo>
                  <a:cubicBezTo>
                    <a:pt x="341" y="483"/>
                    <a:pt x="343" y="484"/>
                    <a:pt x="343" y="485"/>
                  </a:cubicBezTo>
                  <a:cubicBezTo>
                    <a:pt x="343" y="486"/>
                    <a:pt x="343" y="487"/>
                    <a:pt x="342" y="488"/>
                  </a:cubicBezTo>
                  <a:cubicBezTo>
                    <a:pt x="337" y="489"/>
                    <a:pt x="333" y="491"/>
                    <a:pt x="329" y="492"/>
                  </a:cubicBezTo>
                  <a:cubicBezTo>
                    <a:pt x="328" y="492"/>
                    <a:pt x="328" y="492"/>
                    <a:pt x="328" y="492"/>
                  </a:cubicBezTo>
                  <a:moveTo>
                    <a:pt x="157" y="486"/>
                  </a:moveTo>
                  <a:cubicBezTo>
                    <a:pt x="156" y="485"/>
                    <a:pt x="156" y="485"/>
                    <a:pt x="156" y="485"/>
                  </a:cubicBezTo>
                  <a:cubicBezTo>
                    <a:pt x="152" y="484"/>
                    <a:pt x="148" y="482"/>
                    <a:pt x="144" y="480"/>
                  </a:cubicBezTo>
                  <a:cubicBezTo>
                    <a:pt x="143" y="479"/>
                    <a:pt x="142" y="478"/>
                    <a:pt x="143" y="477"/>
                  </a:cubicBezTo>
                  <a:cubicBezTo>
                    <a:pt x="143" y="476"/>
                    <a:pt x="145" y="475"/>
                    <a:pt x="146" y="476"/>
                  </a:cubicBezTo>
                  <a:cubicBezTo>
                    <a:pt x="150" y="478"/>
                    <a:pt x="154" y="480"/>
                    <a:pt x="158" y="481"/>
                  </a:cubicBezTo>
                  <a:cubicBezTo>
                    <a:pt x="159" y="482"/>
                    <a:pt x="160" y="483"/>
                    <a:pt x="159" y="484"/>
                  </a:cubicBezTo>
                  <a:cubicBezTo>
                    <a:pt x="159" y="485"/>
                    <a:pt x="158" y="486"/>
                    <a:pt x="157" y="486"/>
                  </a:cubicBezTo>
                  <a:moveTo>
                    <a:pt x="357" y="481"/>
                  </a:moveTo>
                  <a:cubicBezTo>
                    <a:pt x="357" y="481"/>
                    <a:pt x="356" y="480"/>
                    <a:pt x="355" y="479"/>
                  </a:cubicBezTo>
                  <a:cubicBezTo>
                    <a:pt x="355" y="478"/>
                    <a:pt x="355" y="477"/>
                    <a:pt x="356" y="476"/>
                  </a:cubicBezTo>
                  <a:cubicBezTo>
                    <a:pt x="360" y="475"/>
                    <a:pt x="364" y="473"/>
                    <a:pt x="368" y="471"/>
                  </a:cubicBezTo>
                  <a:cubicBezTo>
                    <a:pt x="369" y="470"/>
                    <a:pt x="371" y="470"/>
                    <a:pt x="371" y="471"/>
                  </a:cubicBezTo>
                  <a:cubicBezTo>
                    <a:pt x="372" y="473"/>
                    <a:pt x="372" y="474"/>
                    <a:pt x="370" y="474"/>
                  </a:cubicBezTo>
                  <a:cubicBezTo>
                    <a:pt x="366" y="477"/>
                    <a:pt x="362" y="479"/>
                    <a:pt x="358" y="481"/>
                  </a:cubicBezTo>
                  <a:cubicBezTo>
                    <a:pt x="357" y="481"/>
                    <a:pt x="357" y="481"/>
                    <a:pt x="357" y="481"/>
                  </a:cubicBezTo>
                  <a:moveTo>
                    <a:pt x="129" y="472"/>
                  </a:moveTo>
                  <a:cubicBezTo>
                    <a:pt x="129" y="472"/>
                    <a:pt x="128" y="472"/>
                    <a:pt x="128" y="472"/>
                  </a:cubicBezTo>
                  <a:cubicBezTo>
                    <a:pt x="124" y="469"/>
                    <a:pt x="120" y="467"/>
                    <a:pt x="116" y="465"/>
                  </a:cubicBezTo>
                  <a:cubicBezTo>
                    <a:pt x="115" y="464"/>
                    <a:pt x="115" y="463"/>
                    <a:pt x="116" y="462"/>
                  </a:cubicBezTo>
                  <a:cubicBezTo>
                    <a:pt x="116" y="460"/>
                    <a:pt x="118" y="460"/>
                    <a:pt x="119" y="461"/>
                  </a:cubicBezTo>
                  <a:cubicBezTo>
                    <a:pt x="122" y="463"/>
                    <a:pt x="126" y="466"/>
                    <a:pt x="130" y="468"/>
                  </a:cubicBezTo>
                  <a:cubicBezTo>
                    <a:pt x="131" y="468"/>
                    <a:pt x="132" y="470"/>
                    <a:pt x="131" y="471"/>
                  </a:cubicBezTo>
                  <a:cubicBezTo>
                    <a:pt x="131" y="471"/>
                    <a:pt x="130" y="472"/>
                    <a:pt x="129" y="472"/>
                  </a:cubicBezTo>
                  <a:moveTo>
                    <a:pt x="385" y="466"/>
                  </a:moveTo>
                  <a:cubicBezTo>
                    <a:pt x="384" y="466"/>
                    <a:pt x="383" y="465"/>
                    <a:pt x="383" y="465"/>
                  </a:cubicBezTo>
                  <a:cubicBezTo>
                    <a:pt x="382" y="464"/>
                    <a:pt x="383" y="462"/>
                    <a:pt x="384" y="462"/>
                  </a:cubicBezTo>
                  <a:cubicBezTo>
                    <a:pt x="387" y="459"/>
                    <a:pt x="391" y="457"/>
                    <a:pt x="395" y="454"/>
                  </a:cubicBezTo>
                  <a:cubicBezTo>
                    <a:pt x="396" y="453"/>
                    <a:pt x="397" y="454"/>
                    <a:pt x="398" y="455"/>
                  </a:cubicBezTo>
                  <a:cubicBezTo>
                    <a:pt x="399" y="456"/>
                    <a:pt x="398" y="457"/>
                    <a:pt x="397" y="458"/>
                  </a:cubicBezTo>
                  <a:cubicBezTo>
                    <a:pt x="394" y="460"/>
                    <a:pt x="390" y="463"/>
                    <a:pt x="386" y="465"/>
                  </a:cubicBezTo>
                  <a:cubicBezTo>
                    <a:pt x="386" y="466"/>
                    <a:pt x="385" y="466"/>
                    <a:pt x="385" y="466"/>
                  </a:cubicBezTo>
                  <a:moveTo>
                    <a:pt x="103" y="455"/>
                  </a:moveTo>
                  <a:cubicBezTo>
                    <a:pt x="102" y="455"/>
                    <a:pt x="102" y="455"/>
                    <a:pt x="101" y="454"/>
                  </a:cubicBezTo>
                  <a:cubicBezTo>
                    <a:pt x="98" y="452"/>
                    <a:pt x="94" y="449"/>
                    <a:pt x="91" y="446"/>
                  </a:cubicBezTo>
                  <a:cubicBezTo>
                    <a:pt x="90" y="445"/>
                    <a:pt x="90" y="444"/>
                    <a:pt x="91" y="443"/>
                  </a:cubicBezTo>
                  <a:cubicBezTo>
                    <a:pt x="91" y="442"/>
                    <a:pt x="93" y="442"/>
                    <a:pt x="94" y="443"/>
                  </a:cubicBezTo>
                  <a:cubicBezTo>
                    <a:pt x="97" y="445"/>
                    <a:pt x="101" y="448"/>
                    <a:pt x="104" y="451"/>
                  </a:cubicBezTo>
                  <a:cubicBezTo>
                    <a:pt x="105" y="451"/>
                    <a:pt x="105" y="453"/>
                    <a:pt x="105" y="454"/>
                  </a:cubicBezTo>
                  <a:cubicBezTo>
                    <a:pt x="104" y="454"/>
                    <a:pt x="103" y="455"/>
                    <a:pt x="103" y="455"/>
                  </a:cubicBezTo>
                  <a:moveTo>
                    <a:pt x="410" y="447"/>
                  </a:moveTo>
                  <a:cubicBezTo>
                    <a:pt x="410" y="447"/>
                    <a:pt x="409" y="447"/>
                    <a:pt x="409" y="447"/>
                  </a:cubicBezTo>
                  <a:cubicBezTo>
                    <a:pt x="408" y="446"/>
                    <a:pt x="408" y="444"/>
                    <a:pt x="409" y="443"/>
                  </a:cubicBezTo>
                  <a:cubicBezTo>
                    <a:pt x="412" y="441"/>
                    <a:pt x="416" y="438"/>
                    <a:pt x="419" y="435"/>
                  </a:cubicBezTo>
                  <a:cubicBezTo>
                    <a:pt x="420" y="434"/>
                    <a:pt x="421" y="434"/>
                    <a:pt x="422" y="435"/>
                  </a:cubicBezTo>
                  <a:cubicBezTo>
                    <a:pt x="423" y="436"/>
                    <a:pt x="423" y="437"/>
                    <a:pt x="422" y="438"/>
                  </a:cubicBezTo>
                  <a:cubicBezTo>
                    <a:pt x="419" y="441"/>
                    <a:pt x="415" y="444"/>
                    <a:pt x="412" y="447"/>
                  </a:cubicBezTo>
                  <a:cubicBezTo>
                    <a:pt x="411" y="447"/>
                    <a:pt x="411" y="447"/>
                    <a:pt x="410" y="447"/>
                  </a:cubicBezTo>
                  <a:moveTo>
                    <a:pt x="79" y="435"/>
                  </a:moveTo>
                  <a:cubicBezTo>
                    <a:pt x="78" y="435"/>
                    <a:pt x="78" y="434"/>
                    <a:pt x="77" y="434"/>
                  </a:cubicBezTo>
                  <a:cubicBezTo>
                    <a:pt x="74" y="431"/>
                    <a:pt x="71" y="428"/>
                    <a:pt x="68" y="424"/>
                  </a:cubicBezTo>
                  <a:cubicBezTo>
                    <a:pt x="67" y="423"/>
                    <a:pt x="67" y="422"/>
                    <a:pt x="68" y="421"/>
                  </a:cubicBezTo>
                  <a:cubicBezTo>
                    <a:pt x="69" y="420"/>
                    <a:pt x="70" y="420"/>
                    <a:pt x="71" y="421"/>
                  </a:cubicBezTo>
                  <a:cubicBezTo>
                    <a:pt x="74" y="424"/>
                    <a:pt x="77" y="428"/>
                    <a:pt x="80" y="431"/>
                  </a:cubicBezTo>
                  <a:cubicBezTo>
                    <a:pt x="81" y="432"/>
                    <a:pt x="81" y="433"/>
                    <a:pt x="81" y="434"/>
                  </a:cubicBezTo>
                  <a:cubicBezTo>
                    <a:pt x="80" y="434"/>
                    <a:pt x="79" y="435"/>
                    <a:pt x="79" y="435"/>
                  </a:cubicBezTo>
                  <a:moveTo>
                    <a:pt x="433" y="426"/>
                  </a:moveTo>
                  <a:cubicBezTo>
                    <a:pt x="433" y="426"/>
                    <a:pt x="432" y="426"/>
                    <a:pt x="432" y="425"/>
                  </a:cubicBezTo>
                  <a:cubicBezTo>
                    <a:pt x="431" y="424"/>
                    <a:pt x="431" y="423"/>
                    <a:pt x="432" y="422"/>
                  </a:cubicBezTo>
                  <a:cubicBezTo>
                    <a:pt x="435" y="419"/>
                    <a:pt x="438" y="416"/>
                    <a:pt x="440" y="412"/>
                  </a:cubicBezTo>
                  <a:cubicBezTo>
                    <a:pt x="441" y="411"/>
                    <a:pt x="443" y="411"/>
                    <a:pt x="444" y="412"/>
                  </a:cubicBezTo>
                  <a:cubicBezTo>
                    <a:pt x="445" y="413"/>
                    <a:pt x="445" y="414"/>
                    <a:pt x="444" y="415"/>
                  </a:cubicBezTo>
                  <a:cubicBezTo>
                    <a:pt x="441" y="419"/>
                    <a:pt x="438" y="422"/>
                    <a:pt x="435" y="425"/>
                  </a:cubicBezTo>
                  <a:cubicBezTo>
                    <a:pt x="434" y="426"/>
                    <a:pt x="434" y="426"/>
                    <a:pt x="433" y="426"/>
                  </a:cubicBezTo>
                  <a:moveTo>
                    <a:pt x="58" y="411"/>
                  </a:moveTo>
                  <a:cubicBezTo>
                    <a:pt x="57" y="411"/>
                    <a:pt x="56" y="411"/>
                    <a:pt x="56" y="411"/>
                  </a:cubicBezTo>
                  <a:cubicBezTo>
                    <a:pt x="53" y="407"/>
                    <a:pt x="50" y="403"/>
                    <a:pt x="48" y="400"/>
                  </a:cubicBezTo>
                  <a:cubicBezTo>
                    <a:pt x="47" y="399"/>
                    <a:pt x="47" y="397"/>
                    <a:pt x="48" y="397"/>
                  </a:cubicBezTo>
                  <a:cubicBezTo>
                    <a:pt x="49" y="396"/>
                    <a:pt x="51" y="396"/>
                    <a:pt x="51" y="397"/>
                  </a:cubicBezTo>
                  <a:cubicBezTo>
                    <a:pt x="54" y="401"/>
                    <a:pt x="57" y="404"/>
                    <a:pt x="59" y="408"/>
                  </a:cubicBezTo>
                  <a:cubicBezTo>
                    <a:pt x="60" y="409"/>
                    <a:pt x="60" y="410"/>
                    <a:pt x="59" y="411"/>
                  </a:cubicBezTo>
                  <a:cubicBezTo>
                    <a:pt x="59" y="411"/>
                    <a:pt x="58" y="411"/>
                    <a:pt x="58" y="411"/>
                  </a:cubicBezTo>
                  <a:moveTo>
                    <a:pt x="453" y="402"/>
                  </a:moveTo>
                  <a:cubicBezTo>
                    <a:pt x="453" y="402"/>
                    <a:pt x="452" y="402"/>
                    <a:pt x="452" y="401"/>
                  </a:cubicBezTo>
                  <a:cubicBezTo>
                    <a:pt x="451" y="401"/>
                    <a:pt x="451" y="399"/>
                    <a:pt x="451" y="398"/>
                  </a:cubicBezTo>
                  <a:cubicBezTo>
                    <a:pt x="454" y="395"/>
                    <a:pt x="457" y="391"/>
                    <a:pt x="459" y="387"/>
                  </a:cubicBezTo>
                  <a:cubicBezTo>
                    <a:pt x="460" y="386"/>
                    <a:pt x="461" y="386"/>
                    <a:pt x="462" y="387"/>
                  </a:cubicBezTo>
                  <a:cubicBezTo>
                    <a:pt x="463" y="387"/>
                    <a:pt x="463" y="389"/>
                    <a:pt x="463" y="390"/>
                  </a:cubicBezTo>
                  <a:cubicBezTo>
                    <a:pt x="460" y="394"/>
                    <a:pt x="458" y="397"/>
                    <a:pt x="455" y="401"/>
                  </a:cubicBezTo>
                  <a:cubicBezTo>
                    <a:pt x="455" y="402"/>
                    <a:pt x="454" y="402"/>
                    <a:pt x="453" y="402"/>
                  </a:cubicBezTo>
                  <a:moveTo>
                    <a:pt x="40" y="386"/>
                  </a:moveTo>
                  <a:cubicBezTo>
                    <a:pt x="39" y="386"/>
                    <a:pt x="38" y="386"/>
                    <a:pt x="38" y="385"/>
                  </a:cubicBezTo>
                  <a:cubicBezTo>
                    <a:pt x="35" y="381"/>
                    <a:pt x="33" y="377"/>
                    <a:pt x="31" y="373"/>
                  </a:cubicBezTo>
                  <a:cubicBezTo>
                    <a:pt x="30" y="372"/>
                    <a:pt x="31" y="371"/>
                    <a:pt x="32" y="370"/>
                  </a:cubicBezTo>
                  <a:cubicBezTo>
                    <a:pt x="33" y="370"/>
                    <a:pt x="34" y="370"/>
                    <a:pt x="35" y="371"/>
                  </a:cubicBezTo>
                  <a:cubicBezTo>
                    <a:pt x="37" y="375"/>
                    <a:pt x="39" y="379"/>
                    <a:pt x="41" y="383"/>
                  </a:cubicBezTo>
                  <a:cubicBezTo>
                    <a:pt x="42" y="384"/>
                    <a:pt x="42" y="385"/>
                    <a:pt x="41" y="386"/>
                  </a:cubicBezTo>
                  <a:cubicBezTo>
                    <a:pt x="40" y="386"/>
                    <a:pt x="40" y="386"/>
                    <a:pt x="40" y="386"/>
                  </a:cubicBezTo>
                  <a:moveTo>
                    <a:pt x="470" y="376"/>
                  </a:moveTo>
                  <a:cubicBezTo>
                    <a:pt x="470" y="376"/>
                    <a:pt x="469" y="375"/>
                    <a:pt x="469" y="375"/>
                  </a:cubicBezTo>
                  <a:cubicBezTo>
                    <a:pt x="468" y="375"/>
                    <a:pt x="468" y="373"/>
                    <a:pt x="468" y="372"/>
                  </a:cubicBezTo>
                  <a:cubicBezTo>
                    <a:pt x="470" y="368"/>
                    <a:pt x="472" y="364"/>
                    <a:pt x="474" y="360"/>
                  </a:cubicBezTo>
                  <a:cubicBezTo>
                    <a:pt x="475" y="359"/>
                    <a:pt x="476" y="359"/>
                    <a:pt x="477" y="359"/>
                  </a:cubicBezTo>
                  <a:cubicBezTo>
                    <a:pt x="478" y="360"/>
                    <a:pt x="479" y="361"/>
                    <a:pt x="478" y="362"/>
                  </a:cubicBezTo>
                  <a:cubicBezTo>
                    <a:pt x="476" y="366"/>
                    <a:pt x="474" y="370"/>
                    <a:pt x="472" y="374"/>
                  </a:cubicBezTo>
                  <a:cubicBezTo>
                    <a:pt x="472" y="375"/>
                    <a:pt x="471" y="376"/>
                    <a:pt x="470" y="376"/>
                  </a:cubicBezTo>
                  <a:moveTo>
                    <a:pt x="25" y="358"/>
                  </a:moveTo>
                  <a:cubicBezTo>
                    <a:pt x="24" y="358"/>
                    <a:pt x="23" y="358"/>
                    <a:pt x="23" y="357"/>
                  </a:cubicBezTo>
                  <a:cubicBezTo>
                    <a:pt x="21" y="353"/>
                    <a:pt x="19" y="349"/>
                    <a:pt x="17" y="345"/>
                  </a:cubicBezTo>
                  <a:cubicBezTo>
                    <a:pt x="17" y="343"/>
                    <a:pt x="18" y="342"/>
                    <a:pt x="19" y="342"/>
                  </a:cubicBezTo>
                  <a:cubicBezTo>
                    <a:pt x="20" y="341"/>
                    <a:pt x="21" y="342"/>
                    <a:pt x="22" y="343"/>
                  </a:cubicBezTo>
                  <a:cubicBezTo>
                    <a:pt x="23" y="347"/>
                    <a:pt x="25" y="351"/>
                    <a:pt x="27" y="355"/>
                  </a:cubicBezTo>
                  <a:cubicBezTo>
                    <a:pt x="27" y="356"/>
                    <a:pt x="27" y="358"/>
                    <a:pt x="26" y="358"/>
                  </a:cubicBezTo>
                  <a:cubicBezTo>
                    <a:pt x="25" y="358"/>
                    <a:pt x="25" y="358"/>
                    <a:pt x="25" y="358"/>
                  </a:cubicBezTo>
                  <a:moveTo>
                    <a:pt x="484" y="347"/>
                  </a:moveTo>
                  <a:cubicBezTo>
                    <a:pt x="483" y="347"/>
                    <a:pt x="483" y="347"/>
                    <a:pt x="483" y="347"/>
                  </a:cubicBezTo>
                  <a:cubicBezTo>
                    <a:pt x="482" y="347"/>
                    <a:pt x="481" y="345"/>
                    <a:pt x="481" y="344"/>
                  </a:cubicBezTo>
                  <a:cubicBezTo>
                    <a:pt x="483" y="340"/>
                    <a:pt x="485" y="336"/>
                    <a:pt x="486" y="332"/>
                  </a:cubicBezTo>
                  <a:cubicBezTo>
                    <a:pt x="486" y="331"/>
                    <a:pt x="488" y="330"/>
                    <a:pt x="489" y="330"/>
                  </a:cubicBezTo>
                  <a:cubicBezTo>
                    <a:pt x="490" y="331"/>
                    <a:pt x="491" y="332"/>
                    <a:pt x="490" y="333"/>
                  </a:cubicBezTo>
                  <a:cubicBezTo>
                    <a:pt x="489" y="337"/>
                    <a:pt x="487" y="342"/>
                    <a:pt x="486" y="346"/>
                  </a:cubicBezTo>
                  <a:cubicBezTo>
                    <a:pt x="485" y="347"/>
                    <a:pt x="484" y="347"/>
                    <a:pt x="484" y="347"/>
                  </a:cubicBezTo>
                  <a:moveTo>
                    <a:pt x="14" y="329"/>
                  </a:moveTo>
                  <a:cubicBezTo>
                    <a:pt x="13" y="329"/>
                    <a:pt x="12" y="328"/>
                    <a:pt x="11" y="327"/>
                  </a:cubicBezTo>
                  <a:cubicBezTo>
                    <a:pt x="10" y="323"/>
                    <a:pt x="9" y="319"/>
                    <a:pt x="8" y="314"/>
                  </a:cubicBezTo>
                  <a:cubicBezTo>
                    <a:pt x="7" y="313"/>
                    <a:pt x="8" y="312"/>
                    <a:pt x="9" y="312"/>
                  </a:cubicBezTo>
                  <a:cubicBezTo>
                    <a:pt x="10" y="311"/>
                    <a:pt x="12" y="312"/>
                    <a:pt x="12" y="313"/>
                  </a:cubicBezTo>
                  <a:cubicBezTo>
                    <a:pt x="13" y="318"/>
                    <a:pt x="14" y="322"/>
                    <a:pt x="16" y="326"/>
                  </a:cubicBezTo>
                  <a:cubicBezTo>
                    <a:pt x="16" y="327"/>
                    <a:pt x="15" y="329"/>
                    <a:pt x="14" y="329"/>
                  </a:cubicBezTo>
                  <a:cubicBezTo>
                    <a:pt x="14" y="329"/>
                    <a:pt x="14" y="329"/>
                    <a:pt x="14" y="329"/>
                  </a:cubicBezTo>
                  <a:moveTo>
                    <a:pt x="493" y="318"/>
                  </a:moveTo>
                  <a:cubicBezTo>
                    <a:pt x="493" y="317"/>
                    <a:pt x="493" y="317"/>
                    <a:pt x="493" y="317"/>
                  </a:cubicBezTo>
                  <a:cubicBezTo>
                    <a:pt x="492" y="317"/>
                    <a:pt x="491" y="316"/>
                    <a:pt x="491" y="315"/>
                  </a:cubicBezTo>
                  <a:cubicBezTo>
                    <a:pt x="492" y="310"/>
                    <a:pt x="493" y="306"/>
                    <a:pt x="494" y="302"/>
                  </a:cubicBezTo>
                  <a:cubicBezTo>
                    <a:pt x="494" y="301"/>
                    <a:pt x="496" y="300"/>
                    <a:pt x="497" y="300"/>
                  </a:cubicBezTo>
                  <a:cubicBezTo>
                    <a:pt x="498" y="300"/>
                    <a:pt x="499" y="301"/>
                    <a:pt x="499" y="303"/>
                  </a:cubicBezTo>
                  <a:cubicBezTo>
                    <a:pt x="498" y="307"/>
                    <a:pt x="497" y="311"/>
                    <a:pt x="495" y="316"/>
                  </a:cubicBezTo>
                  <a:cubicBezTo>
                    <a:pt x="495" y="317"/>
                    <a:pt x="494" y="318"/>
                    <a:pt x="493" y="318"/>
                  </a:cubicBezTo>
                  <a:moveTo>
                    <a:pt x="6" y="299"/>
                  </a:moveTo>
                  <a:cubicBezTo>
                    <a:pt x="5" y="299"/>
                    <a:pt x="4" y="298"/>
                    <a:pt x="4" y="297"/>
                  </a:cubicBezTo>
                  <a:cubicBezTo>
                    <a:pt x="3" y="292"/>
                    <a:pt x="2" y="288"/>
                    <a:pt x="2" y="283"/>
                  </a:cubicBezTo>
                  <a:cubicBezTo>
                    <a:pt x="2" y="282"/>
                    <a:pt x="3" y="281"/>
                    <a:pt x="4" y="281"/>
                  </a:cubicBezTo>
                  <a:cubicBezTo>
                    <a:pt x="5" y="281"/>
                    <a:pt x="6" y="282"/>
                    <a:pt x="6" y="283"/>
                  </a:cubicBezTo>
                  <a:cubicBezTo>
                    <a:pt x="7" y="287"/>
                    <a:pt x="7" y="292"/>
                    <a:pt x="8" y="296"/>
                  </a:cubicBezTo>
                  <a:cubicBezTo>
                    <a:pt x="8" y="297"/>
                    <a:pt x="8" y="298"/>
                    <a:pt x="6" y="299"/>
                  </a:cubicBezTo>
                  <a:cubicBezTo>
                    <a:pt x="6" y="299"/>
                    <a:pt x="6" y="299"/>
                    <a:pt x="6" y="299"/>
                  </a:cubicBezTo>
                  <a:moveTo>
                    <a:pt x="499" y="287"/>
                  </a:moveTo>
                  <a:cubicBezTo>
                    <a:pt x="499" y="287"/>
                    <a:pt x="499" y="287"/>
                    <a:pt x="499" y="287"/>
                  </a:cubicBezTo>
                  <a:cubicBezTo>
                    <a:pt x="498" y="287"/>
                    <a:pt x="497" y="285"/>
                    <a:pt x="497" y="284"/>
                  </a:cubicBezTo>
                  <a:cubicBezTo>
                    <a:pt x="498" y="280"/>
                    <a:pt x="498" y="275"/>
                    <a:pt x="498" y="271"/>
                  </a:cubicBezTo>
                  <a:cubicBezTo>
                    <a:pt x="499" y="270"/>
                    <a:pt x="500" y="269"/>
                    <a:pt x="501" y="269"/>
                  </a:cubicBezTo>
                  <a:cubicBezTo>
                    <a:pt x="502" y="269"/>
                    <a:pt x="503" y="270"/>
                    <a:pt x="503" y="271"/>
                  </a:cubicBezTo>
                  <a:cubicBezTo>
                    <a:pt x="503" y="276"/>
                    <a:pt x="502" y="280"/>
                    <a:pt x="502" y="285"/>
                  </a:cubicBezTo>
                  <a:cubicBezTo>
                    <a:pt x="501" y="286"/>
                    <a:pt x="500" y="287"/>
                    <a:pt x="499" y="287"/>
                  </a:cubicBezTo>
                  <a:moveTo>
                    <a:pt x="3" y="267"/>
                  </a:moveTo>
                  <a:cubicBezTo>
                    <a:pt x="1" y="267"/>
                    <a:pt x="0" y="267"/>
                    <a:pt x="0" y="265"/>
                  </a:cubicBezTo>
                  <a:cubicBezTo>
                    <a:pt x="0" y="261"/>
                    <a:pt x="0" y="257"/>
                    <a:pt x="0" y="252"/>
                  </a:cubicBezTo>
                  <a:cubicBezTo>
                    <a:pt x="0" y="252"/>
                    <a:pt x="0" y="252"/>
                    <a:pt x="0" y="252"/>
                  </a:cubicBezTo>
                  <a:cubicBezTo>
                    <a:pt x="0" y="251"/>
                    <a:pt x="1" y="250"/>
                    <a:pt x="2" y="250"/>
                  </a:cubicBezTo>
                  <a:cubicBezTo>
                    <a:pt x="3" y="250"/>
                    <a:pt x="4" y="251"/>
                    <a:pt x="4" y="252"/>
                  </a:cubicBezTo>
                  <a:cubicBezTo>
                    <a:pt x="4" y="252"/>
                    <a:pt x="4" y="252"/>
                    <a:pt x="4" y="252"/>
                  </a:cubicBezTo>
                  <a:cubicBezTo>
                    <a:pt x="4" y="257"/>
                    <a:pt x="5" y="261"/>
                    <a:pt x="5" y="265"/>
                  </a:cubicBezTo>
                  <a:cubicBezTo>
                    <a:pt x="5" y="266"/>
                    <a:pt x="4" y="267"/>
                    <a:pt x="3" y="267"/>
                  </a:cubicBezTo>
                  <a:cubicBezTo>
                    <a:pt x="3" y="267"/>
                    <a:pt x="3" y="267"/>
                    <a:pt x="3" y="267"/>
                  </a:cubicBezTo>
                  <a:moveTo>
                    <a:pt x="501" y="256"/>
                  </a:moveTo>
                  <a:cubicBezTo>
                    <a:pt x="500" y="256"/>
                    <a:pt x="499" y="255"/>
                    <a:pt x="499" y="253"/>
                  </a:cubicBezTo>
                  <a:cubicBezTo>
                    <a:pt x="499" y="252"/>
                    <a:pt x="499" y="252"/>
                    <a:pt x="499" y="252"/>
                  </a:cubicBezTo>
                  <a:cubicBezTo>
                    <a:pt x="499" y="248"/>
                    <a:pt x="499" y="243"/>
                    <a:pt x="499" y="239"/>
                  </a:cubicBezTo>
                  <a:cubicBezTo>
                    <a:pt x="499" y="238"/>
                    <a:pt x="500" y="237"/>
                    <a:pt x="501" y="237"/>
                  </a:cubicBezTo>
                  <a:cubicBezTo>
                    <a:pt x="502" y="237"/>
                    <a:pt x="503" y="238"/>
                    <a:pt x="503" y="239"/>
                  </a:cubicBezTo>
                  <a:cubicBezTo>
                    <a:pt x="503" y="243"/>
                    <a:pt x="504" y="248"/>
                    <a:pt x="504" y="252"/>
                  </a:cubicBezTo>
                  <a:cubicBezTo>
                    <a:pt x="504" y="253"/>
                    <a:pt x="504" y="253"/>
                    <a:pt x="504" y="253"/>
                  </a:cubicBezTo>
                  <a:cubicBezTo>
                    <a:pt x="504" y="255"/>
                    <a:pt x="503" y="256"/>
                    <a:pt x="501" y="256"/>
                  </a:cubicBezTo>
                  <a:moveTo>
                    <a:pt x="3" y="236"/>
                  </a:moveTo>
                  <a:cubicBezTo>
                    <a:pt x="3" y="236"/>
                    <a:pt x="3" y="236"/>
                    <a:pt x="3" y="236"/>
                  </a:cubicBezTo>
                  <a:cubicBezTo>
                    <a:pt x="1" y="236"/>
                    <a:pt x="1" y="235"/>
                    <a:pt x="1" y="234"/>
                  </a:cubicBezTo>
                  <a:cubicBezTo>
                    <a:pt x="1" y="229"/>
                    <a:pt x="1" y="225"/>
                    <a:pt x="2" y="220"/>
                  </a:cubicBezTo>
                  <a:cubicBezTo>
                    <a:pt x="2" y="219"/>
                    <a:pt x="3" y="218"/>
                    <a:pt x="4" y="218"/>
                  </a:cubicBezTo>
                  <a:cubicBezTo>
                    <a:pt x="6" y="218"/>
                    <a:pt x="7" y="220"/>
                    <a:pt x="6" y="221"/>
                  </a:cubicBezTo>
                  <a:cubicBezTo>
                    <a:pt x="6" y="225"/>
                    <a:pt x="5" y="230"/>
                    <a:pt x="5" y="234"/>
                  </a:cubicBezTo>
                  <a:cubicBezTo>
                    <a:pt x="5" y="235"/>
                    <a:pt x="4" y="236"/>
                    <a:pt x="3" y="236"/>
                  </a:cubicBezTo>
                  <a:moveTo>
                    <a:pt x="499" y="223"/>
                  </a:moveTo>
                  <a:cubicBezTo>
                    <a:pt x="498" y="223"/>
                    <a:pt x="497" y="222"/>
                    <a:pt x="497" y="221"/>
                  </a:cubicBezTo>
                  <a:cubicBezTo>
                    <a:pt x="497" y="217"/>
                    <a:pt x="496" y="213"/>
                    <a:pt x="495" y="208"/>
                  </a:cubicBezTo>
                  <a:cubicBezTo>
                    <a:pt x="495" y="207"/>
                    <a:pt x="496" y="206"/>
                    <a:pt x="497" y="206"/>
                  </a:cubicBezTo>
                  <a:cubicBezTo>
                    <a:pt x="498" y="205"/>
                    <a:pt x="499" y="206"/>
                    <a:pt x="500" y="207"/>
                  </a:cubicBezTo>
                  <a:cubicBezTo>
                    <a:pt x="500" y="212"/>
                    <a:pt x="501" y="216"/>
                    <a:pt x="502" y="221"/>
                  </a:cubicBezTo>
                  <a:cubicBezTo>
                    <a:pt x="502" y="222"/>
                    <a:pt x="501" y="223"/>
                    <a:pt x="500" y="223"/>
                  </a:cubicBezTo>
                  <a:cubicBezTo>
                    <a:pt x="499" y="223"/>
                    <a:pt x="499" y="223"/>
                    <a:pt x="499" y="223"/>
                  </a:cubicBezTo>
                  <a:moveTo>
                    <a:pt x="7" y="205"/>
                  </a:moveTo>
                  <a:cubicBezTo>
                    <a:pt x="7" y="205"/>
                    <a:pt x="7" y="205"/>
                    <a:pt x="7" y="205"/>
                  </a:cubicBezTo>
                  <a:cubicBezTo>
                    <a:pt x="5" y="205"/>
                    <a:pt x="5" y="204"/>
                    <a:pt x="5" y="202"/>
                  </a:cubicBezTo>
                  <a:cubicBezTo>
                    <a:pt x="6" y="198"/>
                    <a:pt x="7" y="194"/>
                    <a:pt x="8" y="189"/>
                  </a:cubicBezTo>
                  <a:cubicBezTo>
                    <a:pt x="8" y="188"/>
                    <a:pt x="9" y="187"/>
                    <a:pt x="11" y="188"/>
                  </a:cubicBezTo>
                  <a:cubicBezTo>
                    <a:pt x="12" y="188"/>
                    <a:pt x="13" y="189"/>
                    <a:pt x="12" y="190"/>
                  </a:cubicBezTo>
                  <a:cubicBezTo>
                    <a:pt x="11" y="195"/>
                    <a:pt x="10" y="199"/>
                    <a:pt x="9" y="203"/>
                  </a:cubicBezTo>
                  <a:cubicBezTo>
                    <a:pt x="9" y="204"/>
                    <a:pt x="8" y="205"/>
                    <a:pt x="7" y="205"/>
                  </a:cubicBezTo>
                  <a:moveTo>
                    <a:pt x="494" y="192"/>
                  </a:moveTo>
                  <a:cubicBezTo>
                    <a:pt x="493" y="192"/>
                    <a:pt x="492" y="192"/>
                    <a:pt x="491" y="191"/>
                  </a:cubicBezTo>
                  <a:cubicBezTo>
                    <a:pt x="490" y="187"/>
                    <a:pt x="489" y="182"/>
                    <a:pt x="488" y="178"/>
                  </a:cubicBezTo>
                  <a:cubicBezTo>
                    <a:pt x="487" y="177"/>
                    <a:pt x="488" y="176"/>
                    <a:pt x="489" y="175"/>
                  </a:cubicBezTo>
                  <a:cubicBezTo>
                    <a:pt x="490" y="175"/>
                    <a:pt x="492" y="175"/>
                    <a:pt x="492" y="177"/>
                  </a:cubicBezTo>
                  <a:cubicBezTo>
                    <a:pt x="493" y="181"/>
                    <a:pt x="495" y="185"/>
                    <a:pt x="496" y="190"/>
                  </a:cubicBezTo>
                  <a:cubicBezTo>
                    <a:pt x="496" y="191"/>
                    <a:pt x="495" y="192"/>
                    <a:pt x="494" y="192"/>
                  </a:cubicBezTo>
                  <a:cubicBezTo>
                    <a:pt x="494" y="192"/>
                    <a:pt x="494" y="192"/>
                    <a:pt x="494" y="192"/>
                  </a:cubicBezTo>
                  <a:moveTo>
                    <a:pt x="15" y="175"/>
                  </a:moveTo>
                  <a:cubicBezTo>
                    <a:pt x="14" y="175"/>
                    <a:pt x="14" y="175"/>
                    <a:pt x="14" y="175"/>
                  </a:cubicBezTo>
                  <a:cubicBezTo>
                    <a:pt x="13" y="174"/>
                    <a:pt x="13" y="173"/>
                    <a:pt x="13" y="172"/>
                  </a:cubicBezTo>
                  <a:cubicBezTo>
                    <a:pt x="15" y="168"/>
                    <a:pt x="16" y="163"/>
                    <a:pt x="18" y="159"/>
                  </a:cubicBezTo>
                  <a:cubicBezTo>
                    <a:pt x="18" y="158"/>
                    <a:pt x="20" y="157"/>
                    <a:pt x="21" y="158"/>
                  </a:cubicBezTo>
                  <a:cubicBezTo>
                    <a:pt x="22" y="158"/>
                    <a:pt x="22" y="160"/>
                    <a:pt x="22" y="161"/>
                  </a:cubicBezTo>
                  <a:cubicBezTo>
                    <a:pt x="20" y="165"/>
                    <a:pt x="19" y="169"/>
                    <a:pt x="17" y="173"/>
                  </a:cubicBezTo>
                  <a:cubicBezTo>
                    <a:pt x="17" y="174"/>
                    <a:pt x="16" y="175"/>
                    <a:pt x="15" y="175"/>
                  </a:cubicBezTo>
                  <a:moveTo>
                    <a:pt x="484" y="163"/>
                  </a:moveTo>
                  <a:cubicBezTo>
                    <a:pt x="483" y="163"/>
                    <a:pt x="482" y="162"/>
                    <a:pt x="482" y="161"/>
                  </a:cubicBezTo>
                  <a:cubicBezTo>
                    <a:pt x="480" y="157"/>
                    <a:pt x="478" y="153"/>
                    <a:pt x="477" y="149"/>
                  </a:cubicBezTo>
                  <a:cubicBezTo>
                    <a:pt x="476" y="148"/>
                    <a:pt x="477" y="147"/>
                    <a:pt x="478" y="146"/>
                  </a:cubicBezTo>
                  <a:cubicBezTo>
                    <a:pt x="479" y="146"/>
                    <a:pt x="480" y="146"/>
                    <a:pt x="481" y="147"/>
                  </a:cubicBezTo>
                  <a:cubicBezTo>
                    <a:pt x="483" y="151"/>
                    <a:pt x="484" y="155"/>
                    <a:pt x="486" y="160"/>
                  </a:cubicBezTo>
                  <a:cubicBezTo>
                    <a:pt x="486" y="161"/>
                    <a:pt x="486" y="162"/>
                    <a:pt x="485" y="163"/>
                  </a:cubicBezTo>
                  <a:cubicBezTo>
                    <a:pt x="484" y="163"/>
                    <a:pt x="484" y="163"/>
                    <a:pt x="484" y="163"/>
                  </a:cubicBezTo>
                  <a:moveTo>
                    <a:pt x="27" y="146"/>
                  </a:moveTo>
                  <a:cubicBezTo>
                    <a:pt x="26" y="146"/>
                    <a:pt x="26" y="146"/>
                    <a:pt x="26" y="146"/>
                  </a:cubicBezTo>
                  <a:cubicBezTo>
                    <a:pt x="25" y="145"/>
                    <a:pt x="24" y="144"/>
                    <a:pt x="25" y="143"/>
                  </a:cubicBezTo>
                  <a:cubicBezTo>
                    <a:pt x="27" y="139"/>
                    <a:pt x="29" y="135"/>
                    <a:pt x="31" y="131"/>
                  </a:cubicBezTo>
                  <a:cubicBezTo>
                    <a:pt x="32" y="130"/>
                    <a:pt x="33" y="129"/>
                    <a:pt x="34" y="130"/>
                  </a:cubicBezTo>
                  <a:cubicBezTo>
                    <a:pt x="35" y="130"/>
                    <a:pt x="36" y="132"/>
                    <a:pt x="35" y="133"/>
                  </a:cubicBezTo>
                  <a:cubicBezTo>
                    <a:pt x="33" y="137"/>
                    <a:pt x="31" y="141"/>
                    <a:pt x="29" y="145"/>
                  </a:cubicBezTo>
                  <a:cubicBezTo>
                    <a:pt x="29" y="145"/>
                    <a:pt x="28" y="146"/>
                    <a:pt x="27" y="146"/>
                  </a:cubicBezTo>
                  <a:moveTo>
                    <a:pt x="471" y="134"/>
                  </a:moveTo>
                  <a:cubicBezTo>
                    <a:pt x="470" y="134"/>
                    <a:pt x="469" y="134"/>
                    <a:pt x="469" y="133"/>
                  </a:cubicBezTo>
                  <a:cubicBezTo>
                    <a:pt x="466" y="129"/>
                    <a:pt x="464" y="125"/>
                    <a:pt x="462" y="122"/>
                  </a:cubicBezTo>
                  <a:cubicBezTo>
                    <a:pt x="461" y="121"/>
                    <a:pt x="462" y="119"/>
                    <a:pt x="463" y="119"/>
                  </a:cubicBezTo>
                  <a:cubicBezTo>
                    <a:pt x="464" y="118"/>
                    <a:pt x="465" y="118"/>
                    <a:pt x="466" y="119"/>
                  </a:cubicBezTo>
                  <a:cubicBezTo>
                    <a:pt x="468" y="123"/>
                    <a:pt x="470" y="127"/>
                    <a:pt x="472" y="131"/>
                  </a:cubicBezTo>
                  <a:cubicBezTo>
                    <a:pt x="473" y="132"/>
                    <a:pt x="473" y="133"/>
                    <a:pt x="472" y="134"/>
                  </a:cubicBezTo>
                  <a:cubicBezTo>
                    <a:pt x="471" y="134"/>
                    <a:pt x="471" y="134"/>
                    <a:pt x="471" y="134"/>
                  </a:cubicBezTo>
                  <a:moveTo>
                    <a:pt x="42" y="119"/>
                  </a:moveTo>
                  <a:cubicBezTo>
                    <a:pt x="42" y="119"/>
                    <a:pt x="42" y="118"/>
                    <a:pt x="41" y="118"/>
                  </a:cubicBezTo>
                  <a:cubicBezTo>
                    <a:pt x="40" y="118"/>
                    <a:pt x="40" y="116"/>
                    <a:pt x="41" y="115"/>
                  </a:cubicBezTo>
                  <a:cubicBezTo>
                    <a:pt x="43" y="111"/>
                    <a:pt x="46" y="108"/>
                    <a:pt x="48" y="104"/>
                  </a:cubicBezTo>
                  <a:cubicBezTo>
                    <a:pt x="49" y="103"/>
                    <a:pt x="50" y="103"/>
                    <a:pt x="51" y="104"/>
                  </a:cubicBezTo>
                  <a:cubicBezTo>
                    <a:pt x="52" y="104"/>
                    <a:pt x="53" y="106"/>
                    <a:pt x="52" y="107"/>
                  </a:cubicBezTo>
                  <a:cubicBezTo>
                    <a:pt x="49" y="110"/>
                    <a:pt x="47" y="114"/>
                    <a:pt x="44" y="118"/>
                  </a:cubicBezTo>
                  <a:cubicBezTo>
                    <a:pt x="44" y="118"/>
                    <a:pt x="43" y="119"/>
                    <a:pt x="42" y="119"/>
                  </a:cubicBezTo>
                  <a:moveTo>
                    <a:pt x="454" y="108"/>
                  </a:moveTo>
                  <a:cubicBezTo>
                    <a:pt x="453" y="108"/>
                    <a:pt x="452" y="108"/>
                    <a:pt x="452" y="107"/>
                  </a:cubicBezTo>
                  <a:cubicBezTo>
                    <a:pt x="449" y="103"/>
                    <a:pt x="447" y="100"/>
                    <a:pt x="444" y="96"/>
                  </a:cubicBezTo>
                  <a:cubicBezTo>
                    <a:pt x="443" y="95"/>
                    <a:pt x="443" y="94"/>
                    <a:pt x="444" y="93"/>
                  </a:cubicBezTo>
                  <a:cubicBezTo>
                    <a:pt x="445" y="92"/>
                    <a:pt x="446" y="93"/>
                    <a:pt x="447" y="94"/>
                  </a:cubicBezTo>
                  <a:cubicBezTo>
                    <a:pt x="450" y="97"/>
                    <a:pt x="453" y="101"/>
                    <a:pt x="456" y="104"/>
                  </a:cubicBezTo>
                  <a:cubicBezTo>
                    <a:pt x="456" y="105"/>
                    <a:pt x="456" y="107"/>
                    <a:pt x="455" y="107"/>
                  </a:cubicBezTo>
                  <a:cubicBezTo>
                    <a:pt x="455" y="108"/>
                    <a:pt x="454" y="108"/>
                    <a:pt x="454" y="108"/>
                  </a:cubicBezTo>
                  <a:moveTo>
                    <a:pt x="61" y="93"/>
                  </a:moveTo>
                  <a:cubicBezTo>
                    <a:pt x="61" y="93"/>
                    <a:pt x="60" y="93"/>
                    <a:pt x="60" y="93"/>
                  </a:cubicBezTo>
                  <a:cubicBezTo>
                    <a:pt x="59" y="92"/>
                    <a:pt x="59" y="91"/>
                    <a:pt x="59" y="90"/>
                  </a:cubicBezTo>
                  <a:cubicBezTo>
                    <a:pt x="62" y="86"/>
                    <a:pt x="65" y="83"/>
                    <a:pt x="68" y="80"/>
                  </a:cubicBezTo>
                  <a:cubicBezTo>
                    <a:pt x="69" y="79"/>
                    <a:pt x="71" y="79"/>
                    <a:pt x="72" y="80"/>
                  </a:cubicBezTo>
                  <a:cubicBezTo>
                    <a:pt x="72" y="80"/>
                    <a:pt x="73" y="82"/>
                    <a:pt x="72" y="83"/>
                  </a:cubicBezTo>
                  <a:cubicBezTo>
                    <a:pt x="69" y="86"/>
                    <a:pt x="66" y="89"/>
                    <a:pt x="63" y="93"/>
                  </a:cubicBezTo>
                  <a:cubicBezTo>
                    <a:pt x="62" y="93"/>
                    <a:pt x="62" y="93"/>
                    <a:pt x="61" y="93"/>
                  </a:cubicBezTo>
                  <a:moveTo>
                    <a:pt x="434" y="84"/>
                  </a:moveTo>
                  <a:cubicBezTo>
                    <a:pt x="433" y="84"/>
                    <a:pt x="433" y="83"/>
                    <a:pt x="432" y="83"/>
                  </a:cubicBezTo>
                  <a:cubicBezTo>
                    <a:pt x="429" y="80"/>
                    <a:pt x="426" y="77"/>
                    <a:pt x="423" y="74"/>
                  </a:cubicBezTo>
                  <a:cubicBezTo>
                    <a:pt x="422" y="73"/>
                    <a:pt x="422" y="71"/>
                    <a:pt x="423" y="70"/>
                  </a:cubicBezTo>
                  <a:cubicBezTo>
                    <a:pt x="424" y="70"/>
                    <a:pt x="425" y="69"/>
                    <a:pt x="426" y="70"/>
                  </a:cubicBezTo>
                  <a:cubicBezTo>
                    <a:pt x="429" y="73"/>
                    <a:pt x="432" y="77"/>
                    <a:pt x="435" y="80"/>
                  </a:cubicBezTo>
                  <a:cubicBezTo>
                    <a:pt x="436" y="81"/>
                    <a:pt x="436" y="82"/>
                    <a:pt x="435" y="83"/>
                  </a:cubicBezTo>
                  <a:cubicBezTo>
                    <a:pt x="435" y="84"/>
                    <a:pt x="434" y="84"/>
                    <a:pt x="434" y="84"/>
                  </a:cubicBezTo>
                  <a:moveTo>
                    <a:pt x="83" y="71"/>
                  </a:moveTo>
                  <a:cubicBezTo>
                    <a:pt x="82" y="71"/>
                    <a:pt x="82" y="71"/>
                    <a:pt x="81" y="70"/>
                  </a:cubicBezTo>
                  <a:cubicBezTo>
                    <a:pt x="80" y="69"/>
                    <a:pt x="80" y="68"/>
                    <a:pt x="81" y="67"/>
                  </a:cubicBezTo>
                  <a:cubicBezTo>
                    <a:pt x="85" y="64"/>
                    <a:pt x="88" y="61"/>
                    <a:pt x="91" y="58"/>
                  </a:cubicBezTo>
                  <a:cubicBezTo>
                    <a:pt x="92" y="57"/>
                    <a:pt x="94" y="57"/>
                    <a:pt x="95" y="58"/>
                  </a:cubicBezTo>
                  <a:cubicBezTo>
                    <a:pt x="95" y="59"/>
                    <a:pt x="95" y="61"/>
                    <a:pt x="94" y="62"/>
                  </a:cubicBezTo>
                  <a:cubicBezTo>
                    <a:pt x="91" y="64"/>
                    <a:pt x="88" y="67"/>
                    <a:pt x="84" y="70"/>
                  </a:cubicBezTo>
                  <a:cubicBezTo>
                    <a:pt x="84" y="71"/>
                    <a:pt x="83" y="71"/>
                    <a:pt x="83" y="71"/>
                  </a:cubicBezTo>
                  <a:moveTo>
                    <a:pt x="411" y="62"/>
                  </a:moveTo>
                  <a:cubicBezTo>
                    <a:pt x="410" y="62"/>
                    <a:pt x="410" y="62"/>
                    <a:pt x="409" y="62"/>
                  </a:cubicBezTo>
                  <a:cubicBezTo>
                    <a:pt x="406" y="59"/>
                    <a:pt x="403" y="56"/>
                    <a:pt x="399" y="54"/>
                  </a:cubicBezTo>
                  <a:cubicBezTo>
                    <a:pt x="398" y="53"/>
                    <a:pt x="398" y="51"/>
                    <a:pt x="399" y="50"/>
                  </a:cubicBezTo>
                  <a:cubicBezTo>
                    <a:pt x="399" y="49"/>
                    <a:pt x="401" y="49"/>
                    <a:pt x="402" y="50"/>
                  </a:cubicBezTo>
                  <a:cubicBezTo>
                    <a:pt x="405" y="53"/>
                    <a:pt x="409" y="55"/>
                    <a:pt x="412" y="58"/>
                  </a:cubicBezTo>
                  <a:cubicBezTo>
                    <a:pt x="413" y="59"/>
                    <a:pt x="413" y="60"/>
                    <a:pt x="413" y="61"/>
                  </a:cubicBezTo>
                  <a:cubicBezTo>
                    <a:pt x="412" y="62"/>
                    <a:pt x="412" y="62"/>
                    <a:pt x="411" y="62"/>
                  </a:cubicBezTo>
                  <a:moveTo>
                    <a:pt x="107" y="51"/>
                  </a:moveTo>
                  <a:cubicBezTo>
                    <a:pt x="106" y="51"/>
                    <a:pt x="106" y="51"/>
                    <a:pt x="105" y="50"/>
                  </a:cubicBezTo>
                  <a:cubicBezTo>
                    <a:pt x="105" y="49"/>
                    <a:pt x="105" y="48"/>
                    <a:pt x="106" y="47"/>
                  </a:cubicBezTo>
                  <a:cubicBezTo>
                    <a:pt x="109" y="44"/>
                    <a:pt x="113" y="42"/>
                    <a:pt x="117" y="40"/>
                  </a:cubicBezTo>
                  <a:cubicBezTo>
                    <a:pt x="118" y="39"/>
                    <a:pt x="119" y="39"/>
                    <a:pt x="120" y="40"/>
                  </a:cubicBezTo>
                  <a:cubicBezTo>
                    <a:pt x="121" y="41"/>
                    <a:pt x="121" y="43"/>
                    <a:pt x="119" y="43"/>
                  </a:cubicBezTo>
                  <a:cubicBezTo>
                    <a:pt x="116" y="46"/>
                    <a:pt x="112" y="48"/>
                    <a:pt x="108" y="51"/>
                  </a:cubicBezTo>
                  <a:cubicBezTo>
                    <a:pt x="108" y="51"/>
                    <a:pt x="108" y="51"/>
                    <a:pt x="107" y="51"/>
                  </a:cubicBezTo>
                  <a:moveTo>
                    <a:pt x="386" y="44"/>
                  </a:moveTo>
                  <a:cubicBezTo>
                    <a:pt x="385" y="44"/>
                    <a:pt x="385" y="44"/>
                    <a:pt x="384" y="43"/>
                  </a:cubicBezTo>
                  <a:cubicBezTo>
                    <a:pt x="381" y="41"/>
                    <a:pt x="377" y="39"/>
                    <a:pt x="373" y="37"/>
                  </a:cubicBezTo>
                  <a:cubicBezTo>
                    <a:pt x="372" y="36"/>
                    <a:pt x="372" y="35"/>
                    <a:pt x="372" y="34"/>
                  </a:cubicBezTo>
                  <a:cubicBezTo>
                    <a:pt x="373" y="33"/>
                    <a:pt x="374" y="32"/>
                    <a:pt x="375" y="33"/>
                  </a:cubicBezTo>
                  <a:cubicBezTo>
                    <a:pt x="379" y="35"/>
                    <a:pt x="383" y="37"/>
                    <a:pt x="387" y="40"/>
                  </a:cubicBezTo>
                  <a:cubicBezTo>
                    <a:pt x="388" y="40"/>
                    <a:pt x="388" y="42"/>
                    <a:pt x="387" y="43"/>
                  </a:cubicBezTo>
                  <a:cubicBezTo>
                    <a:pt x="387" y="43"/>
                    <a:pt x="386" y="44"/>
                    <a:pt x="386" y="44"/>
                  </a:cubicBezTo>
                  <a:moveTo>
                    <a:pt x="134" y="35"/>
                  </a:moveTo>
                  <a:cubicBezTo>
                    <a:pt x="133" y="35"/>
                    <a:pt x="132" y="34"/>
                    <a:pt x="132" y="33"/>
                  </a:cubicBezTo>
                  <a:cubicBezTo>
                    <a:pt x="131" y="32"/>
                    <a:pt x="132" y="31"/>
                    <a:pt x="133" y="30"/>
                  </a:cubicBezTo>
                  <a:cubicBezTo>
                    <a:pt x="137" y="28"/>
                    <a:pt x="141" y="26"/>
                    <a:pt x="145" y="24"/>
                  </a:cubicBezTo>
                  <a:cubicBezTo>
                    <a:pt x="146" y="24"/>
                    <a:pt x="147" y="24"/>
                    <a:pt x="148" y="25"/>
                  </a:cubicBezTo>
                  <a:cubicBezTo>
                    <a:pt x="148" y="26"/>
                    <a:pt x="148" y="28"/>
                    <a:pt x="147" y="28"/>
                  </a:cubicBezTo>
                  <a:cubicBezTo>
                    <a:pt x="143" y="30"/>
                    <a:pt x="139" y="32"/>
                    <a:pt x="135" y="34"/>
                  </a:cubicBezTo>
                  <a:cubicBezTo>
                    <a:pt x="134" y="35"/>
                    <a:pt x="134" y="35"/>
                    <a:pt x="134" y="35"/>
                  </a:cubicBezTo>
                  <a:moveTo>
                    <a:pt x="358" y="29"/>
                  </a:moveTo>
                  <a:cubicBezTo>
                    <a:pt x="357" y="28"/>
                    <a:pt x="357" y="28"/>
                    <a:pt x="357" y="28"/>
                  </a:cubicBezTo>
                  <a:cubicBezTo>
                    <a:pt x="353" y="27"/>
                    <a:pt x="349" y="25"/>
                    <a:pt x="345" y="23"/>
                  </a:cubicBezTo>
                  <a:cubicBezTo>
                    <a:pt x="344" y="23"/>
                    <a:pt x="343" y="21"/>
                    <a:pt x="344" y="20"/>
                  </a:cubicBezTo>
                  <a:cubicBezTo>
                    <a:pt x="344" y="19"/>
                    <a:pt x="346" y="19"/>
                    <a:pt x="347" y="19"/>
                  </a:cubicBezTo>
                  <a:cubicBezTo>
                    <a:pt x="351" y="21"/>
                    <a:pt x="355" y="23"/>
                    <a:pt x="359" y="24"/>
                  </a:cubicBezTo>
                  <a:cubicBezTo>
                    <a:pt x="360" y="25"/>
                    <a:pt x="361" y="26"/>
                    <a:pt x="360" y="27"/>
                  </a:cubicBezTo>
                  <a:cubicBezTo>
                    <a:pt x="360" y="28"/>
                    <a:pt x="359" y="29"/>
                    <a:pt x="358" y="29"/>
                  </a:cubicBezTo>
                  <a:moveTo>
                    <a:pt x="162" y="21"/>
                  </a:moveTo>
                  <a:cubicBezTo>
                    <a:pt x="161" y="21"/>
                    <a:pt x="160" y="21"/>
                    <a:pt x="160" y="20"/>
                  </a:cubicBezTo>
                  <a:cubicBezTo>
                    <a:pt x="160" y="19"/>
                    <a:pt x="160" y="18"/>
                    <a:pt x="161" y="17"/>
                  </a:cubicBezTo>
                  <a:cubicBezTo>
                    <a:pt x="166" y="16"/>
                    <a:pt x="170" y="14"/>
                    <a:pt x="174" y="13"/>
                  </a:cubicBezTo>
                  <a:cubicBezTo>
                    <a:pt x="175" y="12"/>
                    <a:pt x="177" y="13"/>
                    <a:pt x="177" y="14"/>
                  </a:cubicBezTo>
                  <a:cubicBezTo>
                    <a:pt x="177" y="15"/>
                    <a:pt x="177" y="17"/>
                    <a:pt x="176" y="17"/>
                  </a:cubicBezTo>
                  <a:cubicBezTo>
                    <a:pt x="171" y="18"/>
                    <a:pt x="167" y="20"/>
                    <a:pt x="163" y="21"/>
                  </a:cubicBezTo>
                  <a:cubicBezTo>
                    <a:pt x="162" y="21"/>
                    <a:pt x="162" y="21"/>
                    <a:pt x="162" y="21"/>
                  </a:cubicBezTo>
                  <a:moveTo>
                    <a:pt x="329" y="17"/>
                  </a:moveTo>
                  <a:cubicBezTo>
                    <a:pt x="328" y="17"/>
                    <a:pt x="328" y="17"/>
                    <a:pt x="328" y="17"/>
                  </a:cubicBezTo>
                  <a:cubicBezTo>
                    <a:pt x="324" y="16"/>
                    <a:pt x="320" y="14"/>
                    <a:pt x="316" y="13"/>
                  </a:cubicBezTo>
                  <a:cubicBezTo>
                    <a:pt x="314" y="13"/>
                    <a:pt x="314" y="12"/>
                    <a:pt x="314" y="11"/>
                  </a:cubicBezTo>
                  <a:cubicBezTo>
                    <a:pt x="314" y="9"/>
                    <a:pt x="316" y="9"/>
                    <a:pt x="317" y="9"/>
                  </a:cubicBezTo>
                  <a:cubicBezTo>
                    <a:pt x="321" y="10"/>
                    <a:pt x="326" y="11"/>
                    <a:pt x="330" y="13"/>
                  </a:cubicBezTo>
                  <a:cubicBezTo>
                    <a:pt x="331" y="13"/>
                    <a:pt x="332" y="14"/>
                    <a:pt x="331" y="16"/>
                  </a:cubicBezTo>
                  <a:cubicBezTo>
                    <a:pt x="331" y="17"/>
                    <a:pt x="330" y="17"/>
                    <a:pt x="329" y="17"/>
                  </a:cubicBezTo>
                  <a:moveTo>
                    <a:pt x="192" y="12"/>
                  </a:moveTo>
                  <a:cubicBezTo>
                    <a:pt x="191" y="12"/>
                    <a:pt x="190" y="11"/>
                    <a:pt x="190" y="10"/>
                  </a:cubicBezTo>
                  <a:cubicBezTo>
                    <a:pt x="190" y="9"/>
                    <a:pt x="190" y="8"/>
                    <a:pt x="192" y="8"/>
                  </a:cubicBezTo>
                  <a:cubicBezTo>
                    <a:pt x="196" y="7"/>
                    <a:pt x="200" y="6"/>
                    <a:pt x="205" y="5"/>
                  </a:cubicBezTo>
                  <a:cubicBezTo>
                    <a:pt x="206" y="5"/>
                    <a:pt x="207" y="5"/>
                    <a:pt x="207" y="7"/>
                  </a:cubicBezTo>
                  <a:cubicBezTo>
                    <a:pt x="208" y="8"/>
                    <a:pt x="207" y="9"/>
                    <a:pt x="206" y="9"/>
                  </a:cubicBezTo>
                  <a:cubicBezTo>
                    <a:pt x="201" y="10"/>
                    <a:pt x="197" y="11"/>
                    <a:pt x="193" y="12"/>
                  </a:cubicBezTo>
                  <a:cubicBezTo>
                    <a:pt x="192" y="12"/>
                    <a:pt x="192" y="12"/>
                    <a:pt x="192" y="12"/>
                  </a:cubicBezTo>
                  <a:moveTo>
                    <a:pt x="299" y="9"/>
                  </a:moveTo>
                  <a:cubicBezTo>
                    <a:pt x="298" y="9"/>
                    <a:pt x="298" y="9"/>
                    <a:pt x="298" y="9"/>
                  </a:cubicBezTo>
                  <a:cubicBezTo>
                    <a:pt x="294" y="8"/>
                    <a:pt x="290" y="8"/>
                    <a:pt x="285" y="7"/>
                  </a:cubicBezTo>
                  <a:cubicBezTo>
                    <a:pt x="284" y="7"/>
                    <a:pt x="283" y="6"/>
                    <a:pt x="283" y="5"/>
                  </a:cubicBezTo>
                  <a:cubicBezTo>
                    <a:pt x="283" y="3"/>
                    <a:pt x="285" y="3"/>
                    <a:pt x="286" y="3"/>
                  </a:cubicBezTo>
                  <a:cubicBezTo>
                    <a:pt x="290" y="3"/>
                    <a:pt x="295" y="4"/>
                    <a:pt x="299" y="5"/>
                  </a:cubicBezTo>
                  <a:cubicBezTo>
                    <a:pt x="300" y="5"/>
                    <a:pt x="301" y="6"/>
                    <a:pt x="301" y="8"/>
                  </a:cubicBezTo>
                  <a:cubicBezTo>
                    <a:pt x="301" y="9"/>
                    <a:pt x="300" y="9"/>
                    <a:pt x="299" y="9"/>
                  </a:cubicBezTo>
                  <a:moveTo>
                    <a:pt x="223" y="7"/>
                  </a:moveTo>
                  <a:cubicBezTo>
                    <a:pt x="222" y="7"/>
                    <a:pt x="221" y="6"/>
                    <a:pt x="221" y="5"/>
                  </a:cubicBezTo>
                  <a:cubicBezTo>
                    <a:pt x="221" y="3"/>
                    <a:pt x="222" y="2"/>
                    <a:pt x="223" y="2"/>
                  </a:cubicBezTo>
                  <a:cubicBezTo>
                    <a:pt x="227" y="2"/>
                    <a:pt x="232" y="1"/>
                    <a:pt x="236" y="1"/>
                  </a:cubicBezTo>
                  <a:cubicBezTo>
                    <a:pt x="237" y="1"/>
                    <a:pt x="239" y="2"/>
                    <a:pt x="239" y="3"/>
                  </a:cubicBezTo>
                  <a:cubicBezTo>
                    <a:pt x="239" y="4"/>
                    <a:pt x="238" y="5"/>
                    <a:pt x="237" y="5"/>
                  </a:cubicBezTo>
                  <a:cubicBezTo>
                    <a:pt x="232" y="6"/>
                    <a:pt x="228" y="6"/>
                    <a:pt x="223" y="7"/>
                  </a:cubicBezTo>
                  <a:cubicBezTo>
                    <a:pt x="223" y="7"/>
                    <a:pt x="223" y="7"/>
                    <a:pt x="223" y="7"/>
                  </a:cubicBezTo>
                  <a:moveTo>
                    <a:pt x="268" y="5"/>
                  </a:moveTo>
                  <a:cubicBezTo>
                    <a:pt x="268" y="5"/>
                    <a:pt x="268" y="5"/>
                    <a:pt x="268" y="5"/>
                  </a:cubicBezTo>
                  <a:cubicBezTo>
                    <a:pt x="263" y="5"/>
                    <a:pt x="259" y="5"/>
                    <a:pt x="254" y="5"/>
                  </a:cubicBezTo>
                  <a:cubicBezTo>
                    <a:pt x="253" y="5"/>
                    <a:pt x="252" y="4"/>
                    <a:pt x="252" y="3"/>
                  </a:cubicBezTo>
                  <a:cubicBezTo>
                    <a:pt x="252" y="1"/>
                    <a:pt x="253" y="0"/>
                    <a:pt x="254" y="0"/>
                  </a:cubicBezTo>
                  <a:cubicBezTo>
                    <a:pt x="259" y="1"/>
                    <a:pt x="263" y="1"/>
                    <a:pt x="268" y="1"/>
                  </a:cubicBezTo>
                  <a:cubicBezTo>
                    <a:pt x="269" y="1"/>
                    <a:pt x="270" y="2"/>
                    <a:pt x="270" y="3"/>
                  </a:cubicBezTo>
                  <a:cubicBezTo>
                    <a:pt x="270" y="5"/>
                    <a:pt x="269" y="5"/>
                    <a:pt x="268" y="5"/>
                  </a:cubicBezTo>
                </a:path>
              </a:pathLst>
            </a:custGeom>
            <a:solidFill>
              <a:schemeClr val="tx2"/>
            </a:solidFill>
            <a:ln>
              <a:noFill/>
            </a:ln>
          </p:spPr>
          <p:txBody>
            <a:bodyPr/>
            <a:lstStyle/>
            <a:p>
              <a:pPr eaLnBrk="1" fontAlgn="auto" hangingPunct="1">
                <a:spcBef>
                  <a:spcPts val="0"/>
                </a:spcBef>
                <a:spcAft>
                  <a:spcPts val="0"/>
                </a:spcAft>
                <a:defRPr/>
              </a:pPr>
              <a:endParaRPr lang="ru-RU">
                <a:cs typeface="+mn-cs"/>
              </a:endParaRPr>
            </a:p>
          </p:txBody>
        </p:sp>
        <p:sp>
          <p:nvSpPr>
            <p:cNvPr id="49" name="Freeform 170">
              <a:extLst>
                <a:ext uri="{FF2B5EF4-FFF2-40B4-BE49-F238E27FC236}">
                  <a16:creationId xmlns:a16="http://schemas.microsoft.com/office/drawing/2014/main" id="{19283E12-BA15-E77A-D412-12BFD24A0D40}"/>
                </a:ext>
              </a:extLst>
            </p:cNvPr>
            <p:cNvSpPr>
              <a:spLocks noEditPoints="1"/>
            </p:cNvSpPr>
            <p:nvPr/>
          </p:nvSpPr>
          <p:spPr bwMode="auto">
            <a:xfrm>
              <a:off x="3404909" y="1733389"/>
              <a:ext cx="2298583" cy="2301802"/>
            </a:xfrm>
            <a:custGeom>
              <a:avLst/>
              <a:gdLst>
                <a:gd name="T0" fmla="*/ 1700213 w 438"/>
                <a:gd name="T1" fmla="*/ 3257474 h 438"/>
                <a:gd name="T2" fmla="*/ 147507 w 438"/>
                <a:gd name="T3" fmla="*/ 1702594 h 438"/>
                <a:gd name="T4" fmla="*/ 1700213 w 438"/>
                <a:gd name="T5" fmla="*/ 155488 h 438"/>
                <a:gd name="T6" fmla="*/ 3245154 w 438"/>
                <a:gd name="T7" fmla="*/ 1702594 h 438"/>
                <a:gd name="T8" fmla="*/ 1700213 w 438"/>
                <a:gd name="T9" fmla="*/ 3257474 h 438"/>
                <a:gd name="T10" fmla="*/ 1700213 w 438"/>
                <a:gd name="T11" fmla="*/ 0 h 438"/>
                <a:gd name="T12" fmla="*/ 0 w 438"/>
                <a:gd name="T13" fmla="*/ 1702594 h 438"/>
                <a:gd name="T14" fmla="*/ 1700213 w 438"/>
                <a:gd name="T15" fmla="*/ 3405188 h 438"/>
                <a:gd name="T16" fmla="*/ 3400425 w 438"/>
                <a:gd name="T17" fmla="*/ 1702594 h 438"/>
                <a:gd name="T18" fmla="*/ 1700213 w 438"/>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8" h="438">
                  <a:moveTo>
                    <a:pt x="219" y="419"/>
                  </a:moveTo>
                  <a:cubicBezTo>
                    <a:pt x="109" y="419"/>
                    <a:pt x="19" y="329"/>
                    <a:pt x="19" y="219"/>
                  </a:cubicBezTo>
                  <a:cubicBezTo>
                    <a:pt x="19" y="109"/>
                    <a:pt x="109" y="20"/>
                    <a:pt x="219" y="20"/>
                  </a:cubicBezTo>
                  <a:cubicBezTo>
                    <a:pt x="329" y="20"/>
                    <a:pt x="418" y="109"/>
                    <a:pt x="418" y="219"/>
                  </a:cubicBezTo>
                  <a:cubicBezTo>
                    <a:pt x="418" y="329"/>
                    <a:pt x="329" y="419"/>
                    <a:pt x="219" y="419"/>
                  </a:cubicBezTo>
                  <a:moveTo>
                    <a:pt x="219" y="0"/>
                  </a:moveTo>
                  <a:cubicBezTo>
                    <a:pt x="98" y="0"/>
                    <a:pt x="0" y="98"/>
                    <a:pt x="0" y="219"/>
                  </a:cubicBezTo>
                  <a:cubicBezTo>
                    <a:pt x="0" y="340"/>
                    <a:pt x="98" y="438"/>
                    <a:pt x="219" y="438"/>
                  </a:cubicBezTo>
                  <a:cubicBezTo>
                    <a:pt x="340" y="438"/>
                    <a:pt x="438" y="340"/>
                    <a:pt x="438" y="219"/>
                  </a:cubicBezTo>
                  <a:cubicBezTo>
                    <a:pt x="438" y="98"/>
                    <a:pt x="340" y="0"/>
                    <a:pt x="219" y="0"/>
                  </a:cubicBezTo>
                </a:path>
              </a:pathLst>
            </a:custGeom>
            <a:solidFill>
              <a:schemeClr val="tx2"/>
            </a:solidFill>
            <a:ln>
              <a:noFill/>
            </a:ln>
          </p:spPr>
          <p:txBody>
            <a:bodyPr/>
            <a:lstStyle/>
            <a:p>
              <a:pPr eaLnBrk="1" fontAlgn="auto" hangingPunct="1">
                <a:spcBef>
                  <a:spcPts val="0"/>
                </a:spcBef>
                <a:spcAft>
                  <a:spcPts val="0"/>
                </a:spcAft>
                <a:defRPr/>
              </a:pPr>
              <a:endParaRPr lang="ru-RU">
                <a:cs typeface="+mn-cs"/>
              </a:endParaRPr>
            </a:p>
          </p:txBody>
        </p:sp>
      </p:grpSp>
      <p:sp>
        <p:nvSpPr>
          <p:cNvPr id="2" name="Title 1">
            <a:extLst>
              <a:ext uri="{FF2B5EF4-FFF2-40B4-BE49-F238E27FC236}">
                <a16:creationId xmlns:a16="http://schemas.microsoft.com/office/drawing/2014/main" id="{BB268AEF-7236-656A-D9C7-B19208D2527B}"/>
              </a:ext>
            </a:extLst>
          </p:cNvPr>
          <p:cNvSpPr>
            <a:spLocks noGrp="1"/>
          </p:cNvSpPr>
          <p:nvPr>
            <p:ph type="title"/>
          </p:nvPr>
        </p:nvSpPr>
        <p:spPr>
          <a:xfrm>
            <a:off x="3332752" y="1488046"/>
            <a:ext cx="2418988" cy="1640484"/>
          </a:xfrm>
        </p:spPr>
        <p:txBody>
          <a:bodyPr/>
          <a:lstStyle/>
          <a:p>
            <a:pPr algn="ctr"/>
            <a:r>
              <a:rPr lang="en-US" dirty="0">
                <a:solidFill>
                  <a:srgbClr val="6C6E70"/>
                </a:solidFill>
              </a:rPr>
              <a:t>4 Steps </a:t>
            </a:r>
            <a:br>
              <a:rPr lang="en-US" sz="1800" dirty="0">
                <a:solidFill>
                  <a:srgbClr val="6C6E70"/>
                </a:solidFill>
              </a:rPr>
            </a:br>
            <a:r>
              <a:rPr lang="en-US" sz="1800" dirty="0">
                <a:solidFill>
                  <a:srgbClr val="6C6E70"/>
                </a:solidFill>
              </a:rPr>
              <a:t>to Embrace the Discomfort </a:t>
            </a:r>
            <a:br>
              <a:rPr lang="en-US" sz="1800" dirty="0">
                <a:solidFill>
                  <a:srgbClr val="6C6E70"/>
                </a:solidFill>
              </a:rPr>
            </a:br>
            <a:r>
              <a:rPr lang="en-US" sz="1800" dirty="0">
                <a:solidFill>
                  <a:srgbClr val="6C6E70"/>
                </a:solidFill>
              </a:rPr>
              <a:t>of Developing a Growth Mindset</a:t>
            </a:r>
          </a:p>
        </p:txBody>
      </p:sp>
      <p:grpSp>
        <p:nvGrpSpPr>
          <p:cNvPr id="21" name="Группа 7">
            <a:extLst>
              <a:ext uri="{FF2B5EF4-FFF2-40B4-BE49-F238E27FC236}">
                <a16:creationId xmlns:a16="http://schemas.microsoft.com/office/drawing/2014/main" id="{0B6B29AF-000E-DBFF-AECA-3881876A7E77}"/>
              </a:ext>
            </a:extLst>
          </p:cNvPr>
          <p:cNvGrpSpPr>
            <a:grpSpLocks/>
          </p:cNvGrpSpPr>
          <p:nvPr/>
        </p:nvGrpSpPr>
        <p:grpSpPr bwMode="auto">
          <a:xfrm>
            <a:off x="5915378" y="563294"/>
            <a:ext cx="664369" cy="670322"/>
            <a:chOff x="8478838" y="1576388"/>
            <a:chExt cx="885825" cy="893762"/>
          </a:xfrm>
        </p:grpSpPr>
        <p:sp>
          <p:nvSpPr>
            <p:cNvPr id="22" name="Oval 172">
              <a:extLst>
                <a:ext uri="{FF2B5EF4-FFF2-40B4-BE49-F238E27FC236}">
                  <a16:creationId xmlns:a16="http://schemas.microsoft.com/office/drawing/2014/main" id="{9C976529-4FB2-9B13-ACEF-0E5D831FF9CF}"/>
                </a:ext>
              </a:extLst>
            </p:cNvPr>
            <p:cNvSpPr>
              <a:spLocks noChangeArrowheads="1"/>
            </p:cNvSpPr>
            <p:nvPr/>
          </p:nvSpPr>
          <p:spPr bwMode="auto">
            <a:xfrm>
              <a:off x="8478838" y="1576388"/>
              <a:ext cx="885825" cy="893762"/>
            </a:xfrm>
            <a:prstGeom prst="ellipse">
              <a:avLst/>
            </a:prstGeom>
            <a:solidFill>
              <a:schemeClr val="accent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ru-RU" altLang="ru-RU">
                <a:latin typeface="+mn-lt"/>
                <a:cs typeface="+mn-cs"/>
              </a:endParaRPr>
            </a:p>
          </p:txBody>
        </p:sp>
        <p:sp>
          <p:nvSpPr>
            <p:cNvPr id="23" name="Rectangle 181">
              <a:extLst>
                <a:ext uri="{FF2B5EF4-FFF2-40B4-BE49-F238E27FC236}">
                  <a16:creationId xmlns:a16="http://schemas.microsoft.com/office/drawing/2014/main" id="{9E1B94AD-1ADB-8034-3D76-F682F412D159}"/>
                </a:ext>
              </a:extLst>
            </p:cNvPr>
            <p:cNvSpPr>
              <a:spLocks noChangeArrowheads="1"/>
            </p:cNvSpPr>
            <p:nvPr/>
          </p:nvSpPr>
          <p:spPr bwMode="auto">
            <a:xfrm>
              <a:off x="8626475" y="1730375"/>
              <a:ext cx="598454"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a:solidFill>
                    <a:srgbClr val="FFFFFF"/>
                  </a:solidFill>
                  <a:latin typeface="+mn-lt"/>
                </a:rPr>
                <a:t>02</a:t>
              </a:r>
              <a:endParaRPr lang="ru-RU" altLang="ru-RU" sz="1350">
                <a:latin typeface="+mn-lt"/>
              </a:endParaRPr>
            </a:p>
          </p:txBody>
        </p:sp>
      </p:grpSp>
      <p:grpSp>
        <p:nvGrpSpPr>
          <p:cNvPr id="24" name="Группа 12">
            <a:extLst>
              <a:ext uri="{FF2B5EF4-FFF2-40B4-BE49-F238E27FC236}">
                <a16:creationId xmlns:a16="http://schemas.microsoft.com/office/drawing/2014/main" id="{8EFBA58D-61B6-E84A-3918-8A5450A1B87C}"/>
              </a:ext>
            </a:extLst>
          </p:cNvPr>
          <p:cNvGrpSpPr>
            <a:grpSpLocks/>
          </p:cNvGrpSpPr>
          <p:nvPr/>
        </p:nvGrpSpPr>
        <p:grpSpPr bwMode="auto">
          <a:xfrm>
            <a:off x="6690475" y="563294"/>
            <a:ext cx="1794272" cy="2475741"/>
            <a:chOff x="9512299" y="1355725"/>
            <a:chExt cx="2392363" cy="1993851"/>
          </a:xfrm>
        </p:grpSpPr>
        <p:sp>
          <p:nvSpPr>
            <p:cNvPr id="25" name="TextBox 119">
              <a:extLst>
                <a:ext uri="{FF2B5EF4-FFF2-40B4-BE49-F238E27FC236}">
                  <a16:creationId xmlns:a16="http://schemas.microsoft.com/office/drawing/2014/main" id="{39E89988-5686-B9A8-51F6-60FCC4C4F11F}"/>
                </a:ext>
              </a:extLst>
            </p:cNvPr>
            <p:cNvSpPr txBox="1">
              <a:spLocks noChangeArrowheads="1"/>
            </p:cNvSpPr>
            <p:nvPr/>
          </p:nvSpPr>
          <p:spPr bwMode="auto">
            <a:xfrm>
              <a:off x="9512299" y="2000753"/>
              <a:ext cx="2392363" cy="134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nSpc>
                  <a:spcPct val="90000"/>
                </a:lnSpc>
                <a:spcBef>
                  <a:spcPts val="1000"/>
                </a:spcBef>
                <a:buFont typeface="Arial" panose="020B0604020202020204" pitchFamily="34" charset="0"/>
                <a:buChar char="•"/>
                <a:defRPr sz="2800">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0" lvl="2" indent="0" algn="r">
                <a:lnSpc>
                  <a:spcPct val="90000"/>
                </a:lnSpc>
                <a:spcBef>
                  <a:spcPts val="0"/>
                </a:spcBef>
                <a:spcAft>
                  <a:spcPts val="1000"/>
                </a:spcAft>
                <a:buClr>
                  <a:schemeClr val="accent3"/>
                </a:buClr>
                <a:buSzPct val="90000"/>
                <a:buFont typeface="Arial" panose="020B0604020202020204" pitchFamily="34" charset="0"/>
                <a:buNone/>
                <a:defRPr sz="1050">
                  <a:solidFill>
                    <a:schemeClr val="tx2"/>
                  </a:solidFill>
                  <a:ea typeface="Open Sans Light" panose="020B0306030504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120650" lvl="2" indent="-120650" algn="l">
                <a:buClr>
                  <a:schemeClr val="accent4"/>
                </a:buClr>
                <a:buFont typeface="Arial" panose="020B0604020202020204" pitchFamily="34" charset="0"/>
                <a:buChar char="›"/>
              </a:pPr>
              <a:r>
                <a:rPr lang="en-US" dirty="0"/>
                <a:t>The key to building growth mindset is to recognize that setbacks are inevitable, and also temporary</a:t>
              </a:r>
            </a:p>
            <a:p>
              <a:pPr marL="120650" lvl="2" indent="-120650" algn="l">
                <a:buClr>
                  <a:schemeClr val="accent4"/>
                </a:buClr>
                <a:buFont typeface="Arial" panose="020B0604020202020204" pitchFamily="34" charset="0"/>
                <a:buChar char="›"/>
              </a:pPr>
              <a:r>
                <a:rPr lang="en-US" dirty="0"/>
                <a:t>Learning requires a willingness to figure out how to make progress and move forward despite initial frustrations</a:t>
              </a:r>
            </a:p>
          </p:txBody>
        </p:sp>
        <p:sp>
          <p:nvSpPr>
            <p:cNvPr id="26" name="Rectangle 59">
              <a:extLst>
                <a:ext uri="{FF2B5EF4-FFF2-40B4-BE49-F238E27FC236}">
                  <a16:creationId xmlns:a16="http://schemas.microsoft.com/office/drawing/2014/main" id="{6535258E-DBEF-4893-1390-314BFBBADF12}"/>
                </a:ext>
              </a:extLst>
            </p:cNvPr>
            <p:cNvSpPr>
              <a:spLocks noChangeArrowheads="1"/>
            </p:cNvSpPr>
            <p:nvPr/>
          </p:nvSpPr>
          <p:spPr bwMode="auto">
            <a:xfrm>
              <a:off x="9598115" y="1355725"/>
              <a:ext cx="2306547" cy="808675"/>
            </a:xfrm>
            <a:prstGeom prst="rect">
              <a:avLst/>
            </a:prstGeom>
            <a:noFill/>
            <a:ln>
              <a:noFill/>
            </a:ln>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sz="1725" b="1" dirty="0">
                  <a:solidFill>
                    <a:schemeClr val="accent4"/>
                  </a:solidFill>
                  <a:latin typeface="+mn-lt"/>
                </a:rPr>
                <a:t>Know</a:t>
              </a:r>
              <a:r>
                <a:rPr lang="en-US" sz="1725" b="1" dirty="0">
                  <a:solidFill>
                    <a:schemeClr val="accent1"/>
                  </a:solidFill>
                  <a:latin typeface="+mn-lt"/>
                </a:rPr>
                <a:t> </a:t>
              </a:r>
              <a:r>
                <a:rPr lang="en-US" sz="1725" b="1" dirty="0">
                  <a:solidFill>
                    <a:schemeClr val="accent4"/>
                  </a:solidFill>
                  <a:latin typeface="+mn-lt"/>
                </a:rPr>
                <a:t>you will get frustrated, and that’s okay</a:t>
              </a:r>
            </a:p>
            <a:p>
              <a:pPr algn="ctr" eaLnBrk="1" fontAlgn="auto" hangingPunct="1">
                <a:lnSpc>
                  <a:spcPct val="100000"/>
                </a:lnSpc>
                <a:spcBef>
                  <a:spcPct val="0"/>
                </a:spcBef>
                <a:spcAft>
                  <a:spcPts val="0"/>
                </a:spcAft>
                <a:buNone/>
                <a:defRPr/>
              </a:pPr>
              <a:endParaRPr lang="ru-RU" altLang="ru-RU" sz="1350" dirty="0">
                <a:solidFill>
                  <a:schemeClr val="accent3"/>
                </a:solidFill>
                <a:latin typeface="+mn-lt"/>
                <a:cs typeface="+mn-cs"/>
              </a:endParaRPr>
            </a:p>
          </p:txBody>
        </p:sp>
      </p:grpSp>
      <p:grpSp>
        <p:nvGrpSpPr>
          <p:cNvPr id="27" name="Группа 9">
            <a:extLst>
              <a:ext uri="{FF2B5EF4-FFF2-40B4-BE49-F238E27FC236}">
                <a16:creationId xmlns:a16="http://schemas.microsoft.com/office/drawing/2014/main" id="{AA705A0C-8450-32CA-976F-850E69169079}"/>
              </a:ext>
            </a:extLst>
          </p:cNvPr>
          <p:cNvGrpSpPr>
            <a:grpSpLocks/>
          </p:cNvGrpSpPr>
          <p:nvPr/>
        </p:nvGrpSpPr>
        <p:grpSpPr bwMode="auto">
          <a:xfrm>
            <a:off x="5915378" y="3283993"/>
            <a:ext cx="664369" cy="670322"/>
            <a:chOff x="8478838" y="5145088"/>
            <a:chExt cx="885825" cy="893762"/>
          </a:xfrm>
        </p:grpSpPr>
        <p:sp>
          <p:nvSpPr>
            <p:cNvPr id="28" name="Oval 174">
              <a:extLst>
                <a:ext uri="{FF2B5EF4-FFF2-40B4-BE49-F238E27FC236}">
                  <a16:creationId xmlns:a16="http://schemas.microsoft.com/office/drawing/2014/main" id="{661ACA78-2B19-4313-5374-EBCB60E00BB6}"/>
                </a:ext>
              </a:extLst>
            </p:cNvPr>
            <p:cNvSpPr>
              <a:spLocks noChangeArrowheads="1"/>
            </p:cNvSpPr>
            <p:nvPr/>
          </p:nvSpPr>
          <p:spPr bwMode="auto">
            <a:xfrm>
              <a:off x="8478838" y="5145088"/>
              <a:ext cx="885825" cy="89376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350">
                <a:latin typeface="+mn-lt"/>
              </a:endParaRPr>
            </a:p>
          </p:txBody>
        </p:sp>
        <p:sp>
          <p:nvSpPr>
            <p:cNvPr id="29" name="Rectangle 183">
              <a:extLst>
                <a:ext uri="{FF2B5EF4-FFF2-40B4-BE49-F238E27FC236}">
                  <a16:creationId xmlns:a16="http://schemas.microsoft.com/office/drawing/2014/main" id="{51E4B637-B764-2051-349E-C7227494FD4A}"/>
                </a:ext>
              </a:extLst>
            </p:cNvPr>
            <p:cNvSpPr>
              <a:spLocks noChangeArrowheads="1"/>
            </p:cNvSpPr>
            <p:nvPr/>
          </p:nvSpPr>
          <p:spPr bwMode="auto">
            <a:xfrm>
              <a:off x="8626475" y="5291139"/>
              <a:ext cx="598454"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a:solidFill>
                    <a:srgbClr val="FFFFFF"/>
                  </a:solidFill>
                  <a:latin typeface="+mn-lt"/>
                </a:rPr>
                <a:t>04</a:t>
              </a:r>
              <a:endParaRPr lang="ru-RU" altLang="ru-RU" sz="1350">
                <a:latin typeface="+mn-lt"/>
              </a:endParaRPr>
            </a:p>
          </p:txBody>
        </p:sp>
      </p:grpSp>
      <p:sp>
        <p:nvSpPr>
          <p:cNvPr id="32" name="Rectangle 59">
            <a:extLst>
              <a:ext uri="{FF2B5EF4-FFF2-40B4-BE49-F238E27FC236}">
                <a16:creationId xmlns:a16="http://schemas.microsoft.com/office/drawing/2014/main" id="{DEBFF191-65DE-AB26-DD2C-6AB83989E0F6}"/>
              </a:ext>
            </a:extLst>
          </p:cNvPr>
          <p:cNvSpPr>
            <a:spLocks noChangeArrowheads="1"/>
          </p:cNvSpPr>
          <p:nvPr/>
        </p:nvSpPr>
        <p:spPr bwMode="auto">
          <a:xfrm>
            <a:off x="6690476" y="3283993"/>
            <a:ext cx="1901848"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sz="1725" b="1" dirty="0">
                <a:solidFill>
                  <a:schemeClr val="accent5"/>
                </a:solidFill>
                <a:latin typeface="+mn-lt"/>
              </a:rPr>
              <a:t>Share what you’ve learned and what it took to get there</a:t>
            </a:r>
          </a:p>
          <a:p>
            <a:pPr algn="ctr" eaLnBrk="1" hangingPunct="1">
              <a:lnSpc>
                <a:spcPct val="100000"/>
              </a:lnSpc>
              <a:spcBef>
                <a:spcPct val="0"/>
              </a:spcBef>
              <a:buFontTx/>
              <a:buNone/>
            </a:pPr>
            <a:endParaRPr lang="ru-RU" altLang="ru-RU" sz="1350" dirty="0">
              <a:solidFill>
                <a:schemeClr val="accent5"/>
              </a:solidFill>
              <a:latin typeface="+mn-lt"/>
            </a:endParaRPr>
          </a:p>
        </p:txBody>
      </p:sp>
      <p:grpSp>
        <p:nvGrpSpPr>
          <p:cNvPr id="33" name="Группа 6">
            <a:extLst>
              <a:ext uri="{FF2B5EF4-FFF2-40B4-BE49-F238E27FC236}">
                <a16:creationId xmlns:a16="http://schemas.microsoft.com/office/drawing/2014/main" id="{E6CE3B1D-8F7C-C735-9107-5D7FCAD50532}"/>
              </a:ext>
            </a:extLst>
          </p:cNvPr>
          <p:cNvGrpSpPr>
            <a:grpSpLocks/>
          </p:cNvGrpSpPr>
          <p:nvPr/>
        </p:nvGrpSpPr>
        <p:grpSpPr bwMode="auto">
          <a:xfrm>
            <a:off x="2492579" y="563294"/>
            <a:ext cx="669131" cy="670322"/>
            <a:chOff x="2843213" y="1576388"/>
            <a:chExt cx="892175" cy="893762"/>
          </a:xfrm>
        </p:grpSpPr>
        <p:sp>
          <p:nvSpPr>
            <p:cNvPr id="34" name="Oval 171">
              <a:extLst>
                <a:ext uri="{FF2B5EF4-FFF2-40B4-BE49-F238E27FC236}">
                  <a16:creationId xmlns:a16="http://schemas.microsoft.com/office/drawing/2014/main" id="{DE827314-047E-785D-4746-610DD58BCD26}"/>
                </a:ext>
              </a:extLst>
            </p:cNvPr>
            <p:cNvSpPr>
              <a:spLocks noChangeArrowheads="1"/>
            </p:cNvSpPr>
            <p:nvPr/>
          </p:nvSpPr>
          <p:spPr bwMode="auto">
            <a:xfrm>
              <a:off x="2843213" y="1576388"/>
              <a:ext cx="892175" cy="8937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350">
                <a:latin typeface="+mn-lt"/>
              </a:endParaRPr>
            </a:p>
          </p:txBody>
        </p:sp>
        <p:sp>
          <p:nvSpPr>
            <p:cNvPr id="35" name="Rectangle 180">
              <a:extLst>
                <a:ext uri="{FF2B5EF4-FFF2-40B4-BE49-F238E27FC236}">
                  <a16:creationId xmlns:a16="http://schemas.microsoft.com/office/drawing/2014/main" id="{7094A7E9-7ECF-EB11-6498-1DC28665FD37}"/>
                </a:ext>
              </a:extLst>
            </p:cNvPr>
            <p:cNvSpPr>
              <a:spLocks noChangeArrowheads="1"/>
            </p:cNvSpPr>
            <p:nvPr/>
          </p:nvSpPr>
          <p:spPr bwMode="auto">
            <a:xfrm>
              <a:off x="2998788" y="1730375"/>
              <a:ext cx="598455"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dirty="0">
                  <a:solidFill>
                    <a:srgbClr val="FFFFFF"/>
                  </a:solidFill>
                  <a:latin typeface="+mn-lt"/>
                </a:rPr>
                <a:t>01</a:t>
              </a:r>
              <a:endParaRPr lang="ru-RU" altLang="ru-RU" sz="1350" dirty="0">
                <a:latin typeface="+mn-lt"/>
              </a:endParaRPr>
            </a:p>
          </p:txBody>
        </p:sp>
      </p:grpSp>
      <p:grpSp>
        <p:nvGrpSpPr>
          <p:cNvPr id="36" name="Группа 10">
            <a:extLst>
              <a:ext uri="{FF2B5EF4-FFF2-40B4-BE49-F238E27FC236}">
                <a16:creationId xmlns:a16="http://schemas.microsoft.com/office/drawing/2014/main" id="{B122E059-425D-44AA-6CBC-DAC4F1F73B98}"/>
              </a:ext>
            </a:extLst>
          </p:cNvPr>
          <p:cNvGrpSpPr>
            <a:grpSpLocks/>
          </p:cNvGrpSpPr>
          <p:nvPr/>
        </p:nvGrpSpPr>
        <p:grpSpPr bwMode="auto">
          <a:xfrm>
            <a:off x="302699" y="563294"/>
            <a:ext cx="2090107" cy="1493167"/>
            <a:chOff x="-107108" y="1355725"/>
            <a:chExt cx="2786808" cy="1990882"/>
          </a:xfrm>
        </p:grpSpPr>
        <p:sp>
          <p:nvSpPr>
            <p:cNvPr id="37" name="TextBox 119">
              <a:extLst>
                <a:ext uri="{FF2B5EF4-FFF2-40B4-BE49-F238E27FC236}">
                  <a16:creationId xmlns:a16="http://schemas.microsoft.com/office/drawing/2014/main" id="{19C77C04-E286-A641-33C8-60E328C6E953}"/>
                </a:ext>
              </a:extLst>
            </p:cNvPr>
            <p:cNvSpPr txBox="1">
              <a:spLocks noChangeArrowheads="1"/>
            </p:cNvSpPr>
            <p:nvPr/>
          </p:nvSpPr>
          <p:spPr bwMode="auto">
            <a:xfrm>
              <a:off x="-107108" y="2060105"/>
              <a:ext cx="2786808" cy="128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2" indent="0" algn="r">
                <a:spcBef>
                  <a:spcPts val="0"/>
                </a:spcBef>
                <a:spcAft>
                  <a:spcPts val="1000"/>
                </a:spcAft>
                <a:buClr>
                  <a:schemeClr val="accent3"/>
                </a:buClr>
                <a:buSzPct val="90000"/>
                <a:buNone/>
              </a:pPr>
              <a:r>
                <a:rPr lang="en-US" sz="1050" dirty="0">
                  <a:solidFill>
                    <a:schemeClr val="tx2"/>
                  </a:solidFill>
                  <a:latin typeface="+mn-lt"/>
                  <a:ea typeface="Open Sans Light" panose="020B0306030504020204" pitchFamily="34" charset="0"/>
                  <a:cs typeface="Arial" panose="020B0604020202020204" pitchFamily="34" charset="0"/>
                </a:rPr>
                <a:t>Identify those moments to recognize which thoughts may be holding you back and determine whether you really are in tough situation or just new to something</a:t>
              </a:r>
            </a:p>
          </p:txBody>
        </p:sp>
        <p:sp>
          <p:nvSpPr>
            <p:cNvPr id="38" name="Rectangle 59">
              <a:extLst>
                <a:ext uri="{FF2B5EF4-FFF2-40B4-BE49-F238E27FC236}">
                  <a16:creationId xmlns:a16="http://schemas.microsoft.com/office/drawing/2014/main" id="{3547C432-8727-6D36-3B23-BCE49AF8382A}"/>
                </a:ext>
              </a:extLst>
            </p:cNvPr>
            <p:cNvSpPr>
              <a:spLocks noChangeArrowheads="1"/>
            </p:cNvSpPr>
            <p:nvPr/>
          </p:nvSpPr>
          <p:spPr bwMode="auto">
            <a:xfrm>
              <a:off x="80433" y="1355725"/>
              <a:ext cx="246274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None/>
              </a:pPr>
              <a:r>
                <a:rPr lang="en-US" sz="1725" b="1" dirty="0">
                  <a:solidFill>
                    <a:schemeClr val="accent1"/>
                  </a:solidFill>
                  <a:latin typeface="+mn-lt"/>
                </a:rPr>
                <a:t>Get familiar with the feeling of fear</a:t>
              </a:r>
            </a:p>
            <a:p>
              <a:pPr algn="r" eaLnBrk="1" hangingPunct="1">
                <a:lnSpc>
                  <a:spcPct val="100000"/>
                </a:lnSpc>
                <a:spcBef>
                  <a:spcPct val="0"/>
                </a:spcBef>
                <a:buFontTx/>
                <a:buNone/>
              </a:pPr>
              <a:endParaRPr lang="ru-RU" altLang="ru-RU" sz="1350" dirty="0">
                <a:solidFill>
                  <a:schemeClr val="accent1"/>
                </a:solidFill>
                <a:latin typeface="+mn-lt"/>
              </a:endParaRPr>
            </a:p>
          </p:txBody>
        </p:sp>
      </p:grpSp>
      <p:grpSp>
        <p:nvGrpSpPr>
          <p:cNvPr id="39" name="Группа 8">
            <a:extLst>
              <a:ext uri="{FF2B5EF4-FFF2-40B4-BE49-F238E27FC236}">
                <a16:creationId xmlns:a16="http://schemas.microsoft.com/office/drawing/2014/main" id="{E883F9CF-5C43-C538-4787-61C6D0D14786}"/>
              </a:ext>
            </a:extLst>
          </p:cNvPr>
          <p:cNvGrpSpPr>
            <a:grpSpLocks/>
          </p:cNvGrpSpPr>
          <p:nvPr/>
        </p:nvGrpSpPr>
        <p:grpSpPr bwMode="auto">
          <a:xfrm>
            <a:off x="2468585" y="3283993"/>
            <a:ext cx="669131" cy="670322"/>
            <a:chOff x="2843213" y="5145088"/>
            <a:chExt cx="892175" cy="893762"/>
          </a:xfrm>
        </p:grpSpPr>
        <p:sp>
          <p:nvSpPr>
            <p:cNvPr id="40" name="Oval 173">
              <a:extLst>
                <a:ext uri="{FF2B5EF4-FFF2-40B4-BE49-F238E27FC236}">
                  <a16:creationId xmlns:a16="http://schemas.microsoft.com/office/drawing/2014/main" id="{0397B703-FBC9-BF58-4863-B810635B08ED}"/>
                </a:ext>
              </a:extLst>
            </p:cNvPr>
            <p:cNvSpPr>
              <a:spLocks noChangeArrowheads="1"/>
            </p:cNvSpPr>
            <p:nvPr/>
          </p:nvSpPr>
          <p:spPr bwMode="auto">
            <a:xfrm>
              <a:off x="2843213" y="5145088"/>
              <a:ext cx="892175" cy="893762"/>
            </a:xfrm>
            <a:prstGeom prst="ellipse">
              <a:avLst/>
            </a:prstGeom>
            <a:solidFill>
              <a:schemeClr val="accent3"/>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endParaRPr lang="ru-RU" altLang="ru-RU">
                <a:latin typeface="+mn-lt"/>
                <a:cs typeface="+mn-cs"/>
              </a:endParaRPr>
            </a:p>
          </p:txBody>
        </p:sp>
        <p:sp>
          <p:nvSpPr>
            <p:cNvPr id="41" name="Rectangle 182">
              <a:extLst>
                <a:ext uri="{FF2B5EF4-FFF2-40B4-BE49-F238E27FC236}">
                  <a16:creationId xmlns:a16="http://schemas.microsoft.com/office/drawing/2014/main" id="{89B027EE-7ADE-241D-F39C-E8FC893DEF05}"/>
                </a:ext>
              </a:extLst>
            </p:cNvPr>
            <p:cNvSpPr>
              <a:spLocks noChangeArrowheads="1"/>
            </p:cNvSpPr>
            <p:nvPr/>
          </p:nvSpPr>
          <p:spPr bwMode="auto">
            <a:xfrm>
              <a:off x="2998788" y="5291139"/>
              <a:ext cx="598455"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3150" b="1">
                  <a:solidFill>
                    <a:srgbClr val="FFFFFF"/>
                  </a:solidFill>
                  <a:latin typeface="+mn-lt"/>
                </a:rPr>
                <a:t>03</a:t>
              </a:r>
              <a:endParaRPr lang="ru-RU" altLang="ru-RU" sz="1350">
                <a:latin typeface="+mn-lt"/>
              </a:endParaRPr>
            </a:p>
          </p:txBody>
        </p:sp>
      </p:grpSp>
      <p:grpSp>
        <p:nvGrpSpPr>
          <p:cNvPr id="42" name="Группа 11">
            <a:extLst>
              <a:ext uri="{FF2B5EF4-FFF2-40B4-BE49-F238E27FC236}">
                <a16:creationId xmlns:a16="http://schemas.microsoft.com/office/drawing/2014/main" id="{F6480577-F19E-9684-44A3-122F399B65FA}"/>
              </a:ext>
            </a:extLst>
          </p:cNvPr>
          <p:cNvGrpSpPr>
            <a:grpSpLocks/>
          </p:cNvGrpSpPr>
          <p:nvPr/>
        </p:nvGrpSpPr>
        <p:grpSpPr bwMode="auto">
          <a:xfrm>
            <a:off x="443354" y="2961265"/>
            <a:ext cx="1949452" cy="1767870"/>
            <a:chOff x="-273046" y="4342078"/>
            <a:chExt cx="10084945" cy="1692533"/>
          </a:xfrm>
        </p:grpSpPr>
        <p:sp>
          <p:nvSpPr>
            <p:cNvPr id="43" name="TextBox 119">
              <a:extLst>
                <a:ext uri="{FF2B5EF4-FFF2-40B4-BE49-F238E27FC236}">
                  <a16:creationId xmlns:a16="http://schemas.microsoft.com/office/drawing/2014/main" id="{0E91C3C3-6665-075F-B266-E9FBB50BD744}"/>
                </a:ext>
              </a:extLst>
            </p:cNvPr>
            <p:cNvSpPr txBox="1">
              <a:spLocks noChangeArrowheads="1"/>
            </p:cNvSpPr>
            <p:nvPr/>
          </p:nvSpPr>
          <p:spPr bwMode="auto">
            <a:xfrm>
              <a:off x="287322" y="5389303"/>
              <a:ext cx="9524577" cy="64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2" indent="0" algn="r">
                <a:spcBef>
                  <a:spcPts val="0"/>
                </a:spcBef>
                <a:spcAft>
                  <a:spcPts val="1000"/>
                </a:spcAft>
                <a:buClr>
                  <a:schemeClr val="accent3"/>
                </a:buClr>
                <a:buSzPct val="90000"/>
                <a:buNone/>
              </a:pPr>
              <a:r>
                <a:rPr lang="en-US" sz="1050" dirty="0">
                  <a:solidFill>
                    <a:schemeClr val="tx2"/>
                  </a:solidFill>
                  <a:latin typeface="+mn-lt"/>
                  <a:ea typeface="Open Sans Light" panose="020B0306030504020204" pitchFamily="34" charset="0"/>
                  <a:cs typeface="Arial" panose="020B0604020202020204" pitchFamily="34" charset="0"/>
                </a:rPr>
                <a:t>Look at what you’ve learned and where you have room to get </a:t>
              </a:r>
              <a:br>
                <a:rPr lang="en-US" sz="1050" dirty="0">
                  <a:solidFill>
                    <a:schemeClr val="tx2"/>
                  </a:solidFill>
                  <a:latin typeface="+mn-lt"/>
                  <a:ea typeface="Open Sans Light" panose="020B0306030504020204" pitchFamily="34" charset="0"/>
                  <a:cs typeface="Arial" panose="020B0604020202020204" pitchFamily="34" charset="0"/>
                </a:rPr>
              </a:br>
              <a:r>
                <a:rPr lang="en-US" sz="1050" dirty="0">
                  <a:solidFill>
                    <a:schemeClr val="tx2"/>
                  </a:solidFill>
                  <a:latin typeface="+mn-lt"/>
                  <a:ea typeface="Open Sans Light" panose="020B0306030504020204" pitchFamily="34" charset="0"/>
                  <a:cs typeface="Arial" panose="020B0604020202020204" pitchFamily="34" charset="0"/>
                </a:rPr>
                <a:t>even better</a:t>
              </a:r>
            </a:p>
          </p:txBody>
        </p:sp>
        <p:sp>
          <p:nvSpPr>
            <p:cNvPr id="44" name="Rectangle 59">
              <a:extLst>
                <a:ext uri="{FF2B5EF4-FFF2-40B4-BE49-F238E27FC236}">
                  <a16:creationId xmlns:a16="http://schemas.microsoft.com/office/drawing/2014/main" id="{51CC46C9-281A-EDC6-BAF2-2B4FBA0E61A0}"/>
                </a:ext>
              </a:extLst>
            </p:cNvPr>
            <p:cNvSpPr>
              <a:spLocks noChangeArrowheads="1"/>
            </p:cNvSpPr>
            <p:nvPr/>
          </p:nvSpPr>
          <p:spPr bwMode="auto">
            <a:xfrm>
              <a:off x="-273046" y="4342078"/>
              <a:ext cx="9966670" cy="914922"/>
            </a:xfrm>
            <a:prstGeom prst="rect">
              <a:avLst/>
            </a:prstGeom>
            <a:noFill/>
            <a:ln>
              <a:noFill/>
            </a:ln>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r">
                <a:spcBef>
                  <a:spcPts val="0"/>
                </a:spcBef>
                <a:spcAft>
                  <a:spcPts val="1000"/>
                </a:spcAft>
                <a:buClr>
                  <a:schemeClr val="accent1"/>
                </a:buClr>
                <a:buSzPct val="90000"/>
                <a:buNone/>
              </a:pPr>
              <a:r>
                <a:rPr lang="en-US" sz="1725" b="1" dirty="0">
                  <a:solidFill>
                    <a:schemeClr val="accent3"/>
                  </a:solidFill>
                  <a:latin typeface="+mn-lt"/>
                </a:rPr>
                <a:t>Monitor your progress in order to make adjustments</a:t>
              </a:r>
            </a:p>
          </p:txBody>
        </p:sp>
      </p:grpSp>
    </p:spTree>
    <p:extLst>
      <p:ext uri="{BB962C8B-B14F-4D97-AF65-F5344CB8AC3E}">
        <p14:creationId xmlns:p14="http://schemas.microsoft.com/office/powerpoint/2010/main" val="4257207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750" fill="hold"/>
                                        <p:tgtEl>
                                          <p:spTgt spid="36"/>
                                        </p:tgtEl>
                                        <p:attrNameLst>
                                          <p:attrName>ppt_x</p:attrName>
                                        </p:attrNameLst>
                                      </p:cBhvr>
                                      <p:tavLst>
                                        <p:tav tm="0">
                                          <p:val>
                                            <p:strVal val="0-#ppt_w/2"/>
                                          </p:val>
                                        </p:tav>
                                        <p:tav tm="100000">
                                          <p:val>
                                            <p:strVal val="#ppt_x"/>
                                          </p:val>
                                        </p:tav>
                                      </p:tavLst>
                                    </p:anim>
                                    <p:anim calcmode="lin" valueType="num">
                                      <p:cBhvr additive="base">
                                        <p:cTn id="13" dur="750" fill="hold"/>
                                        <p:tgtEl>
                                          <p:spTgt spid="3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750" fill="hold"/>
                                        <p:tgtEl>
                                          <p:spTgt spid="21"/>
                                        </p:tgtEl>
                                        <p:attrNameLst>
                                          <p:attrName>ppt_x</p:attrName>
                                        </p:attrNameLst>
                                      </p:cBhvr>
                                      <p:tavLst>
                                        <p:tav tm="0">
                                          <p:val>
                                            <p:strVal val="1+#ppt_w/2"/>
                                          </p:val>
                                        </p:tav>
                                        <p:tav tm="100000">
                                          <p:val>
                                            <p:strVal val="#ppt_x"/>
                                          </p:val>
                                        </p:tav>
                                      </p:tavLst>
                                    </p:anim>
                                    <p:anim calcmode="lin" valueType="num">
                                      <p:cBhvr additive="base">
                                        <p:cTn id="18" dur="75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750" fill="hold"/>
                                        <p:tgtEl>
                                          <p:spTgt spid="24"/>
                                        </p:tgtEl>
                                        <p:attrNameLst>
                                          <p:attrName>ppt_x</p:attrName>
                                        </p:attrNameLst>
                                      </p:cBhvr>
                                      <p:tavLst>
                                        <p:tav tm="0">
                                          <p:val>
                                            <p:strVal val="1+#ppt_w/2"/>
                                          </p:val>
                                        </p:tav>
                                        <p:tav tm="100000">
                                          <p:val>
                                            <p:strVal val="#ppt_x"/>
                                          </p:val>
                                        </p:tav>
                                      </p:tavLst>
                                    </p:anim>
                                    <p:anim calcmode="lin" valueType="num">
                                      <p:cBhvr additive="base">
                                        <p:cTn id="23" dur="75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750" fill="hold"/>
                                        <p:tgtEl>
                                          <p:spTgt spid="39"/>
                                        </p:tgtEl>
                                        <p:attrNameLst>
                                          <p:attrName>ppt_x</p:attrName>
                                        </p:attrNameLst>
                                      </p:cBhvr>
                                      <p:tavLst>
                                        <p:tav tm="0">
                                          <p:val>
                                            <p:strVal val="0-#ppt_w/2"/>
                                          </p:val>
                                        </p:tav>
                                        <p:tav tm="100000">
                                          <p:val>
                                            <p:strVal val="#ppt_x"/>
                                          </p:val>
                                        </p:tav>
                                      </p:tavLst>
                                    </p:anim>
                                    <p:anim calcmode="lin" valueType="num">
                                      <p:cBhvr additive="base">
                                        <p:cTn id="28" dur="750" fill="hold"/>
                                        <p:tgtEl>
                                          <p:spTgt spid="39"/>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childTnLst>
                          </p:cTn>
                        </p:par>
                        <p:par>
                          <p:cTn id="34" fill="hold">
                            <p:stCondLst>
                              <p:cond delay="4500"/>
                            </p:stCondLst>
                            <p:childTnLst>
                              <p:par>
                                <p:cTn id="35" presetID="2" presetClass="entr" presetSubtype="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750" fill="hold"/>
                                        <p:tgtEl>
                                          <p:spTgt spid="27"/>
                                        </p:tgtEl>
                                        <p:attrNameLst>
                                          <p:attrName>ppt_x</p:attrName>
                                        </p:attrNameLst>
                                      </p:cBhvr>
                                      <p:tavLst>
                                        <p:tav tm="0">
                                          <p:val>
                                            <p:strVal val="1+#ppt_w/2"/>
                                          </p:val>
                                        </p:tav>
                                        <p:tav tm="100000">
                                          <p:val>
                                            <p:strVal val="#ppt_x"/>
                                          </p:val>
                                        </p:tav>
                                      </p:tavLst>
                                    </p:anim>
                                    <p:anim calcmode="lin" valueType="num">
                                      <p:cBhvr additive="base">
                                        <p:cTn id="38" dur="750" fill="hold"/>
                                        <p:tgtEl>
                                          <p:spTgt spid="27"/>
                                        </p:tgtEl>
                                        <p:attrNameLst>
                                          <p:attrName>ppt_y</p:attrName>
                                        </p:attrNameLst>
                                      </p:cBhvr>
                                      <p:tavLst>
                                        <p:tav tm="0">
                                          <p:val>
                                            <p:strVal val="#ppt_y"/>
                                          </p:val>
                                        </p:tav>
                                        <p:tav tm="100000">
                                          <p:val>
                                            <p:strVal val="#ppt_y"/>
                                          </p:val>
                                        </p:tav>
                                      </p:tavLst>
                                    </p:anim>
                                  </p:childTnLst>
                                </p:cTn>
                              </p:par>
                            </p:childTnLst>
                          </p:cTn>
                        </p:par>
                        <p:par>
                          <p:cTn id="39" fill="hold">
                            <p:stCondLst>
                              <p:cond delay="5250"/>
                            </p:stCondLst>
                            <p:childTnLst>
                              <p:par>
                                <p:cTn id="40" presetID="2" presetClass="entr" presetSubtype="2"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750" fill="hold"/>
                                        <p:tgtEl>
                                          <p:spTgt spid="32"/>
                                        </p:tgtEl>
                                        <p:attrNameLst>
                                          <p:attrName>ppt_x</p:attrName>
                                        </p:attrNameLst>
                                      </p:cBhvr>
                                      <p:tavLst>
                                        <p:tav tm="0">
                                          <p:val>
                                            <p:strVal val="1+#ppt_w/2"/>
                                          </p:val>
                                        </p:tav>
                                        <p:tav tm="100000">
                                          <p:val>
                                            <p:strVal val="#ppt_x"/>
                                          </p:val>
                                        </p:tav>
                                      </p:tavLst>
                                    </p:anim>
                                    <p:anim calcmode="lin" valueType="num">
                                      <p:cBhvr additive="base">
                                        <p:cTn id="43" dur="75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7BE3F1A-06A4-9EB7-2093-3F41F3938DB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103D04B8-AE43-A85A-35A7-BC5AF15E2D64}"/>
              </a:ext>
            </a:extLst>
          </p:cNvPr>
          <p:cNvSpPr/>
          <p:nvPr/>
        </p:nvSpPr>
        <p:spPr>
          <a:xfrm>
            <a:off x="0" y="1"/>
            <a:ext cx="9144000" cy="5143499"/>
          </a:xfrm>
          <a:prstGeom prst="rect">
            <a:avLst/>
          </a:prstGeom>
          <a:solidFill>
            <a:schemeClr val="accent5">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1">
            <a:extLst>
              <a:ext uri="{FF2B5EF4-FFF2-40B4-BE49-F238E27FC236}">
                <a16:creationId xmlns:a16="http://schemas.microsoft.com/office/drawing/2014/main" id="{67803CF1-F326-6510-5FDA-8ED7F1B12709}"/>
              </a:ext>
            </a:extLst>
          </p:cNvPr>
          <p:cNvSpPr/>
          <p:nvPr/>
        </p:nvSpPr>
        <p:spPr>
          <a:xfrm>
            <a:off x="779929" y="1961571"/>
            <a:ext cx="7624483" cy="2185214"/>
          </a:xfrm>
          <a:prstGeom prst="rect">
            <a:avLst/>
          </a:prstGeom>
        </p:spPr>
        <p:txBody>
          <a:bodyPr wrap="square">
            <a:spAutoFit/>
          </a:bodyPr>
          <a:lstStyle/>
          <a:p>
            <a:pPr algn="ctr"/>
            <a:r>
              <a:rPr lang="en-US" sz="2800" dirty="0">
                <a:solidFill>
                  <a:schemeClr val="bg1"/>
                </a:solidFill>
                <a:cs typeface="Arial" panose="020B0604020202020204" pitchFamily="34" charset="0"/>
              </a:rPr>
              <a:t>“I can accept failure. Everyone fails at something. But I can’t accept not trying.”</a:t>
            </a:r>
            <a:endParaRPr lang="en-US" sz="2800" dirty="0">
              <a:solidFill>
                <a:schemeClr val="bg1"/>
              </a:solidFill>
            </a:endParaRPr>
          </a:p>
          <a:p>
            <a:pPr algn="ctr"/>
            <a:endParaRPr lang="en-US" sz="28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MICHAEL JORDAN</a:t>
            </a:r>
          </a:p>
          <a:p>
            <a:pPr algn="ctr"/>
            <a:endParaRPr lang="en-US" sz="1600" b="1" dirty="0">
              <a:solidFill>
                <a:schemeClr val="bg1"/>
              </a:solidFill>
              <a:ea typeface="Open Sans Semibold" panose="020B0606030504020204" pitchFamily="34" charset="0"/>
              <a:cs typeface="Arial" panose="020B0604020202020204" pitchFamily="34" charset="0"/>
            </a:endParaRPr>
          </a:p>
          <a:p>
            <a:pPr algn="ct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11" name="Freeform 1">
            <a:extLst>
              <a:ext uri="{FF2B5EF4-FFF2-40B4-BE49-F238E27FC236}">
                <a16:creationId xmlns:a16="http://schemas.microsoft.com/office/drawing/2014/main" id="{E7AE6E49-87D5-E05E-0B26-7CE7F58429A9}"/>
              </a:ext>
            </a:extLst>
          </p:cNvPr>
          <p:cNvSpPr>
            <a:spLocks noChangeArrowheads="1"/>
          </p:cNvSpPr>
          <p:nvPr/>
        </p:nvSpPr>
        <p:spPr bwMode="auto">
          <a:xfrm>
            <a:off x="4285281" y="1383443"/>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12" name="Straight Connector 4">
            <a:extLst>
              <a:ext uri="{FF2B5EF4-FFF2-40B4-BE49-F238E27FC236}">
                <a16:creationId xmlns:a16="http://schemas.microsoft.com/office/drawing/2014/main" id="{E4387A05-98B9-85A0-9E57-CE7B8B65149C}"/>
              </a:ext>
            </a:extLst>
          </p:cNvPr>
          <p:cNvCxnSpPr/>
          <p:nvPr/>
        </p:nvCxnSpPr>
        <p:spPr>
          <a:xfrm>
            <a:off x="5052447" y="159131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
            <a:extLst>
              <a:ext uri="{FF2B5EF4-FFF2-40B4-BE49-F238E27FC236}">
                <a16:creationId xmlns:a16="http://schemas.microsoft.com/office/drawing/2014/main" id="{93A5CD65-9E12-F95A-2FD6-FDA8BDD68990}"/>
              </a:ext>
            </a:extLst>
          </p:cNvPr>
          <p:cNvCxnSpPr/>
          <p:nvPr/>
        </p:nvCxnSpPr>
        <p:spPr>
          <a:xfrm>
            <a:off x="3006671" y="159131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9630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7B975C0-4C44-6441-A7BD-929FF87262B5}"/>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p:pic>
      <p:sp>
        <p:nvSpPr>
          <p:cNvPr id="19" name="Rectangle 18">
            <a:extLst>
              <a:ext uri="{FF2B5EF4-FFF2-40B4-BE49-F238E27FC236}">
                <a16:creationId xmlns:a16="http://schemas.microsoft.com/office/drawing/2014/main" id="{737D6247-4988-AB45-809F-FE08B919E821}"/>
              </a:ext>
            </a:extLst>
          </p:cNvPr>
          <p:cNvSpPr/>
          <p:nvPr/>
        </p:nvSpPr>
        <p:spPr>
          <a:xfrm>
            <a:off x="0" y="0"/>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A98CB7-93D6-A140-ADF0-3B4E17ED3D40}"/>
              </a:ext>
            </a:extLst>
          </p:cNvPr>
          <p:cNvSpPr txBox="1"/>
          <p:nvPr/>
        </p:nvSpPr>
        <p:spPr>
          <a:xfrm>
            <a:off x="2309503" y="2153213"/>
            <a:ext cx="5740545" cy="861774"/>
          </a:xfrm>
          <a:prstGeom prst="rect">
            <a:avLst/>
          </a:prstGeom>
          <a:noFill/>
        </p:spPr>
        <p:txBody>
          <a:bodyPr wrap="square" rtlCol="0">
            <a:spAutoFit/>
          </a:bodyPr>
          <a:lstStyle/>
          <a:p>
            <a:r>
              <a:rPr lang="en-US" sz="5000" b="1" spc="1000" dirty="0">
                <a:solidFill>
                  <a:schemeClr val="bg1"/>
                </a:solidFill>
                <a:latin typeface="+mj-lt"/>
                <a:ea typeface="Open Sans" panose="020B0606030504020204" pitchFamily="34" charset="0"/>
                <a:cs typeface="Arial" panose="020B0604020202020204" pitchFamily="34" charset="0"/>
              </a:rPr>
              <a:t>QUESTIONS?</a:t>
            </a:r>
          </a:p>
        </p:txBody>
      </p:sp>
      <p:grpSp>
        <p:nvGrpSpPr>
          <p:cNvPr id="6" name="Group 5">
            <a:extLst>
              <a:ext uri="{FF2B5EF4-FFF2-40B4-BE49-F238E27FC236}">
                <a16:creationId xmlns:a16="http://schemas.microsoft.com/office/drawing/2014/main" id="{79DBA131-8B9E-2140-AB52-D761699649CC}"/>
              </a:ext>
            </a:extLst>
          </p:cNvPr>
          <p:cNvGrpSpPr/>
          <p:nvPr/>
        </p:nvGrpSpPr>
        <p:grpSpPr>
          <a:xfrm>
            <a:off x="1940707" y="1766026"/>
            <a:ext cx="1717688" cy="1629474"/>
            <a:chOff x="5580183" y="4525108"/>
            <a:chExt cx="4683576" cy="4443046"/>
          </a:xfrm>
        </p:grpSpPr>
        <p:cxnSp>
          <p:nvCxnSpPr>
            <p:cNvPr id="7" name="Straight Connector 6">
              <a:extLst>
                <a:ext uri="{FF2B5EF4-FFF2-40B4-BE49-F238E27FC236}">
                  <a16:creationId xmlns:a16="http://schemas.microsoft.com/office/drawing/2014/main" id="{B3E670F1-B0D4-4F44-B345-A05D71E2869A}"/>
                </a:ext>
              </a:extLst>
            </p:cNvPr>
            <p:cNvCxnSpPr/>
            <p:nvPr/>
          </p:nvCxnSpPr>
          <p:spPr>
            <a:xfrm>
              <a:off x="5580183" y="8944708"/>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2AC0F-E268-A342-A744-7EB9D92A767E}"/>
                </a:ext>
              </a:extLst>
            </p:cNvPr>
            <p:cNvCxnSpPr/>
            <p:nvPr/>
          </p:nvCxnSpPr>
          <p:spPr>
            <a:xfrm flipV="1">
              <a:off x="10263759" y="7716127"/>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69B829-FB62-624B-8ECC-B87A55FD7D3D}"/>
                </a:ext>
              </a:extLst>
            </p:cNvPr>
            <p:cNvCxnSpPr/>
            <p:nvPr/>
          </p:nvCxnSpPr>
          <p:spPr>
            <a:xfrm>
              <a:off x="5580183" y="4548554"/>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96EB35-4B9B-9343-8797-F770D312EA45}"/>
                </a:ext>
              </a:extLst>
            </p:cNvPr>
            <p:cNvCxnSpPr/>
            <p:nvPr/>
          </p:nvCxnSpPr>
          <p:spPr>
            <a:xfrm flipV="1">
              <a:off x="5603629" y="4525108"/>
              <a:ext cx="0" cy="441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E75DA-24AA-2C45-96CB-930B30DDE8EF}"/>
                </a:ext>
              </a:extLst>
            </p:cNvPr>
            <p:cNvCxnSpPr/>
            <p:nvPr/>
          </p:nvCxnSpPr>
          <p:spPr>
            <a:xfrm flipV="1">
              <a:off x="10263759" y="4525108"/>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0377164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7" y="1830043"/>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spTree>
    <p:custDataLst>
      <p:tags r:id="rId1"/>
    </p:custDataLst>
    <p:extLst>
      <p:ext uri="{BB962C8B-B14F-4D97-AF65-F5344CB8AC3E}">
        <p14:creationId xmlns:p14="http://schemas.microsoft.com/office/powerpoint/2010/main" val="674036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2E1D1D9-74BB-3A4D-9E31-710172991574}"/>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B8EDD08F-9E86-7845-8D4C-6327A3A0F080}"/>
              </a:ext>
            </a:extLst>
          </p:cNvPr>
          <p:cNvSpPr/>
          <p:nvPr/>
        </p:nvSpPr>
        <p:spPr>
          <a:xfrm>
            <a:off x="0" y="0"/>
            <a:ext cx="9144000" cy="514349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9F73EF0-DD38-D141-8FA6-5F70C5E81178}"/>
              </a:ext>
            </a:extLst>
          </p:cNvPr>
          <p:cNvSpPr/>
          <p:nvPr/>
        </p:nvSpPr>
        <p:spPr>
          <a:xfrm>
            <a:off x="927100" y="1834944"/>
            <a:ext cx="7327901" cy="1600438"/>
          </a:xfrm>
          <a:prstGeom prst="rect">
            <a:avLst/>
          </a:prstGeom>
        </p:spPr>
        <p:txBody>
          <a:bodyPr wrap="square">
            <a:spAutoFit/>
          </a:bodyPr>
          <a:lstStyle/>
          <a:p>
            <a:pPr algn="ctr"/>
            <a:r>
              <a:rPr lang="en-US" sz="2800" dirty="0">
                <a:solidFill>
                  <a:schemeClr val="bg1"/>
                </a:solidFill>
                <a:cs typeface="Arial" panose="020B0604020202020204" pitchFamily="34" charset="0"/>
              </a:rPr>
              <a:t>“Success is the ability to go from one failure to another with no loss of enthusiasm.”</a:t>
            </a:r>
          </a:p>
          <a:p>
            <a:pPr lvl="0" algn="ctr"/>
            <a:endParaRPr lang="en-US" sz="1600" dirty="0">
              <a:solidFill>
                <a:schemeClr val="bg1"/>
              </a:solidFill>
              <a:cs typeface="Arial" panose="020B0604020202020204" pitchFamily="34" charset="0"/>
            </a:endParaRPr>
          </a:p>
          <a:p>
            <a:pPr algn="ctr"/>
            <a:r>
              <a:rPr lang="en-US" sz="1600" b="1" dirty="0">
                <a:solidFill>
                  <a:schemeClr val="bg1"/>
                </a:solidFill>
                <a:ea typeface="Open Sans Semibold" panose="020B0606030504020204" pitchFamily="34" charset="0"/>
                <a:cs typeface="Arial" panose="020B0604020202020204" pitchFamily="34" charset="0"/>
              </a:rPr>
              <a:t>WINSTON CHURCHILL</a:t>
            </a:r>
            <a:endParaRPr lang="en-US" sz="1000" dirty="0">
              <a:solidFill>
                <a:schemeClr val="bg1"/>
              </a:solidFill>
              <a:ea typeface="Open Sans Semibold" panose="020B0606030504020204" pitchFamily="34" charset="0"/>
              <a:cs typeface="Arial" panose="020B0604020202020204" pitchFamily="34" charset="0"/>
            </a:endParaRPr>
          </a:p>
          <a:p>
            <a:pPr lvl="0" algn="ctr"/>
            <a:endParaRPr lang="en-US" sz="1000" dirty="0">
              <a:solidFill>
                <a:schemeClr val="bg1"/>
              </a:solidFill>
              <a:ea typeface="Open Sans Semibold" panose="020B0606030504020204" pitchFamily="34" charset="0"/>
              <a:cs typeface="Arial" panose="020B0604020202020204" pitchFamily="34" charset="0"/>
            </a:endParaRPr>
          </a:p>
        </p:txBody>
      </p:sp>
      <p:sp>
        <p:nvSpPr>
          <p:cNvPr id="3" name="Freeform 1">
            <a:extLst>
              <a:ext uri="{FF2B5EF4-FFF2-40B4-BE49-F238E27FC236}">
                <a16:creationId xmlns:a16="http://schemas.microsoft.com/office/drawing/2014/main" id="{D178C9F7-3BA6-4E4E-9B19-54D36B016BB2}"/>
              </a:ext>
            </a:extLst>
          </p:cNvPr>
          <p:cNvSpPr>
            <a:spLocks noChangeArrowheads="1"/>
          </p:cNvSpPr>
          <p:nvPr/>
        </p:nvSpPr>
        <p:spPr bwMode="auto">
          <a:xfrm>
            <a:off x="4285281" y="1248973"/>
            <a:ext cx="573438" cy="402360"/>
          </a:xfrm>
          <a:custGeom>
            <a:avLst/>
            <a:gdLst>
              <a:gd name="T0" fmla="*/ 592 w 2645"/>
              <a:gd name="T1" fmla="*/ 1036 h 1855"/>
              <a:gd name="T2" fmla="*/ 48 w 2645"/>
              <a:gd name="T3" fmla="*/ 1036 h 1855"/>
              <a:gd name="T4" fmla="*/ 48 w 2645"/>
              <a:gd name="T5" fmla="*/ 0 h 1855"/>
              <a:gd name="T6" fmla="*/ 1090 w 2645"/>
              <a:gd name="T7" fmla="*/ 0 h 1855"/>
              <a:gd name="T8" fmla="*/ 1094 w 2645"/>
              <a:gd name="T9" fmla="*/ 1036 h 1855"/>
              <a:gd name="T10" fmla="*/ 399 w 2645"/>
              <a:gd name="T11" fmla="*/ 1854 h 1855"/>
              <a:gd name="T12" fmla="*/ 0 w 2645"/>
              <a:gd name="T13" fmla="*/ 1854 h 1855"/>
              <a:gd name="T14" fmla="*/ 592 w 2645"/>
              <a:gd name="T15" fmla="*/ 1036 h 1855"/>
              <a:gd name="T16" fmla="*/ 1949 w 2645"/>
              <a:gd name="T17" fmla="*/ 1854 h 1855"/>
              <a:gd name="T18" fmla="*/ 1551 w 2645"/>
              <a:gd name="T19" fmla="*/ 1854 h 1855"/>
              <a:gd name="T20" fmla="*/ 2143 w 2645"/>
              <a:gd name="T21" fmla="*/ 1036 h 1855"/>
              <a:gd name="T22" fmla="*/ 1597 w 2645"/>
              <a:gd name="T23" fmla="*/ 1036 h 1855"/>
              <a:gd name="T24" fmla="*/ 1597 w 2645"/>
              <a:gd name="T25" fmla="*/ 0 h 1855"/>
              <a:gd name="T26" fmla="*/ 2639 w 2645"/>
              <a:gd name="T27" fmla="*/ 0 h 1855"/>
              <a:gd name="T28" fmla="*/ 2644 w 2645"/>
              <a:gd name="T29" fmla="*/ 1036 h 1855"/>
              <a:gd name="T30" fmla="*/ 1949 w 2645"/>
              <a:gd name="T31" fmla="*/ 1854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1855">
                <a:moveTo>
                  <a:pt x="592" y="1036"/>
                </a:moveTo>
                <a:lnTo>
                  <a:pt x="48" y="1036"/>
                </a:lnTo>
                <a:lnTo>
                  <a:pt x="48" y="0"/>
                </a:lnTo>
                <a:lnTo>
                  <a:pt x="1090" y="0"/>
                </a:lnTo>
                <a:lnTo>
                  <a:pt x="1094" y="1036"/>
                </a:lnTo>
                <a:lnTo>
                  <a:pt x="399" y="1854"/>
                </a:lnTo>
                <a:lnTo>
                  <a:pt x="0" y="1854"/>
                </a:lnTo>
                <a:lnTo>
                  <a:pt x="592" y="1036"/>
                </a:lnTo>
                <a:close/>
                <a:moveTo>
                  <a:pt x="1949" y="1854"/>
                </a:moveTo>
                <a:lnTo>
                  <a:pt x="1551" y="1854"/>
                </a:lnTo>
                <a:lnTo>
                  <a:pt x="2143" y="1036"/>
                </a:lnTo>
                <a:lnTo>
                  <a:pt x="1597" y="1036"/>
                </a:lnTo>
                <a:lnTo>
                  <a:pt x="1597" y="0"/>
                </a:lnTo>
                <a:lnTo>
                  <a:pt x="2639" y="0"/>
                </a:lnTo>
                <a:lnTo>
                  <a:pt x="2644" y="1036"/>
                </a:lnTo>
                <a:lnTo>
                  <a:pt x="1949" y="1854"/>
                </a:lnTo>
                <a:close/>
              </a:path>
            </a:pathLst>
          </a:custGeom>
          <a:solidFill>
            <a:schemeClr val="bg1"/>
          </a:solidFill>
          <a:ln>
            <a:noFill/>
          </a:ln>
          <a:effectLst/>
        </p:spPr>
        <p:txBody>
          <a:bodyPr wrap="none" anchor="ctr"/>
          <a:lstStyle/>
          <a:p>
            <a:endParaRPr lang="en-US" dirty="0"/>
          </a:p>
        </p:txBody>
      </p:sp>
      <p:cxnSp>
        <p:nvCxnSpPr>
          <p:cNvPr id="5" name="Straight Connector 4">
            <a:extLst>
              <a:ext uri="{FF2B5EF4-FFF2-40B4-BE49-F238E27FC236}">
                <a16:creationId xmlns:a16="http://schemas.microsoft.com/office/drawing/2014/main" id="{7AE96050-E3AD-914D-B11E-4C541F0A705B}"/>
              </a:ext>
            </a:extLst>
          </p:cNvPr>
          <p:cNvCxnSpPr/>
          <p:nvPr/>
        </p:nvCxnSpPr>
        <p:spPr>
          <a:xfrm>
            <a:off x="5052447" y="145684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2FBBDE0-AF78-E548-8F73-3E46D88BB9B0}"/>
              </a:ext>
            </a:extLst>
          </p:cNvPr>
          <p:cNvCxnSpPr/>
          <p:nvPr/>
        </p:nvCxnSpPr>
        <p:spPr>
          <a:xfrm>
            <a:off x="3006671" y="1456841"/>
            <a:ext cx="107713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711491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C25378E-E25E-6EF3-F8C5-621E86ADEEF9}"/>
              </a:ext>
            </a:extLst>
          </p:cNvPr>
          <p:cNvSpPr/>
          <p:nvPr/>
        </p:nvSpPr>
        <p:spPr>
          <a:xfrm>
            <a:off x="0" y="0"/>
            <a:ext cx="9144000" cy="5143500"/>
          </a:xfrm>
          <a:prstGeom prst="rect">
            <a:avLst/>
          </a:prstGeom>
          <a:solidFill>
            <a:srgbClr val="F4F5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A998F282-6132-A6D1-06A1-FAD768005EC3}"/>
              </a:ext>
            </a:extLst>
          </p:cNvPr>
          <p:cNvPicPr>
            <a:picLocks noChangeAspect="1"/>
          </p:cNvPicPr>
          <p:nvPr/>
        </p:nvPicPr>
        <p:blipFill rotWithShape="1">
          <a:blip r:embed="rId2"/>
          <a:srcRect t="1281" b="7728"/>
          <a:stretch/>
        </p:blipFill>
        <p:spPr>
          <a:xfrm>
            <a:off x="2279393" y="1"/>
            <a:ext cx="4369235" cy="5143500"/>
          </a:xfrm>
          <a:prstGeom prst="rect">
            <a:avLst/>
          </a:prstGeom>
        </p:spPr>
      </p:pic>
      <p:pic>
        <p:nvPicPr>
          <p:cNvPr id="7" name="Picture 3">
            <a:extLst>
              <a:ext uri="{FF2B5EF4-FFF2-40B4-BE49-F238E27FC236}">
                <a16:creationId xmlns:a16="http://schemas.microsoft.com/office/drawing/2014/main" id="{518F2A6A-5746-2BF7-DD17-6A91A1BA6F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2654686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8">
            <a:extLst>
              <a:ext uri="{FF2B5EF4-FFF2-40B4-BE49-F238E27FC236}">
                <a16:creationId xmlns:a16="http://schemas.microsoft.com/office/drawing/2014/main" id="{064D8F39-DB3E-151F-2D02-AE718E367412}"/>
              </a:ext>
            </a:extLst>
          </p:cNvPr>
          <p:cNvPicPr>
            <a:picLocks noChangeAspect="1"/>
          </p:cNvPicPr>
          <p:nvPr/>
        </p:nvPicPr>
        <p:blipFill rotWithShape="1">
          <a:blip r:embed="rId2"/>
          <a:srcRect l="23953" t="2255" r="6627" b="1879"/>
          <a:stretch/>
        </p:blipFill>
        <p:spPr>
          <a:xfrm flipH="1">
            <a:off x="-1" y="0"/>
            <a:ext cx="6621635" cy="5143499"/>
          </a:xfrm>
          <a:prstGeom prst="rect">
            <a:avLst/>
          </a:prstGeom>
        </p:spPr>
      </p:pic>
      <p:sp>
        <p:nvSpPr>
          <p:cNvPr id="43" name="Rectangle 6">
            <a:extLst>
              <a:ext uri="{FF2B5EF4-FFF2-40B4-BE49-F238E27FC236}">
                <a16:creationId xmlns:a16="http://schemas.microsoft.com/office/drawing/2014/main" id="{0112E973-1877-3F4F-E724-B6346176A13C}"/>
              </a:ext>
            </a:extLst>
          </p:cNvPr>
          <p:cNvSpPr/>
          <p:nvPr/>
        </p:nvSpPr>
        <p:spPr>
          <a:xfrm>
            <a:off x="5271247" y="845485"/>
            <a:ext cx="3022614" cy="37130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ext Placeholder 1">
            <a:extLst>
              <a:ext uri="{FF2B5EF4-FFF2-40B4-BE49-F238E27FC236}">
                <a16:creationId xmlns:a16="http://schemas.microsoft.com/office/drawing/2014/main" id="{E06E6A3A-9F83-B8A3-ECD9-4C7ECF2939F3}"/>
              </a:ext>
            </a:extLst>
          </p:cNvPr>
          <p:cNvSpPr txBox="1">
            <a:spLocks/>
          </p:cNvSpPr>
          <p:nvPr/>
        </p:nvSpPr>
        <p:spPr>
          <a:xfrm>
            <a:off x="5486400" y="1089212"/>
            <a:ext cx="2713331" cy="3208803"/>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bg1"/>
                </a:solidFill>
                <a:latin typeface="+mn-lt"/>
                <a:ea typeface="Open Sans" panose="020B0606030504020204" pitchFamily="34" charset="0"/>
                <a:cs typeface="Arial" panose="020B0604020202020204" pitchFamily="34" charset="0"/>
              </a:rPr>
              <a:t>What is Growth Mindset?</a:t>
            </a:r>
            <a:br>
              <a:rPr lang="en-US" sz="2000" b="1" dirty="0">
                <a:solidFill>
                  <a:schemeClr val="accent4"/>
                </a:solidFill>
                <a:latin typeface="+mn-lt"/>
                <a:ea typeface="Open Sans" panose="020B0606030504020204" pitchFamily="34" charset="0"/>
                <a:cs typeface="Arial" panose="020B0604020202020204" pitchFamily="34" charset="0"/>
              </a:rPr>
            </a:br>
            <a:endParaRPr lang="en-US" sz="2000" b="1" dirty="0">
              <a:solidFill>
                <a:schemeClr val="accent4"/>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This concept was originally developed by Stanford Psychologist Carol Dweck</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People with growth mindsets believe that skill and intelligence are something that people can develop</a:t>
            </a:r>
          </a:p>
          <a:p>
            <a:pPr marL="174625" lvl="1" indent="-174625">
              <a:lnSpc>
                <a:spcPts val="1320"/>
              </a:lnSpc>
              <a:spcBef>
                <a:spcPts val="0"/>
              </a:spcBef>
              <a:spcAft>
                <a:spcPts val="1000"/>
              </a:spcAft>
              <a:buClr>
                <a:schemeClr val="bg1"/>
              </a:buClr>
              <a:buSzPct val="90000"/>
              <a:buFont typeface="Zapf Dingbats"/>
              <a:buChar char="❯"/>
            </a:pPr>
            <a:r>
              <a:rPr lang="en-US" sz="1200" dirty="0">
                <a:solidFill>
                  <a:srgbClr val="FFFFFF"/>
                </a:solidFill>
                <a:latin typeface="+mn-lt"/>
                <a:ea typeface="Open Sans" panose="020B0606030504020204" pitchFamily="34" charset="0"/>
                <a:cs typeface="Arial" panose="020B0604020202020204" pitchFamily="34" charset="0"/>
              </a:rPr>
              <a:t>They believe that while people have inherent qualities and traits, success comes from constant personal development</a:t>
            </a:r>
          </a:p>
          <a:p>
            <a:pPr marL="174625" lvl="1" indent="-174625">
              <a:lnSpc>
                <a:spcPts val="1320"/>
              </a:lnSpc>
              <a:spcBef>
                <a:spcPts val="0"/>
              </a:spcBef>
              <a:spcAft>
                <a:spcPts val="1000"/>
              </a:spcAft>
              <a:buClr>
                <a:schemeClr val="bg1"/>
              </a:buClr>
              <a:buSzPct val="90000"/>
              <a:buFont typeface="Zapf Dingbats"/>
              <a:buChar char="❯"/>
            </a:pPr>
            <a:endParaRPr lang="en-US" sz="1100" dirty="0">
              <a:solidFill>
                <a:schemeClr val="bg1"/>
              </a:solidFill>
              <a:ea typeface="Open Sans Light" panose="020B03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endParaRPr lang="en-US" sz="1100" dirty="0">
              <a:solidFill>
                <a:srgbClr val="FFFFFF"/>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endParaRPr lang="en-US" sz="1200" dirty="0">
              <a:solidFill>
                <a:srgbClr val="FFFFFF"/>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19943071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8">
            <a:extLst>
              <a:ext uri="{FF2B5EF4-FFF2-40B4-BE49-F238E27FC236}">
                <a16:creationId xmlns:a16="http://schemas.microsoft.com/office/drawing/2014/main" id="{1A49C872-093B-7351-A94F-409AB80FF07C}"/>
              </a:ext>
            </a:extLst>
          </p:cNvPr>
          <p:cNvPicPr>
            <a:picLocks noChangeAspect="1"/>
          </p:cNvPicPr>
          <p:nvPr/>
        </p:nvPicPr>
        <p:blipFill rotWithShape="1">
          <a:blip r:embed="rId2"/>
          <a:srcRect l="12857" t="10761" r="18615" b="10426"/>
          <a:stretch/>
        </p:blipFill>
        <p:spPr>
          <a:xfrm flipH="1">
            <a:off x="2407024" y="0"/>
            <a:ext cx="6736976" cy="5165456"/>
          </a:xfrm>
          <a:prstGeom prst="rect">
            <a:avLst/>
          </a:prstGeom>
        </p:spPr>
      </p:pic>
      <p:sp>
        <p:nvSpPr>
          <p:cNvPr id="19" name="Rectangle 6">
            <a:extLst>
              <a:ext uri="{FF2B5EF4-FFF2-40B4-BE49-F238E27FC236}">
                <a16:creationId xmlns:a16="http://schemas.microsoft.com/office/drawing/2014/main" id="{ACEF554E-C771-39AF-C750-72060FC5F9B7}"/>
              </a:ext>
            </a:extLst>
          </p:cNvPr>
          <p:cNvSpPr/>
          <p:nvPr/>
        </p:nvSpPr>
        <p:spPr>
          <a:xfrm>
            <a:off x="887508" y="845485"/>
            <a:ext cx="3348315" cy="37130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 Placeholder 1">
            <a:extLst>
              <a:ext uri="{FF2B5EF4-FFF2-40B4-BE49-F238E27FC236}">
                <a16:creationId xmlns:a16="http://schemas.microsoft.com/office/drawing/2014/main" id="{6A995BDB-389C-3853-211D-C2C01BC8FC17}"/>
              </a:ext>
            </a:extLst>
          </p:cNvPr>
          <p:cNvSpPr txBox="1">
            <a:spLocks/>
          </p:cNvSpPr>
          <p:nvPr/>
        </p:nvSpPr>
        <p:spPr>
          <a:xfrm>
            <a:off x="1102662" y="1089212"/>
            <a:ext cx="2904562" cy="3208803"/>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solidFill>
                  <a:schemeClr val="bg1"/>
                </a:solidFill>
                <a:latin typeface="+mn-lt"/>
                <a:ea typeface="Open Sans" panose="020B0606030504020204" pitchFamily="34" charset="0"/>
                <a:cs typeface="Arial" panose="020B0604020202020204" pitchFamily="34" charset="0"/>
              </a:rPr>
              <a:t>What is Growth Mindset? (continued)</a:t>
            </a:r>
            <a:br>
              <a:rPr lang="en-US" sz="2000" b="1" dirty="0">
                <a:solidFill>
                  <a:schemeClr val="bg1"/>
                </a:solidFill>
                <a:latin typeface="+mn-lt"/>
                <a:ea typeface="Open Sans" panose="020B0606030504020204" pitchFamily="34" charset="0"/>
                <a:cs typeface="Arial" panose="020B0604020202020204" pitchFamily="34" charset="0"/>
              </a:rPr>
            </a:br>
            <a:endParaRPr lang="en-US" sz="2000" b="1" dirty="0">
              <a:solidFill>
                <a:schemeClr val="bg1"/>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r>
              <a:rPr lang="en-US" sz="1200" dirty="0">
                <a:solidFill>
                  <a:schemeClr val="bg1"/>
                </a:solidFill>
                <a:latin typeface="+mn-lt"/>
                <a:ea typeface="Open Sans" panose="020B0606030504020204" pitchFamily="34" charset="0"/>
                <a:cs typeface="Arial" panose="020B0604020202020204" pitchFamily="34" charset="0"/>
              </a:rPr>
              <a:t>By contrast, those with fixed mindsets believe that talent and intelligence are something you either have or you don’t</a:t>
            </a:r>
          </a:p>
          <a:p>
            <a:pPr marL="174625" lvl="1" indent="-174625">
              <a:lnSpc>
                <a:spcPts val="1320"/>
              </a:lnSpc>
              <a:spcBef>
                <a:spcPts val="0"/>
              </a:spcBef>
              <a:spcAft>
                <a:spcPts val="1000"/>
              </a:spcAft>
              <a:buClr>
                <a:schemeClr val="bg1"/>
              </a:buClr>
              <a:buSzPct val="90000"/>
              <a:buFont typeface="Zapf Dingbats"/>
              <a:buChar char="❯"/>
            </a:pPr>
            <a:r>
              <a:rPr lang="en-US" sz="1200" dirty="0">
                <a:solidFill>
                  <a:schemeClr val="bg1"/>
                </a:solidFill>
                <a:latin typeface="+mn-lt"/>
                <a:ea typeface="Open Sans" panose="020B0606030504020204" pitchFamily="34" charset="0"/>
                <a:cs typeface="Arial" panose="020B0604020202020204" pitchFamily="34" charset="0"/>
              </a:rPr>
              <a:t>That is, some people are good at certain activities, and others excel in different areas</a:t>
            </a:r>
          </a:p>
          <a:p>
            <a:pPr marL="174625" lvl="1" indent="-174625">
              <a:lnSpc>
                <a:spcPts val="1320"/>
              </a:lnSpc>
              <a:spcBef>
                <a:spcPts val="0"/>
              </a:spcBef>
              <a:spcAft>
                <a:spcPts val="1000"/>
              </a:spcAft>
              <a:buClr>
                <a:schemeClr val="bg1"/>
              </a:buClr>
              <a:buSzPct val="90000"/>
              <a:buFont typeface="Zapf Dingbats"/>
              <a:buChar char="❯"/>
            </a:pPr>
            <a:r>
              <a:rPr lang="en-US" sz="1200" dirty="0">
                <a:solidFill>
                  <a:schemeClr val="bg1"/>
                </a:solidFill>
                <a:latin typeface="+mn-lt"/>
                <a:ea typeface="Open Sans" panose="020B0606030504020204" pitchFamily="34" charset="0"/>
                <a:cs typeface="Arial" panose="020B0604020202020204" pitchFamily="34" charset="0"/>
              </a:rPr>
              <a:t>They don’t believe that practice, failure, and strategy development are key to developing talent or intelligence</a:t>
            </a:r>
          </a:p>
          <a:p>
            <a:pPr marL="174625" lvl="1" indent="-174625">
              <a:lnSpc>
                <a:spcPts val="1320"/>
              </a:lnSpc>
              <a:spcBef>
                <a:spcPts val="0"/>
              </a:spcBef>
              <a:spcAft>
                <a:spcPts val="1000"/>
              </a:spcAft>
              <a:buClr>
                <a:schemeClr val="bg1"/>
              </a:buClr>
              <a:buSzPct val="90000"/>
              <a:buFont typeface="Zapf Dingbats"/>
              <a:buChar char="❯"/>
            </a:pPr>
            <a:endParaRPr lang="en-US" sz="1200" dirty="0">
              <a:solidFill>
                <a:schemeClr val="tx2"/>
              </a:solidFill>
              <a:ea typeface="Open Sans Light" panose="020B03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endParaRPr lang="en-US" sz="1200" dirty="0">
              <a:solidFill>
                <a:srgbClr val="FFFFFF"/>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endParaRPr lang="en-US" sz="1100" dirty="0">
              <a:solidFill>
                <a:schemeClr val="bg1"/>
              </a:solidFill>
              <a:ea typeface="Open Sans Light" panose="020B03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endParaRPr lang="en-US" sz="1100" dirty="0">
              <a:solidFill>
                <a:srgbClr val="FFFFFF"/>
              </a:solidFill>
              <a:latin typeface="+mn-lt"/>
              <a:ea typeface="Open Sans" panose="020B0606030504020204" pitchFamily="34" charset="0"/>
              <a:cs typeface="Arial" panose="020B0604020202020204" pitchFamily="34" charset="0"/>
            </a:endParaRPr>
          </a:p>
          <a:p>
            <a:pPr marL="174625" lvl="1" indent="-174625">
              <a:lnSpc>
                <a:spcPts val="1320"/>
              </a:lnSpc>
              <a:spcBef>
                <a:spcPts val="0"/>
              </a:spcBef>
              <a:spcAft>
                <a:spcPts val="1000"/>
              </a:spcAft>
              <a:buClr>
                <a:schemeClr val="bg1"/>
              </a:buClr>
              <a:buSzPct val="90000"/>
              <a:buFont typeface="Zapf Dingbats"/>
              <a:buChar char="❯"/>
            </a:pPr>
            <a:endParaRPr lang="en-US" sz="1200" dirty="0">
              <a:solidFill>
                <a:srgbClr val="FFFFFF"/>
              </a:solidFill>
              <a:latin typeface="+mn-lt"/>
              <a:ea typeface="Open Sans" panose="020B0606030504020204" pitchFamily="34" charset="0"/>
              <a:cs typeface="Arial" panose="020B0604020202020204" pitchFamily="34" charset="0"/>
            </a:endParaRPr>
          </a:p>
        </p:txBody>
      </p:sp>
      <p:pic>
        <p:nvPicPr>
          <p:cNvPr id="21" name="Picture 7">
            <a:extLst>
              <a:ext uri="{FF2B5EF4-FFF2-40B4-BE49-F238E27FC236}">
                <a16:creationId xmlns:a16="http://schemas.microsoft.com/office/drawing/2014/main" id="{0C08AB98-A87D-BF9B-78F3-CFDAC33A61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910523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6">
            <a:extLst>
              <a:ext uri="{FF2B5EF4-FFF2-40B4-BE49-F238E27FC236}">
                <a16:creationId xmlns:a16="http://schemas.microsoft.com/office/drawing/2014/main" id="{B685D301-B640-F291-A2C6-506C2A1D9383}"/>
              </a:ext>
            </a:extLst>
          </p:cNvPr>
          <p:cNvSpPr/>
          <p:nvPr/>
        </p:nvSpPr>
        <p:spPr>
          <a:xfrm>
            <a:off x="0" y="2191869"/>
            <a:ext cx="4572000" cy="2951631"/>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pic>
        <p:nvPicPr>
          <p:cNvPr id="27" name="Picture Placeholder 20">
            <a:extLst>
              <a:ext uri="{FF2B5EF4-FFF2-40B4-BE49-F238E27FC236}">
                <a16:creationId xmlns:a16="http://schemas.microsoft.com/office/drawing/2014/main" id="{A08CBB71-0B82-4809-20FC-89A75A188934}"/>
              </a:ext>
            </a:extLst>
          </p:cNvPr>
          <p:cNvPicPr>
            <a:picLocks noChangeAspect="1"/>
          </p:cNvPicPr>
          <p:nvPr/>
        </p:nvPicPr>
        <p:blipFill rotWithShape="1">
          <a:blip r:embed="rId3"/>
          <a:srcRect t="8854" r="-30283" b="23088"/>
          <a:stretch/>
        </p:blipFill>
        <p:spPr>
          <a:xfrm flipH="1">
            <a:off x="1684603" y="-1"/>
            <a:ext cx="7459394" cy="2191869"/>
          </a:xfrm>
          <a:prstGeom prst="rect">
            <a:avLst/>
          </a:prstGeom>
        </p:spPr>
      </p:pic>
      <p:sp>
        <p:nvSpPr>
          <p:cNvPr id="28" name="Rectangle 18">
            <a:extLst>
              <a:ext uri="{FF2B5EF4-FFF2-40B4-BE49-F238E27FC236}">
                <a16:creationId xmlns:a16="http://schemas.microsoft.com/office/drawing/2014/main" id="{87C8CD88-0E25-1CE8-8B05-9016EC525606}"/>
              </a:ext>
            </a:extLst>
          </p:cNvPr>
          <p:cNvSpPr/>
          <p:nvPr/>
        </p:nvSpPr>
        <p:spPr>
          <a:xfrm>
            <a:off x="0" y="0"/>
            <a:ext cx="8511988" cy="2191869"/>
          </a:xfrm>
          <a:prstGeom prst="rect">
            <a:avLst/>
          </a:prstGeom>
          <a:gradFill flip="none" rotWithShape="1">
            <a:gsLst>
              <a:gs pos="49000">
                <a:schemeClr val="accent4"/>
              </a:gs>
              <a:gs pos="100000">
                <a:schemeClr val="accent4">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2" name="Title 1">
            <a:extLst>
              <a:ext uri="{FF2B5EF4-FFF2-40B4-BE49-F238E27FC236}">
                <a16:creationId xmlns:a16="http://schemas.microsoft.com/office/drawing/2014/main" id="{6FF1B1A0-91C6-3D20-6F02-DACCC50AB6E8}"/>
              </a:ext>
            </a:extLst>
          </p:cNvPr>
          <p:cNvSpPr>
            <a:spLocks noGrp="1"/>
          </p:cNvSpPr>
          <p:nvPr>
            <p:ph type="title"/>
          </p:nvPr>
        </p:nvSpPr>
        <p:spPr>
          <a:xfrm>
            <a:off x="524434" y="719415"/>
            <a:ext cx="4166587" cy="416859"/>
          </a:xfrm>
        </p:spPr>
        <p:txBody>
          <a:bodyPr/>
          <a:lstStyle/>
          <a:p>
            <a:r>
              <a:rPr lang="en-US" dirty="0">
                <a:solidFill>
                  <a:schemeClr val="bg1"/>
                </a:solidFill>
              </a:rPr>
              <a:t>Dr. Dweck’s Research</a:t>
            </a:r>
          </a:p>
        </p:txBody>
      </p:sp>
      <p:sp>
        <p:nvSpPr>
          <p:cNvPr id="3" name="Content Placeholder 2">
            <a:extLst>
              <a:ext uri="{FF2B5EF4-FFF2-40B4-BE49-F238E27FC236}">
                <a16:creationId xmlns:a16="http://schemas.microsoft.com/office/drawing/2014/main" id="{680962F4-B64E-FF8B-48A2-83A03ED49FF0}"/>
              </a:ext>
            </a:extLst>
          </p:cNvPr>
          <p:cNvSpPr>
            <a:spLocks noGrp="1"/>
          </p:cNvSpPr>
          <p:nvPr>
            <p:ph type="body" sz="quarter" idx="12"/>
          </p:nvPr>
        </p:nvSpPr>
        <p:spPr>
          <a:xfrm>
            <a:off x="363071" y="2487706"/>
            <a:ext cx="8310282" cy="2448954"/>
          </a:xfrm>
        </p:spPr>
        <p:txBody>
          <a:bodyPr numCol="2" spcCol="822960"/>
          <a:lstStyle/>
          <a:p>
            <a:pPr marL="285750" lvl="1" algn="just">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High school students were challenged with puzzles that ranged from easy to difficult. Much to the surprise of researchers, some students embraced failure and treated it as a learning experience, and this positive attitude was what Dweck later coined as ‘growth mindset’.</a:t>
            </a:r>
          </a:p>
          <a:p>
            <a:pPr marL="285750" lvl="1" algn="just">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Dweck’s research also found that it’s more beneficial not to praise talent or natural abilities but praise the process.</a:t>
            </a:r>
          </a:p>
          <a:p>
            <a:pPr marL="285750" lvl="1" algn="just">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In particular, effort, strategies, persistence, and resilience should be rewarded because these processes play a major role in providing constructive feedback.</a:t>
            </a:r>
          </a:p>
          <a:p>
            <a:pPr marL="285750" lvl="1" algn="just">
              <a:spcBef>
                <a:spcPts val="0"/>
              </a:spcBef>
              <a:spcAft>
                <a:spcPts val="1000"/>
              </a:spcAft>
              <a:buClr>
                <a:schemeClr val="accent1"/>
              </a:buClr>
              <a:buSzPct val="90000"/>
              <a:buFont typeface="Zapf Dingbats"/>
              <a:buChar char="❯"/>
            </a:pPr>
            <a:r>
              <a:rPr lang="en-US" sz="1400" dirty="0">
                <a:solidFill>
                  <a:schemeClr val="tx2"/>
                </a:solidFill>
                <a:latin typeface="+mn-lt"/>
                <a:ea typeface="Open Sans Light" panose="020B0306030504020204" pitchFamily="34" charset="0"/>
                <a:cs typeface="Arial" panose="020B0604020202020204" pitchFamily="34" charset="0"/>
              </a:rPr>
              <a:t>When fostering a growth mindset, continue telling yourself "great effort" after finishing a task, but also look for ways to improve next time—so you feel good in the short and long term.</a:t>
            </a:r>
          </a:p>
        </p:txBody>
      </p:sp>
    </p:spTree>
    <p:extLst>
      <p:ext uri="{BB962C8B-B14F-4D97-AF65-F5344CB8AC3E}">
        <p14:creationId xmlns:p14="http://schemas.microsoft.com/office/powerpoint/2010/main" val="2761001989"/>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VES POWERPOINT THEME" val="ZnjbhDMD"/>
  <p:tag name="ARTICULATE_SLIDE_THUMBNAIL_REFRESH" val="1"/>
  <p:tag name="ARTICULATE_SLIDE_COUNT" val="1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14379</TotalTime>
  <Words>4748</Words>
  <Application>Microsoft Office PowerPoint</Application>
  <PresentationFormat>Presentación en pantalla (16:9)</PresentationFormat>
  <Paragraphs>362</Paragraphs>
  <Slides>44</Slides>
  <Notes>24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44</vt:i4>
      </vt:variant>
    </vt:vector>
  </HeadingPairs>
  <TitlesOfParts>
    <vt:vector size="54" baseType="lpstr">
      <vt:lpstr>Arial</vt:lpstr>
      <vt:lpstr>Avenir LT Std 45 Book</vt:lpstr>
      <vt:lpstr>Calibri</vt:lpstr>
      <vt:lpstr>Gill Sans</vt:lpstr>
      <vt:lpstr>Lato Light</vt:lpstr>
      <vt:lpstr>Merriweather Regular</vt:lpstr>
      <vt:lpstr>Open Sans Light</vt:lpstr>
      <vt:lpstr>System Font Regular</vt:lpstr>
      <vt:lpstr>Zapf Dingbats</vt:lpstr>
      <vt:lpstr>VES PowerPoint Theme</vt:lpstr>
      <vt:lpstr>Presentación de PowerPoint</vt:lpstr>
      <vt:lpstr>Presentación de PowerPoint</vt:lpstr>
      <vt:lpstr>Agenda</vt:lpstr>
      <vt:lpstr>Learning Outcomes</vt:lpstr>
      <vt:lpstr>Presentación de PowerPoint</vt:lpstr>
      <vt:lpstr>Presentación de PowerPoint</vt:lpstr>
      <vt:lpstr>Presentación de PowerPoint</vt:lpstr>
      <vt:lpstr>Presentación de PowerPoint</vt:lpstr>
      <vt:lpstr>Dr. Dweck’s Research</vt:lpstr>
      <vt:lpstr>The Neuroscience  of a Growth Mindset</vt:lpstr>
      <vt:lpstr>Presentación de PowerPoint</vt:lpstr>
      <vt:lpstr>5 Growth Mindset Myths</vt:lpstr>
      <vt:lpstr>Presentación de PowerPoint</vt:lpstr>
      <vt:lpstr>4 Growth Mindset Realities</vt:lpstr>
      <vt:lpstr>Growth Mindset vs. Fixed Mindset</vt:lpstr>
      <vt:lpstr>Presentación de PowerPoint</vt:lpstr>
      <vt:lpstr>Presentación de PowerPoint</vt:lpstr>
      <vt:lpstr>Example of a Difference Between  Fixed and Growth Mindset</vt:lpstr>
      <vt:lpstr>Do You Have a Fixed or Growth Mindset?</vt:lpstr>
      <vt:lpstr>8 Ways to Develop a Growth Mindset</vt:lpstr>
      <vt:lpstr>Presentación de PowerPoint</vt:lpstr>
      <vt:lpstr>Presentación de PowerPoint</vt:lpstr>
      <vt:lpstr>How Can You Think  More Positively?</vt:lpstr>
      <vt:lpstr>Presentación de PowerPoint</vt:lpstr>
      <vt:lpstr>Benefits of a Growth Mindset</vt:lpstr>
      <vt:lpstr>How a Growth Mindset Will Help You Succeed</vt:lpstr>
      <vt:lpstr>How to Practice Growth Mindset Self-Talk</vt:lpstr>
      <vt:lpstr>Presentación de PowerPoint</vt:lpstr>
      <vt:lpstr>What is Brain Plasticity?</vt:lpstr>
      <vt:lpstr>Presentación de PowerPoint</vt:lpstr>
      <vt:lpstr>What Does This Mean for Leaders?</vt:lpstr>
      <vt:lpstr>Presentación de PowerPoint</vt:lpstr>
      <vt:lpstr>Presentación de PowerPoint</vt:lpstr>
      <vt:lpstr>Presentación de PowerPoint</vt:lpstr>
      <vt:lpstr>How to Integrate Growth Mindset  Activities into your Daily Life</vt:lpstr>
      <vt:lpstr>The Goal of Growth Mindset Activities</vt:lpstr>
      <vt:lpstr>The Power of Positive Language</vt:lpstr>
      <vt:lpstr>Take Action to Use More  Positive Language</vt:lpstr>
      <vt:lpstr>Presentación de PowerPoint</vt:lpstr>
      <vt:lpstr>Presentación de PowerPoint</vt:lpstr>
      <vt:lpstr>4 Steps  to Embrace the Discomfort  of Developing a Growth Mindset</vt:lpstr>
      <vt:lpstr>Presentación de PowerPoint</vt:lpstr>
      <vt:lpstr>Presentación de PowerPoint</vt:lpstr>
      <vt:lpstr>Presentación de PowerPoint</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Alba Pabon</cp:lastModifiedBy>
  <cp:revision>664</cp:revision>
  <cp:lastPrinted>2017-12-06T18:27:10Z</cp:lastPrinted>
  <dcterms:created xsi:type="dcterms:W3CDTF">2017-09-26T18:05:46Z</dcterms:created>
  <dcterms:modified xsi:type="dcterms:W3CDTF">2022-11-29T00:51:00Z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3CA6EB32-C4F5-4AB3-86B7-217D0040921C</vt:lpwstr>
  </property>
  <property fmtid="{D5CDD505-2E9C-101B-9397-08002B2CF9AE}" pid="3" name="ArticulatePath">
    <vt:lpwstr>VES PowerPoint Template MASTER 20220211</vt:lpwstr>
  </property>
</Properties>
</file>