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ags/tag2.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ppt/notesSlides/notesSlide41.xml" ContentType="application/vnd.openxmlformats-officedocument.presentationml.notesSlide+xml"/>
  <Override PartName="/ppt/tags/tag45.xml" ContentType="application/vnd.openxmlformats-officedocument.presentationml.tags+xml"/>
  <Override PartName="/ppt/notesSlides/notesSlide42.xml" ContentType="application/vnd.openxmlformats-officedocument.presentationml.notesSlide+xml"/>
  <Override PartName="/ppt/tags/tag46.xml" ContentType="application/vnd.openxmlformats-officedocument.presentationml.tags+xml"/>
  <Override PartName="/ppt/notesSlides/notesSlide43.xml" ContentType="application/vnd.openxmlformats-officedocument.presentationml.notesSlide+xml"/>
  <Override PartName="/ppt/tags/tag47.xml" ContentType="application/vnd.openxmlformats-officedocument.presentationml.tags+xml"/>
  <Override PartName="/ppt/notesSlides/notesSlide44.xml" ContentType="application/vnd.openxmlformats-officedocument.presentationml.notesSlide+xml"/>
  <Override PartName="/ppt/tags/tag48.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8"/>
    <p:sldMasterId id="2147483835" r:id="rId9"/>
  </p:sldMasterIdLst>
  <p:notesMasterIdLst>
    <p:notesMasterId r:id="rId55"/>
  </p:notesMasterIdLst>
  <p:handoutMasterIdLst>
    <p:handoutMasterId r:id="rId56"/>
  </p:handoutMasterIdLst>
  <p:sldIdLst>
    <p:sldId id="2332" r:id="rId10"/>
    <p:sldId id="366" r:id="rId11"/>
    <p:sldId id="2333" r:id="rId12"/>
    <p:sldId id="374" r:id="rId13"/>
    <p:sldId id="2431" r:id="rId14"/>
    <p:sldId id="2314" r:id="rId15"/>
    <p:sldId id="2438" r:id="rId16"/>
    <p:sldId id="2440" r:id="rId17"/>
    <p:sldId id="2441" r:id="rId18"/>
    <p:sldId id="2439" r:id="rId19"/>
    <p:sldId id="2437" r:id="rId20"/>
    <p:sldId id="2316" r:id="rId21"/>
    <p:sldId id="2315" r:id="rId22"/>
    <p:sldId id="2430" r:id="rId23"/>
    <p:sldId id="2415" r:id="rId24"/>
    <p:sldId id="335" r:id="rId25"/>
    <p:sldId id="2410" r:id="rId26"/>
    <p:sldId id="2411" r:id="rId27"/>
    <p:sldId id="2416" r:id="rId28"/>
    <p:sldId id="2382" r:id="rId29"/>
    <p:sldId id="2387" r:id="rId30"/>
    <p:sldId id="2388" r:id="rId31"/>
    <p:sldId id="2412" r:id="rId32"/>
    <p:sldId id="2417" r:id="rId33"/>
    <p:sldId id="2383" r:id="rId34"/>
    <p:sldId id="2418" r:id="rId35"/>
    <p:sldId id="2432" r:id="rId36"/>
    <p:sldId id="2390" r:id="rId37"/>
    <p:sldId id="2334" r:id="rId38"/>
    <p:sldId id="2429" r:id="rId39"/>
    <p:sldId id="2433" r:id="rId40"/>
    <p:sldId id="2394" r:id="rId41"/>
    <p:sldId id="2434" r:id="rId42"/>
    <p:sldId id="2397" r:id="rId43"/>
    <p:sldId id="2398" r:id="rId44"/>
    <p:sldId id="2422" r:id="rId45"/>
    <p:sldId id="2406" r:id="rId46"/>
    <p:sldId id="2428" r:id="rId47"/>
    <p:sldId id="2435" r:id="rId48"/>
    <p:sldId id="2426" r:id="rId49"/>
    <p:sldId id="2427" r:id="rId50"/>
    <p:sldId id="2400" r:id="rId51"/>
    <p:sldId id="2284" r:id="rId52"/>
    <p:sldId id="2436" r:id="rId53"/>
    <p:sldId id="2377" r:id="rId54"/>
  </p:sldIdLst>
  <p:sldSz cx="9144000" cy="5143500" type="screen16x9"/>
  <p:notesSz cx="6858000" cy="9144000"/>
  <p:custDataLst>
    <p:custData r:id="rId6"/>
    <p:custData r:id="rId1"/>
    <p:custData r:id="rId7"/>
    <p:custData r:id="rId2"/>
    <p:custData r:id="rId4"/>
    <p:custData r:id="rId5"/>
    <p:custData r:id="rId3"/>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20" userDrawn="1">
          <p15:clr>
            <a:srgbClr val="A4A3A4"/>
          </p15:clr>
        </p15:guide>
        <p15:guide id="3" pos="5520" userDrawn="1">
          <p15:clr>
            <a:srgbClr val="A4A3A4"/>
          </p15:clr>
        </p15:guide>
        <p15:guide id="4" pos="2880" userDrawn="1">
          <p15:clr>
            <a:srgbClr val="A4A3A4"/>
          </p15:clr>
        </p15:guide>
        <p15:guide id="5" pos="2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5B5"/>
    <a:srgbClr val="69BE28"/>
    <a:srgbClr val="59595B"/>
    <a:srgbClr val="A0E2F1"/>
    <a:srgbClr val="E8E8E9"/>
    <a:srgbClr val="000000"/>
    <a:srgbClr val="A71930"/>
    <a:srgbClr val="EA5084"/>
    <a:srgbClr val="3B0083"/>
    <a:srgbClr val="FF6D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56" autoAdjust="0"/>
    <p:restoredTop sz="90194" autoAdjust="0"/>
  </p:normalViewPr>
  <p:slideViewPr>
    <p:cSldViewPr snapToGrid="0" snapToObjects="1" showGuides="1">
      <p:cViewPr varScale="1">
        <p:scale>
          <a:sx n="110" d="100"/>
          <a:sy n="110" d="100"/>
        </p:scale>
        <p:origin x="102" y="378"/>
      </p:cViewPr>
      <p:guideLst>
        <p:guide orient="horz" pos="1020"/>
        <p:guide pos="5520"/>
        <p:guide pos="2880"/>
        <p:guide pos="240"/>
      </p:guideLst>
    </p:cSldViewPr>
  </p:slideViewPr>
  <p:outlineViewPr>
    <p:cViewPr>
      <p:scale>
        <a:sx n="33" d="100"/>
        <a:sy n="33" d="100"/>
      </p:scale>
      <p:origin x="0" y="1764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handoutMaster" Target="handoutMasters/handoutMaster1.xml"/><Relationship Id="rId8" Type="http://schemas.openxmlformats.org/officeDocument/2006/relationships/slideMaster" Target="slideMasters/slideMaster1.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gs" Target="tags/tag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1CE93F-AACE-2549-8EA5-C195E02A5EFA}" type="slidenum">
              <a:rPr lang="en-US" smtClean="0"/>
              <a:t>‹Nº›</a:t>
            </a:fld>
            <a:endParaRPr lang="en-US" dirty="0"/>
          </a:p>
        </p:txBody>
      </p:sp>
    </p:spTree>
    <p:extLst>
      <p:ext uri="{BB962C8B-B14F-4D97-AF65-F5344CB8AC3E}">
        <p14:creationId xmlns:p14="http://schemas.microsoft.com/office/powerpoint/2010/main" val="3858782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17C35-5DD3-664E-BF78-E6A0455D11AB}" type="datetimeFigureOut">
              <a:rPr lang="en-US" smtClean="0"/>
              <a:t>11/17/2022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9AE40-3CA6-2149-BC27-B0A8ADC6FAAA}" type="slidenum">
              <a:rPr lang="en-US" smtClean="0"/>
              <a:t>‹Nº›</a:t>
            </a:fld>
            <a:endParaRPr lang="en-US" dirty="0"/>
          </a:p>
        </p:txBody>
      </p:sp>
    </p:spTree>
    <p:extLst>
      <p:ext uri="{BB962C8B-B14F-4D97-AF65-F5344CB8AC3E}">
        <p14:creationId xmlns:p14="http://schemas.microsoft.com/office/powerpoint/2010/main" val="24872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3322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thing about succession planning: at the end of the day, its about the jobs that have to get done. </a:t>
            </a:r>
          </a:p>
          <a:p>
            <a:endParaRPr lang="en-US" dirty="0"/>
          </a:p>
          <a:p>
            <a:r>
              <a:rPr lang="en-US" dirty="0"/>
              <a:t>Succession planning usually happens once a year, but really should be ongoing or at least many of the activities.</a:t>
            </a:r>
          </a:p>
          <a:p>
            <a:endParaRPr lang="en-US" dirty="0"/>
          </a:p>
          <a:p>
            <a:r>
              <a:rPr lang="en-US" dirty="0"/>
              <a:t>Lets go deeper..</a:t>
            </a:r>
          </a:p>
        </p:txBody>
      </p:sp>
    </p:spTree>
    <p:extLst>
      <p:ext uri="{BB962C8B-B14F-4D97-AF65-F5344CB8AC3E}">
        <p14:creationId xmlns:p14="http://schemas.microsoft.com/office/powerpoint/2010/main" val="273327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lgn="l" defTabSz="457178">
              <a:lnSpc>
                <a:spcPct val="150000"/>
              </a:lnSpc>
              <a:buFont typeface="Arial" panose="020B0604020202020204" pitchFamily="34" charset="0"/>
              <a:buChar char="•"/>
            </a:pPr>
            <a:r>
              <a:rPr lang="en-US" sz="1200" dirty="0">
                <a:solidFill>
                  <a:schemeClr val="bg1"/>
                </a:solidFill>
              </a:rPr>
              <a:t>Read Slide</a:t>
            </a:r>
          </a:p>
          <a:p>
            <a:pPr marL="0" indent="0" algn="l" defTabSz="457178">
              <a:lnSpc>
                <a:spcPct val="150000"/>
              </a:lnSpc>
              <a:buFont typeface="Arial" panose="020B0604020202020204" pitchFamily="34" charset="0"/>
              <a:buNone/>
            </a:pPr>
            <a:endParaRPr lang="en-US" sz="1200" dirty="0">
              <a:solidFill>
                <a:schemeClr val="bg1"/>
              </a:solidFill>
            </a:endParaRPr>
          </a:p>
          <a:p>
            <a:pPr algn="l" defTabSz="457178">
              <a:lnSpc>
                <a:spcPct val="150000"/>
              </a:lnSpc>
            </a:pPr>
            <a:r>
              <a:rPr lang="en-US" sz="1200" dirty="0">
                <a:solidFill>
                  <a:schemeClr val="bg1"/>
                </a:solidFill>
              </a:rPr>
              <a:t>Succession planning also provides an opportunity to examine important jobs that need to be filled and determine critical skills, talent and resources needed for such roles. </a:t>
            </a:r>
            <a:endParaRPr lang="en-US" sz="1200" dirty="0">
              <a:solidFill>
                <a:schemeClr val="bg1"/>
              </a:solidFill>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F5E9D0D6-19B7-4A1E-8ED2-307B7D648DAA}" type="slidenum">
              <a:rPr lang="en-US" smtClean="0"/>
              <a:t>11</a:t>
            </a:fld>
            <a:endParaRPr lang="en-US"/>
          </a:p>
        </p:txBody>
      </p:sp>
    </p:spTree>
    <p:extLst>
      <p:ext uri="{BB962C8B-B14F-4D97-AF65-F5344CB8AC3E}">
        <p14:creationId xmlns:p14="http://schemas.microsoft.com/office/powerpoint/2010/main" val="301419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Here are a </a:t>
            </a:r>
            <a:r>
              <a:rPr lang="es-CO" dirty="0" err="1"/>
              <a:t>few</a:t>
            </a:r>
            <a:r>
              <a:rPr lang="es-CO" dirty="0"/>
              <a:t> </a:t>
            </a:r>
            <a:r>
              <a:rPr lang="es-CO" dirty="0" err="1"/>
              <a:t>examples</a:t>
            </a:r>
            <a:r>
              <a:rPr lang="es-CO" dirty="0"/>
              <a:t> </a:t>
            </a:r>
            <a:r>
              <a:rPr lang="es-CO" dirty="0" err="1"/>
              <a:t>of</a:t>
            </a:r>
            <a:r>
              <a:rPr lang="es-CO" dirty="0"/>
              <a:t> </a:t>
            </a:r>
            <a:r>
              <a:rPr lang="es-CO" dirty="0" err="1"/>
              <a:t>why</a:t>
            </a:r>
            <a:r>
              <a:rPr lang="es-CO" dirty="0"/>
              <a:t> </a:t>
            </a:r>
            <a:r>
              <a:rPr lang="es-CO" dirty="0" err="1"/>
              <a:t>Succession</a:t>
            </a:r>
            <a:r>
              <a:rPr lang="es-CO" dirty="0"/>
              <a:t> </a:t>
            </a:r>
            <a:r>
              <a:rPr lang="es-CO" dirty="0" err="1"/>
              <a:t>planning</a:t>
            </a:r>
            <a:r>
              <a:rPr lang="es-CO" dirty="0"/>
              <a:t> </a:t>
            </a:r>
            <a:r>
              <a:rPr lang="es-CO" dirty="0" err="1"/>
              <a:t>matters</a:t>
            </a:r>
            <a:r>
              <a:rPr lang="es-CO" dirty="0"/>
              <a:t> </a:t>
            </a:r>
            <a:r>
              <a:rPr lang="es-CO" dirty="0" err="1"/>
              <a:t>or</a:t>
            </a:r>
            <a:r>
              <a:rPr lang="es-CO" dirty="0"/>
              <a:t> </a:t>
            </a:r>
            <a:r>
              <a:rPr lang="es-CO" dirty="0" err="1"/>
              <a:t>how</a:t>
            </a:r>
            <a:r>
              <a:rPr lang="es-CO" dirty="0"/>
              <a:t> </a:t>
            </a:r>
            <a:r>
              <a:rPr lang="es-CO" dirty="0" err="1"/>
              <a:t>it</a:t>
            </a:r>
            <a:r>
              <a:rPr lang="es-CO" dirty="0"/>
              <a:t> can </a:t>
            </a:r>
            <a:r>
              <a:rPr lang="es-CO" dirty="0" err="1"/>
              <a:t>help</a:t>
            </a:r>
            <a:r>
              <a:rPr lang="es-CO" dirty="0"/>
              <a:t>!</a:t>
            </a:r>
          </a:p>
        </p:txBody>
      </p:sp>
      <p:sp>
        <p:nvSpPr>
          <p:cNvPr id="4" name="Marcador de número de diapositiva 3"/>
          <p:cNvSpPr>
            <a:spLocks noGrp="1"/>
          </p:cNvSpPr>
          <p:nvPr>
            <p:ph type="sldNum" sz="quarter" idx="5"/>
          </p:nvPr>
        </p:nvSpPr>
        <p:spPr/>
        <p:txBody>
          <a:bodyPr/>
          <a:lstStyle/>
          <a:p>
            <a:fld id="{F5E9D0D6-19B7-4A1E-8ED2-307B7D648DAA}" type="slidenum">
              <a:rPr lang="en-US" smtClean="0"/>
              <a:t>12</a:t>
            </a:fld>
            <a:endParaRPr lang="en-US"/>
          </a:p>
        </p:txBody>
      </p:sp>
    </p:spTree>
    <p:extLst>
      <p:ext uri="{BB962C8B-B14F-4D97-AF65-F5344CB8AC3E}">
        <p14:creationId xmlns:p14="http://schemas.microsoft.com/office/powerpoint/2010/main" val="451353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err="1"/>
              <a:t>Read</a:t>
            </a:r>
            <a:r>
              <a:rPr lang="es-CO" dirty="0"/>
              <a:t> </a:t>
            </a:r>
            <a:r>
              <a:rPr lang="es-CO" dirty="0" err="1"/>
              <a:t>Slide</a:t>
            </a:r>
            <a:endParaRPr lang="es-CO" dirty="0"/>
          </a:p>
          <a:p>
            <a:endParaRPr lang="es-CO" dirty="0"/>
          </a:p>
          <a:p>
            <a:r>
              <a:rPr lang="es-CO" dirty="0"/>
              <a:t>And so </a:t>
            </a:r>
            <a:r>
              <a:rPr lang="es-CO" dirty="0" err="1"/>
              <a:t>looking</a:t>
            </a:r>
            <a:r>
              <a:rPr lang="es-CO" dirty="0"/>
              <a:t> at </a:t>
            </a:r>
            <a:r>
              <a:rPr lang="es-CO" dirty="0" err="1"/>
              <a:t>these</a:t>
            </a:r>
            <a:r>
              <a:rPr lang="es-CO" dirty="0"/>
              <a:t> </a:t>
            </a:r>
            <a:r>
              <a:rPr lang="es-CO" dirty="0" err="1"/>
              <a:t>factors</a:t>
            </a:r>
            <a:r>
              <a:rPr lang="es-CO" dirty="0"/>
              <a:t>, </a:t>
            </a:r>
            <a:r>
              <a:rPr lang="es-CO" dirty="0" err="1"/>
              <a:t>one</a:t>
            </a:r>
            <a:r>
              <a:rPr lang="es-CO" dirty="0"/>
              <a:t> </a:t>
            </a:r>
            <a:r>
              <a:rPr lang="es-CO" dirty="0" err="1"/>
              <a:t>would</a:t>
            </a:r>
            <a:r>
              <a:rPr lang="es-CO" dirty="0"/>
              <a:t> </a:t>
            </a:r>
            <a:r>
              <a:rPr lang="es-CO" dirty="0" err="1"/>
              <a:t>also</a:t>
            </a:r>
            <a:r>
              <a:rPr lang="es-CO" dirty="0"/>
              <a:t> </a:t>
            </a:r>
            <a:r>
              <a:rPr lang="es-CO" dirty="0" err="1"/>
              <a:t>find</a:t>
            </a:r>
            <a:r>
              <a:rPr lang="es-CO" dirty="0"/>
              <a:t> </a:t>
            </a:r>
            <a:r>
              <a:rPr lang="es-CO" dirty="0" err="1"/>
              <a:t>strong</a:t>
            </a:r>
            <a:r>
              <a:rPr lang="es-CO" dirty="0"/>
              <a:t> </a:t>
            </a:r>
            <a:r>
              <a:rPr lang="es-CO" dirty="0" err="1"/>
              <a:t>similarities</a:t>
            </a:r>
            <a:r>
              <a:rPr lang="es-CO" dirty="0"/>
              <a:t> in </a:t>
            </a:r>
            <a:r>
              <a:rPr lang="es-CO" dirty="0" err="1"/>
              <a:t>the</a:t>
            </a:r>
            <a:r>
              <a:rPr lang="es-CO" dirty="0"/>
              <a:t>  </a:t>
            </a:r>
            <a:r>
              <a:rPr lang="es-CO" dirty="0" err="1"/>
              <a:t>factors</a:t>
            </a:r>
            <a:r>
              <a:rPr lang="es-CO" dirty="0"/>
              <a:t> </a:t>
            </a:r>
            <a:r>
              <a:rPr lang="es-CO" dirty="0" err="1"/>
              <a:t>to</a:t>
            </a:r>
            <a:r>
              <a:rPr lang="es-CO" dirty="0"/>
              <a:t> </a:t>
            </a:r>
            <a:r>
              <a:rPr lang="es-CO" dirty="0" err="1"/>
              <a:t>consider</a:t>
            </a:r>
            <a:r>
              <a:rPr lang="es-CO" dirty="0"/>
              <a:t> in </a:t>
            </a:r>
            <a:r>
              <a:rPr lang="es-CO" dirty="0" err="1"/>
              <a:t>the</a:t>
            </a:r>
            <a:r>
              <a:rPr lang="es-CO" dirty="0"/>
              <a:t> </a:t>
            </a:r>
            <a:r>
              <a:rPr lang="es-CO" dirty="0" err="1"/>
              <a:t>Organizational</a:t>
            </a:r>
            <a:r>
              <a:rPr lang="es-CO" dirty="0"/>
              <a:t> </a:t>
            </a:r>
            <a:r>
              <a:rPr lang="es-CO" dirty="0" err="1"/>
              <a:t>Structure</a:t>
            </a:r>
            <a:r>
              <a:rPr lang="es-CO" dirty="0"/>
              <a:t> </a:t>
            </a:r>
            <a:r>
              <a:rPr lang="es-CO" dirty="0" err="1"/>
              <a:t>design</a:t>
            </a:r>
            <a:r>
              <a:rPr lang="es-CO" dirty="0"/>
              <a:t> </a:t>
            </a:r>
            <a:r>
              <a:rPr lang="es-CO" dirty="0" err="1"/>
              <a:t>strategy</a:t>
            </a:r>
            <a:r>
              <a:rPr lang="es-CO" dirty="0"/>
              <a:t>. </a:t>
            </a:r>
          </a:p>
          <a:p>
            <a:endParaRPr lang="es-CO" dirty="0"/>
          </a:p>
          <a:p>
            <a:r>
              <a:rPr lang="es-CO" dirty="0"/>
              <a:t>So </a:t>
            </a:r>
            <a:r>
              <a:rPr lang="es-CO" dirty="0" err="1"/>
              <a:t>with</a:t>
            </a:r>
            <a:r>
              <a:rPr lang="es-CO" dirty="0"/>
              <a:t> </a:t>
            </a:r>
            <a:r>
              <a:rPr lang="es-CO" dirty="0" err="1"/>
              <a:t>this</a:t>
            </a:r>
            <a:r>
              <a:rPr lang="es-CO" dirty="0"/>
              <a:t> </a:t>
            </a:r>
            <a:r>
              <a:rPr lang="es-CO" dirty="0" err="1"/>
              <a:t>being</a:t>
            </a:r>
            <a:r>
              <a:rPr lang="es-CO" dirty="0"/>
              <a:t> </a:t>
            </a:r>
            <a:r>
              <a:rPr lang="es-CO" dirty="0" err="1"/>
              <a:t>said</a:t>
            </a:r>
            <a:r>
              <a:rPr lang="es-CO" dirty="0"/>
              <a:t>: </a:t>
            </a:r>
            <a:r>
              <a:rPr lang="es-CO" dirty="0" err="1"/>
              <a:t>Lets</a:t>
            </a:r>
            <a:r>
              <a:rPr lang="es-CO" dirty="0"/>
              <a:t> examine </a:t>
            </a:r>
            <a:r>
              <a:rPr lang="es-CO" dirty="0" err="1"/>
              <a:t>how</a:t>
            </a:r>
            <a:r>
              <a:rPr lang="es-CO" dirty="0"/>
              <a:t> </a:t>
            </a:r>
            <a:r>
              <a:rPr lang="es-CO" dirty="0" err="1"/>
              <a:t>prep</a:t>
            </a:r>
            <a:r>
              <a:rPr lang="es-CO" dirty="0"/>
              <a:t> </a:t>
            </a:r>
            <a:r>
              <a:rPr lang="es-CO" dirty="0" err="1"/>
              <a:t>for</a:t>
            </a:r>
            <a:r>
              <a:rPr lang="es-CO" dirty="0"/>
              <a:t> </a:t>
            </a:r>
            <a:r>
              <a:rPr lang="es-CO" dirty="0" err="1"/>
              <a:t>succession</a:t>
            </a:r>
            <a:r>
              <a:rPr lang="es-CO" dirty="0"/>
              <a:t> </a:t>
            </a:r>
            <a:r>
              <a:rPr lang="es-CO" dirty="0" err="1"/>
              <a:t>planning</a:t>
            </a:r>
            <a:r>
              <a:rPr lang="es-CO" dirty="0"/>
              <a:t> </a:t>
            </a:r>
            <a:r>
              <a:rPr lang="es-CO" dirty="0" err="1"/>
              <a:t>activities</a:t>
            </a:r>
            <a:r>
              <a:rPr lang="es-CO" dirty="0"/>
              <a:t> and </a:t>
            </a:r>
            <a:r>
              <a:rPr lang="es-CO" dirty="0" err="1"/>
              <a:t>see</a:t>
            </a:r>
            <a:r>
              <a:rPr lang="es-CO" dirty="0"/>
              <a:t> </a:t>
            </a:r>
            <a:r>
              <a:rPr lang="es-CO" dirty="0" err="1"/>
              <a:t>if</a:t>
            </a:r>
            <a:r>
              <a:rPr lang="es-CO" dirty="0"/>
              <a:t> </a:t>
            </a:r>
            <a:r>
              <a:rPr lang="es-CO" dirty="0" err="1"/>
              <a:t>anything</a:t>
            </a:r>
            <a:r>
              <a:rPr lang="es-CO" dirty="0"/>
              <a:t> inspires </a:t>
            </a:r>
            <a:r>
              <a:rPr lang="es-CO" dirty="0" err="1"/>
              <a:t>you</a:t>
            </a:r>
            <a:r>
              <a:rPr lang="es-CO" dirty="0"/>
              <a:t> as </a:t>
            </a:r>
            <a:r>
              <a:rPr lang="es-CO" dirty="0" err="1"/>
              <a:t>you</a:t>
            </a:r>
            <a:r>
              <a:rPr lang="es-CO" dirty="0"/>
              <a:t> </a:t>
            </a:r>
            <a:r>
              <a:rPr lang="es-CO" dirty="0" err="1"/>
              <a:t>prep</a:t>
            </a:r>
            <a:r>
              <a:rPr lang="es-CO" dirty="0"/>
              <a:t> </a:t>
            </a:r>
            <a:r>
              <a:rPr lang="es-CO" dirty="0" err="1"/>
              <a:t>for</a:t>
            </a:r>
            <a:r>
              <a:rPr lang="es-CO" dirty="0"/>
              <a:t> </a:t>
            </a:r>
            <a:r>
              <a:rPr lang="es-CO" dirty="0" err="1"/>
              <a:t>Organizational</a:t>
            </a:r>
            <a:r>
              <a:rPr lang="es-CO" dirty="0"/>
              <a:t> </a:t>
            </a:r>
            <a:r>
              <a:rPr lang="es-CO" dirty="0" err="1"/>
              <a:t>Structure</a:t>
            </a:r>
            <a:r>
              <a:rPr lang="es-CO" dirty="0"/>
              <a:t> </a:t>
            </a:r>
            <a:r>
              <a:rPr lang="es-CO" dirty="0" err="1"/>
              <a:t>Design</a:t>
            </a:r>
            <a:r>
              <a:rPr lang="es-CO" dirty="0"/>
              <a:t> </a:t>
            </a:r>
            <a:r>
              <a:rPr lang="es-CO" dirty="0" err="1"/>
              <a:t>Strategies</a:t>
            </a:r>
            <a:r>
              <a:rPr lang="es-CO" dirty="0"/>
              <a:t>.</a:t>
            </a:r>
          </a:p>
        </p:txBody>
      </p:sp>
      <p:sp>
        <p:nvSpPr>
          <p:cNvPr id="4" name="Marcador de número de diapositiva 3"/>
          <p:cNvSpPr>
            <a:spLocks noGrp="1"/>
          </p:cNvSpPr>
          <p:nvPr>
            <p:ph type="sldNum" sz="quarter" idx="5"/>
          </p:nvPr>
        </p:nvSpPr>
        <p:spPr/>
        <p:txBody>
          <a:bodyPr/>
          <a:lstStyle/>
          <a:p>
            <a:fld id="{F5E9D0D6-19B7-4A1E-8ED2-307B7D648DAA}" type="slidenum">
              <a:rPr lang="en-US" smtClean="0"/>
              <a:t>13</a:t>
            </a:fld>
            <a:endParaRPr lang="en-US"/>
          </a:p>
        </p:txBody>
      </p:sp>
    </p:spTree>
    <p:extLst>
      <p:ext uri="{BB962C8B-B14F-4D97-AF65-F5344CB8AC3E}">
        <p14:creationId xmlns:p14="http://schemas.microsoft.com/office/powerpoint/2010/main" val="1928856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9AE40-3CA6-2149-BC27-B0A8ADC6FAAA}" type="slidenum">
              <a:rPr lang="en-US" smtClean="0"/>
              <a:t>14</a:t>
            </a:fld>
            <a:endParaRPr lang="en-US" dirty="0"/>
          </a:p>
        </p:txBody>
      </p:sp>
    </p:spTree>
    <p:extLst>
      <p:ext uri="{BB962C8B-B14F-4D97-AF65-F5344CB8AC3E}">
        <p14:creationId xmlns:p14="http://schemas.microsoft.com/office/powerpoint/2010/main" val="4072847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9AE40-3CA6-2149-BC27-B0A8ADC6FAAA}" type="slidenum">
              <a:rPr lang="en-US" smtClean="0"/>
              <a:t>15</a:t>
            </a:fld>
            <a:endParaRPr lang="en-US" dirty="0"/>
          </a:p>
        </p:txBody>
      </p:sp>
    </p:spTree>
    <p:extLst>
      <p:ext uri="{BB962C8B-B14F-4D97-AF65-F5344CB8AC3E}">
        <p14:creationId xmlns:p14="http://schemas.microsoft.com/office/powerpoint/2010/main" val="4037015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9AE40-3CA6-2149-BC27-B0A8ADC6FAAA}" type="slidenum">
              <a:rPr lang="en-US" smtClean="0"/>
              <a:t>16</a:t>
            </a:fld>
            <a:endParaRPr lang="en-US" dirty="0"/>
          </a:p>
        </p:txBody>
      </p:sp>
    </p:spTree>
    <p:extLst>
      <p:ext uri="{BB962C8B-B14F-4D97-AF65-F5344CB8AC3E}">
        <p14:creationId xmlns:p14="http://schemas.microsoft.com/office/powerpoint/2010/main" val="1289689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Can your objectives be measured to see if they moved the needle </a:t>
            </a:r>
          </a:p>
        </p:txBody>
      </p:sp>
      <p:sp>
        <p:nvSpPr>
          <p:cNvPr id="4" name="Slide Number Placeholder 3"/>
          <p:cNvSpPr>
            <a:spLocks noGrp="1"/>
          </p:cNvSpPr>
          <p:nvPr>
            <p:ph type="sldNum" sz="quarter" idx="10"/>
          </p:nvPr>
        </p:nvSpPr>
        <p:spPr/>
        <p:txBody>
          <a:bodyPr/>
          <a:lstStyle/>
          <a:p>
            <a:fld id="{DBA9AE40-3CA6-2149-BC27-B0A8ADC6FAAA}" type="slidenum">
              <a:rPr lang="en-US" smtClean="0"/>
              <a:t>17</a:t>
            </a:fld>
            <a:endParaRPr lang="en-US" dirty="0"/>
          </a:p>
        </p:txBody>
      </p:sp>
    </p:spTree>
    <p:extLst>
      <p:ext uri="{BB962C8B-B14F-4D97-AF65-F5344CB8AC3E}">
        <p14:creationId xmlns:p14="http://schemas.microsoft.com/office/powerpoint/2010/main" val="3523787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relevant business leaders should be part of this step.</a:t>
            </a:r>
          </a:p>
          <a:p>
            <a:endParaRPr lang="en-US" dirty="0"/>
          </a:p>
          <a:p>
            <a:r>
              <a:rPr lang="en-US" dirty="0"/>
              <a:t>Once you have aligned and level set on these areas you are now ready to dive into reviewing your org structure.</a:t>
            </a:r>
          </a:p>
        </p:txBody>
      </p:sp>
      <p:sp>
        <p:nvSpPr>
          <p:cNvPr id="4" name="Slide Number Placeholder 3"/>
          <p:cNvSpPr>
            <a:spLocks noGrp="1"/>
          </p:cNvSpPr>
          <p:nvPr>
            <p:ph type="sldNum" sz="quarter" idx="5"/>
          </p:nvPr>
        </p:nvSpPr>
        <p:spPr/>
        <p:txBody>
          <a:bodyPr/>
          <a:lstStyle/>
          <a:p>
            <a:fld id="{DBA9AE40-3CA6-2149-BC27-B0A8ADC6FAAA}" type="slidenum">
              <a:rPr lang="en-US" smtClean="0"/>
              <a:t>18</a:t>
            </a:fld>
            <a:endParaRPr lang="en-US" dirty="0"/>
          </a:p>
        </p:txBody>
      </p:sp>
    </p:spTree>
    <p:extLst>
      <p:ext uri="{BB962C8B-B14F-4D97-AF65-F5344CB8AC3E}">
        <p14:creationId xmlns:p14="http://schemas.microsoft.com/office/powerpoint/2010/main" val="1621565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19</a:t>
            </a:fld>
            <a:endParaRPr lang="en-US" dirty="0"/>
          </a:p>
        </p:txBody>
      </p:sp>
    </p:spTree>
    <p:extLst>
      <p:ext uri="{BB962C8B-B14F-4D97-AF65-F5344CB8AC3E}">
        <p14:creationId xmlns:p14="http://schemas.microsoft.com/office/powerpoint/2010/main" val="327524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today! </a:t>
            </a:r>
          </a:p>
          <a:p>
            <a:endParaRPr lang="en-US" dirty="0"/>
          </a:p>
          <a:p>
            <a:r>
              <a:rPr lang="en-US" dirty="0"/>
              <a:t>We have an Exciting Topic to cover with you today! </a:t>
            </a:r>
          </a:p>
          <a:p>
            <a:endParaRPr lang="en-US" dirty="0"/>
          </a:p>
          <a:p>
            <a:r>
              <a:rPr lang="en-US" dirty="0"/>
              <a:t>Today, we are weaving in Succession planning prep and methods to help influence the dialogue around designing organizational structures!</a:t>
            </a:r>
          </a:p>
          <a:p>
            <a:endParaRPr lang="en-US" dirty="0"/>
          </a:p>
          <a:p>
            <a:r>
              <a:rPr lang="en-US" dirty="0"/>
              <a:t>And you might be wondering why the two and why are they relevant.</a:t>
            </a:r>
          </a:p>
          <a:p>
            <a:endParaRPr lang="en-US" dirty="0"/>
          </a:p>
          <a:p>
            <a:r>
              <a:rPr lang="en-US" dirty="0"/>
              <a:t>Well both disciplines are complex and are focused on the same thing, the jobs that need to get done. </a:t>
            </a:r>
          </a:p>
          <a:p>
            <a:endParaRPr lang="en-US" dirty="0"/>
          </a:p>
          <a:p>
            <a:r>
              <a:rPr lang="en-US" dirty="0"/>
              <a:t>Both have an evolution and a transformation that is ongoing. Aligning, Prepping and planning the future- a constant cycle.</a:t>
            </a:r>
          </a:p>
          <a:p>
            <a:endParaRPr lang="en-US" dirty="0"/>
          </a:p>
        </p:txBody>
      </p:sp>
      <p:sp>
        <p:nvSpPr>
          <p:cNvPr id="4" name="Slide Number Placeholder 3"/>
          <p:cNvSpPr>
            <a:spLocks noGrp="1"/>
          </p:cNvSpPr>
          <p:nvPr>
            <p:ph type="sldNum" sz="quarter" idx="10"/>
          </p:nvPr>
        </p:nvSpPr>
        <p:spPr/>
        <p:txBody>
          <a:bodyPr/>
          <a:lstStyle/>
          <a:p>
            <a:fld id="{DBA9AE40-3CA6-2149-BC27-B0A8ADC6FAAA}" type="slidenum">
              <a:rPr lang="en-US" smtClean="0"/>
              <a:t>2</a:t>
            </a:fld>
            <a:endParaRPr lang="en-US" dirty="0"/>
          </a:p>
        </p:txBody>
      </p:sp>
    </p:spTree>
    <p:extLst>
      <p:ext uri="{BB962C8B-B14F-4D97-AF65-F5344CB8AC3E}">
        <p14:creationId xmlns:p14="http://schemas.microsoft.com/office/powerpoint/2010/main" val="487188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a:p>
            <a:r>
              <a:rPr lang="es-CO" dirty="0" err="1"/>
              <a:t>Because</a:t>
            </a:r>
            <a:r>
              <a:rPr lang="es-CO" dirty="0"/>
              <a:t> as </a:t>
            </a:r>
            <a:r>
              <a:rPr lang="es-CO" dirty="0" err="1"/>
              <a:t>you</a:t>
            </a:r>
            <a:r>
              <a:rPr lang="es-CO" dirty="0"/>
              <a:t> examine </a:t>
            </a:r>
            <a:r>
              <a:rPr lang="es-CO" dirty="0" err="1"/>
              <a:t>talent</a:t>
            </a:r>
            <a:r>
              <a:rPr lang="es-CO" dirty="0"/>
              <a:t>, </a:t>
            </a:r>
            <a:r>
              <a:rPr lang="es-CO" dirty="0" err="1"/>
              <a:t>tools</a:t>
            </a:r>
            <a:r>
              <a:rPr lang="es-CO" dirty="0"/>
              <a:t> and </a:t>
            </a:r>
            <a:r>
              <a:rPr lang="es-CO" dirty="0" err="1"/>
              <a:t>resources</a:t>
            </a:r>
            <a:r>
              <a:rPr lang="es-CO" dirty="0"/>
              <a:t>, </a:t>
            </a:r>
            <a:r>
              <a:rPr lang="es-CO" dirty="0" err="1"/>
              <a:t>your</a:t>
            </a:r>
            <a:r>
              <a:rPr lang="es-CO" dirty="0"/>
              <a:t> </a:t>
            </a:r>
            <a:r>
              <a:rPr lang="es-CO" dirty="0" err="1"/>
              <a:t>activities</a:t>
            </a:r>
            <a:r>
              <a:rPr lang="es-CO" dirty="0"/>
              <a:t> and </a:t>
            </a:r>
            <a:r>
              <a:rPr lang="es-CO" dirty="0" err="1"/>
              <a:t>preparation</a:t>
            </a:r>
            <a:r>
              <a:rPr lang="es-CO" dirty="0"/>
              <a:t> </a:t>
            </a:r>
            <a:r>
              <a:rPr lang="es-CO" dirty="0" err="1"/>
              <a:t>steps</a:t>
            </a:r>
            <a:r>
              <a:rPr lang="es-CO" dirty="0"/>
              <a:t> </a:t>
            </a:r>
            <a:r>
              <a:rPr lang="es-CO" dirty="0" err="1"/>
              <a:t>will</a:t>
            </a:r>
            <a:r>
              <a:rPr lang="es-CO" dirty="0"/>
              <a:t> </a:t>
            </a:r>
            <a:r>
              <a:rPr lang="es-CO" dirty="0" err="1"/>
              <a:t>make</a:t>
            </a:r>
            <a:r>
              <a:rPr lang="es-CO" dirty="0"/>
              <a:t> </a:t>
            </a:r>
            <a:r>
              <a:rPr lang="es-CO" dirty="0" err="1"/>
              <a:t>all</a:t>
            </a:r>
            <a:r>
              <a:rPr lang="es-CO" dirty="0"/>
              <a:t> </a:t>
            </a:r>
            <a:r>
              <a:rPr lang="es-CO" dirty="0" err="1"/>
              <a:t>the</a:t>
            </a:r>
            <a:r>
              <a:rPr lang="es-CO" dirty="0"/>
              <a:t> </a:t>
            </a:r>
            <a:r>
              <a:rPr lang="es-CO" dirty="0" err="1"/>
              <a:t>difference</a:t>
            </a:r>
            <a:r>
              <a:rPr lang="es-CO" dirty="0"/>
              <a:t> in </a:t>
            </a:r>
            <a:r>
              <a:rPr lang="es-CO" dirty="0" err="1"/>
              <a:t>the</a:t>
            </a:r>
            <a:r>
              <a:rPr lang="es-CO" dirty="0"/>
              <a:t> </a:t>
            </a:r>
            <a:r>
              <a:rPr lang="es-CO" dirty="0" err="1"/>
              <a:t>world</a:t>
            </a:r>
            <a:r>
              <a:rPr lang="es-CO" dirty="0"/>
              <a:t> as </a:t>
            </a:r>
            <a:r>
              <a:rPr lang="es-CO" dirty="0" err="1"/>
              <a:t>you</a:t>
            </a:r>
            <a:r>
              <a:rPr lang="es-CO" dirty="0"/>
              <a:t> prepare </a:t>
            </a:r>
            <a:r>
              <a:rPr lang="es-CO" dirty="0" err="1"/>
              <a:t>for</a:t>
            </a:r>
            <a:r>
              <a:rPr lang="es-CO" dirty="0"/>
              <a:t> </a:t>
            </a:r>
            <a:r>
              <a:rPr lang="es-CO" dirty="0" err="1"/>
              <a:t>the</a:t>
            </a:r>
            <a:r>
              <a:rPr lang="es-CO" dirty="0"/>
              <a:t> future. </a:t>
            </a:r>
          </a:p>
        </p:txBody>
      </p:sp>
      <p:sp>
        <p:nvSpPr>
          <p:cNvPr id="4" name="Marcador de número de diapositiva 3"/>
          <p:cNvSpPr>
            <a:spLocks noGrp="1"/>
          </p:cNvSpPr>
          <p:nvPr>
            <p:ph type="sldNum" sz="quarter" idx="5"/>
          </p:nvPr>
        </p:nvSpPr>
        <p:spPr/>
        <p:txBody>
          <a:bodyPr/>
          <a:lstStyle/>
          <a:p>
            <a:fld id="{F5E9D0D6-19B7-4A1E-8ED2-307B7D648DAA}" type="slidenum">
              <a:rPr lang="en-US" smtClean="0"/>
              <a:t>20</a:t>
            </a:fld>
            <a:endParaRPr lang="en-US"/>
          </a:p>
        </p:txBody>
      </p:sp>
    </p:spTree>
    <p:extLst>
      <p:ext uri="{BB962C8B-B14F-4D97-AF65-F5344CB8AC3E}">
        <p14:creationId xmlns:p14="http://schemas.microsoft.com/office/powerpoint/2010/main" val="1448274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DBA9AE40-3CA6-2149-BC27-B0A8ADC6FAAA}" type="slidenum">
              <a:rPr lang="en-US" smtClean="0"/>
              <a:t>21</a:t>
            </a:fld>
            <a:endParaRPr lang="en-US" dirty="0"/>
          </a:p>
        </p:txBody>
      </p:sp>
    </p:spTree>
    <p:extLst>
      <p:ext uri="{BB962C8B-B14F-4D97-AF65-F5344CB8AC3E}">
        <p14:creationId xmlns:p14="http://schemas.microsoft.com/office/powerpoint/2010/main" val="538927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5 (right) Top</a:t>
            </a:r>
          </a:p>
        </p:txBody>
      </p:sp>
      <p:sp>
        <p:nvSpPr>
          <p:cNvPr id="4" name="Slide Number Placeholder 3"/>
          <p:cNvSpPr>
            <a:spLocks noGrp="1"/>
          </p:cNvSpPr>
          <p:nvPr>
            <p:ph type="sldNum" sz="quarter" idx="5"/>
          </p:nvPr>
        </p:nvSpPr>
        <p:spPr/>
        <p:txBody>
          <a:bodyPr/>
          <a:lstStyle/>
          <a:p>
            <a:fld id="{DBA9AE40-3CA6-2149-BC27-B0A8ADC6FAAA}" type="slidenum">
              <a:rPr lang="en-US" smtClean="0"/>
              <a:t>22</a:t>
            </a:fld>
            <a:endParaRPr lang="en-US" dirty="0"/>
          </a:p>
        </p:txBody>
      </p:sp>
    </p:spTree>
    <p:extLst>
      <p:ext uri="{BB962C8B-B14F-4D97-AF65-F5344CB8AC3E}">
        <p14:creationId xmlns:p14="http://schemas.microsoft.com/office/powerpoint/2010/main" val="311934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DBA9AE40-3CA6-2149-BC27-B0A8ADC6FAAA}" type="slidenum">
              <a:rPr lang="en-US" smtClean="0"/>
              <a:t>23</a:t>
            </a:fld>
            <a:endParaRPr lang="en-US" dirty="0"/>
          </a:p>
        </p:txBody>
      </p:sp>
    </p:spTree>
    <p:extLst>
      <p:ext uri="{BB962C8B-B14F-4D97-AF65-F5344CB8AC3E}">
        <p14:creationId xmlns:p14="http://schemas.microsoft.com/office/powerpoint/2010/main" val="1056156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9AE40-3CA6-2149-BC27-B0A8ADC6FAAA}" type="slidenum">
              <a:rPr lang="en-US" smtClean="0"/>
              <a:t>24</a:t>
            </a:fld>
            <a:endParaRPr lang="en-US" dirty="0"/>
          </a:p>
        </p:txBody>
      </p:sp>
    </p:spTree>
    <p:extLst>
      <p:ext uri="{BB962C8B-B14F-4D97-AF65-F5344CB8AC3E}">
        <p14:creationId xmlns:p14="http://schemas.microsoft.com/office/powerpoint/2010/main" val="1204207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Lastly, </a:t>
            </a:r>
            <a:r>
              <a:rPr lang="en-US" dirty="0">
                <a:solidFill>
                  <a:schemeClr val="bg1"/>
                </a:solidFill>
              </a:rPr>
              <a:t>Now that we have examined some foundational data points around your structure, you are now ready look your current org chart and re-image a future org chart! </a:t>
            </a:r>
          </a:p>
          <a:p>
            <a:endParaRPr lang="en-US" dirty="0"/>
          </a:p>
          <a:p>
            <a:r>
              <a:rPr lang="en-US" dirty="0"/>
              <a:t>Once you have looked at your org charts you are now ready for the final step in the succession planning prepping phase.</a:t>
            </a:r>
          </a:p>
        </p:txBody>
      </p:sp>
      <p:sp>
        <p:nvSpPr>
          <p:cNvPr id="4" name="Slide Number Placeholder 3"/>
          <p:cNvSpPr>
            <a:spLocks noGrp="1"/>
          </p:cNvSpPr>
          <p:nvPr>
            <p:ph type="sldNum" sz="quarter" idx="5"/>
          </p:nvPr>
        </p:nvSpPr>
        <p:spPr/>
        <p:txBody>
          <a:bodyPr/>
          <a:lstStyle/>
          <a:p>
            <a:fld id="{DBA9AE40-3CA6-2149-BC27-B0A8ADC6FAAA}" type="slidenum">
              <a:rPr lang="en-US" smtClean="0"/>
              <a:t>25</a:t>
            </a:fld>
            <a:endParaRPr lang="en-US" dirty="0"/>
          </a:p>
        </p:txBody>
      </p:sp>
    </p:spTree>
    <p:extLst>
      <p:ext uri="{BB962C8B-B14F-4D97-AF65-F5344CB8AC3E}">
        <p14:creationId xmlns:p14="http://schemas.microsoft.com/office/powerpoint/2010/main" val="2540280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there is the job analysis in the succession planning prep.</a:t>
            </a:r>
          </a:p>
        </p:txBody>
      </p:sp>
      <p:sp>
        <p:nvSpPr>
          <p:cNvPr id="4" name="Slide Number Placeholder 3"/>
          <p:cNvSpPr>
            <a:spLocks noGrp="1"/>
          </p:cNvSpPr>
          <p:nvPr>
            <p:ph type="sldNum" sz="quarter" idx="10"/>
          </p:nvPr>
        </p:nvSpPr>
        <p:spPr/>
        <p:txBody>
          <a:bodyPr/>
          <a:lstStyle/>
          <a:p>
            <a:fld id="{DBA9AE40-3CA6-2149-BC27-B0A8ADC6FAAA}" type="slidenum">
              <a:rPr lang="en-US" smtClean="0"/>
              <a:t>26</a:t>
            </a:fld>
            <a:endParaRPr lang="en-US" dirty="0"/>
          </a:p>
        </p:txBody>
      </p:sp>
    </p:spTree>
    <p:extLst>
      <p:ext uri="{BB962C8B-B14F-4D97-AF65-F5344CB8AC3E}">
        <p14:creationId xmlns:p14="http://schemas.microsoft.com/office/powerpoint/2010/main" val="1409309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27</a:t>
            </a:fld>
            <a:endParaRPr lang="en-US" dirty="0"/>
          </a:p>
        </p:txBody>
      </p:sp>
    </p:spTree>
    <p:extLst>
      <p:ext uri="{BB962C8B-B14F-4D97-AF65-F5344CB8AC3E}">
        <p14:creationId xmlns:p14="http://schemas.microsoft.com/office/powerpoint/2010/main" val="4087144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28</a:t>
            </a:fld>
            <a:endParaRPr lang="en-US" dirty="0"/>
          </a:p>
        </p:txBody>
      </p:sp>
    </p:spTree>
    <p:extLst>
      <p:ext uri="{BB962C8B-B14F-4D97-AF65-F5344CB8AC3E}">
        <p14:creationId xmlns:p14="http://schemas.microsoft.com/office/powerpoint/2010/main" val="3157335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050" dirty="0">
                <a:solidFill>
                  <a:schemeClr val="bg1"/>
                </a:solidFill>
              </a:rPr>
              <a:t>The job analysis template will allow you to identify the following:</a:t>
            </a:r>
          </a:p>
          <a:p>
            <a:pPr marL="742950" lvl="1" indent="-285750">
              <a:buFont typeface="Arial" panose="020B0604020202020204" pitchFamily="34" charset="0"/>
              <a:buChar char="•"/>
            </a:pPr>
            <a:r>
              <a:rPr lang="en-US" sz="800" dirty="0">
                <a:solidFill>
                  <a:schemeClr val="bg1"/>
                </a:solidFill>
              </a:rPr>
              <a:t>Job Title, Essential functions, team placement and customers served</a:t>
            </a:r>
          </a:p>
          <a:p>
            <a:pPr marL="742950" lvl="1" indent="-285750">
              <a:buFont typeface="Arial" panose="020B0604020202020204" pitchFamily="34" charset="0"/>
              <a:buChar char="•"/>
            </a:pPr>
            <a:r>
              <a:rPr lang="en-US" sz="800" dirty="0">
                <a:solidFill>
                  <a:schemeClr val="bg1"/>
                </a:solidFill>
              </a:rPr>
              <a:t>Skill Needed, 	</a:t>
            </a:r>
          </a:p>
          <a:p>
            <a:pPr marL="742950" lvl="1" indent="-285750">
              <a:buFont typeface="Arial" panose="020B0604020202020204" pitchFamily="34" charset="0"/>
              <a:buChar char="•"/>
            </a:pPr>
            <a:r>
              <a:rPr lang="en-US" sz="800" dirty="0">
                <a:solidFill>
                  <a:schemeClr val="bg1"/>
                </a:solidFill>
              </a:rPr>
              <a:t>Core Competencies, </a:t>
            </a:r>
          </a:p>
          <a:p>
            <a:pPr marL="742950" lvl="1" indent="-285750">
              <a:buFont typeface="Arial" panose="020B0604020202020204" pitchFamily="34" charset="0"/>
              <a:buChar char="•"/>
            </a:pPr>
            <a:r>
              <a:rPr lang="en-US" sz="800" dirty="0">
                <a:solidFill>
                  <a:schemeClr val="bg1"/>
                </a:solidFill>
              </a:rPr>
              <a:t>Tools, Resources, Location, </a:t>
            </a:r>
          </a:p>
          <a:p>
            <a:pPr marL="742950" lvl="1" indent="-285750">
              <a:buFont typeface="Arial" panose="020B0604020202020204" pitchFamily="34" charset="0"/>
              <a:buChar char="•"/>
            </a:pPr>
            <a:r>
              <a:rPr lang="en-US" sz="800" dirty="0">
                <a:solidFill>
                  <a:schemeClr val="bg1"/>
                </a:solidFill>
              </a:rPr>
              <a:t>Risk Level </a:t>
            </a:r>
          </a:p>
          <a:p>
            <a:pPr marL="742950" lvl="1" indent="-285750">
              <a:buFont typeface="Arial" panose="020B0604020202020204" pitchFamily="34" charset="0"/>
              <a:buChar char="•"/>
            </a:pPr>
            <a:r>
              <a:rPr lang="en-US" sz="800" dirty="0">
                <a:solidFill>
                  <a:schemeClr val="bg1"/>
                </a:solidFill>
              </a:rPr>
              <a:t>Successor Identified </a:t>
            </a:r>
          </a:p>
          <a:p>
            <a:pPr algn="l"/>
            <a:r>
              <a:rPr lang="en-US" sz="1600" dirty="0">
                <a:solidFill>
                  <a:schemeClr val="accent3"/>
                </a:solidFill>
              </a:rPr>
              <a:t>How to use Job Analysis Template:</a:t>
            </a:r>
          </a:p>
          <a:p>
            <a:pPr marL="285750" indent="-285750">
              <a:buFont typeface="Arial" panose="020B0604020202020204" pitchFamily="34" charset="0"/>
              <a:buChar char="•"/>
            </a:pPr>
            <a:r>
              <a:rPr lang="en-US" sz="1200" dirty="0">
                <a:solidFill>
                  <a:schemeClr val="accent3"/>
                </a:solidFill>
              </a:rPr>
              <a:t>Assign the template managers to fill in details</a:t>
            </a:r>
          </a:p>
          <a:p>
            <a:pPr marL="285750" indent="-285750">
              <a:buFont typeface="Arial" panose="020B0604020202020204" pitchFamily="34" charset="0"/>
              <a:buChar char="•"/>
            </a:pPr>
            <a:r>
              <a:rPr lang="en-US" sz="1200" dirty="0">
                <a:solidFill>
                  <a:schemeClr val="accent3"/>
                </a:solidFill>
              </a:rPr>
              <a:t>Bring the group together to build and/ or discuss or have individual conversations. </a:t>
            </a:r>
          </a:p>
          <a:p>
            <a:pPr marL="285750" indent="-285750">
              <a:buFont typeface="Arial" panose="020B0604020202020204" pitchFamily="34" charset="0"/>
              <a:buChar char="•"/>
            </a:pPr>
            <a:r>
              <a:rPr lang="en-US" sz="1200" dirty="0">
                <a:solidFill>
                  <a:schemeClr val="accent3"/>
                </a:solidFill>
              </a:rPr>
              <a:t>Use as a guide when analyzing and challenging the data on the succession plan tracker.</a:t>
            </a:r>
            <a:endParaRPr lang="en-US" dirty="0"/>
          </a:p>
          <a:p>
            <a:endParaRPr lang="en-US" dirty="0"/>
          </a:p>
        </p:txBody>
      </p:sp>
      <p:sp>
        <p:nvSpPr>
          <p:cNvPr id="4" name="Slide Number Placeholder 3"/>
          <p:cNvSpPr>
            <a:spLocks noGrp="1"/>
          </p:cNvSpPr>
          <p:nvPr>
            <p:ph type="sldNum" sz="quarter" idx="10"/>
          </p:nvPr>
        </p:nvSpPr>
        <p:spPr/>
        <p:txBody>
          <a:bodyPr/>
          <a:lstStyle/>
          <a:p>
            <a:fld id="{DBA9AE40-3CA6-2149-BC27-B0A8ADC6FAAA}" type="slidenum">
              <a:rPr lang="en-US" smtClean="0"/>
              <a:t>29</a:t>
            </a:fld>
            <a:endParaRPr lang="en-US" dirty="0"/>
          </a:p>
        </p:txBody>
      </p:sp>
    </p:spTree>
    <p:extLst>
      <p:ext uri="{BB962C8B-B14F-4D97-AF65-F5344CB8AC3E}">
        <p14:creationId xmlns:p14="http://schemas.microsoft.com/office/powerpoint/2010/main" val="4140822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 today, we are going to touch on Org Design at a high level and we will  zoom in a little deeper on prepping for succession planning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that you walk away with some key learning that will help you be brilliant at your next strategy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whether you are an Entrepreneur, Executive leader, Functional Leader or business partner this is for you!</a:t>
            </a:r>
          </a:p>
          <a:p>
            <a:endParaRPr lang="en-US" dirty="0"/>
          </a:p>
        </p:txBody>
      </p:sp>
    </p:spTree>
    <p:extLst>
      <p:ext uri="{BB962C8B-B14F-4D97-AF65-F5344CB8AC3E}">
        <p14:creationId xmlns:p14="http://schemas.microsoft.com/office/powerpoint/2010/main" val="891246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A9AE40-3CA6-2149-BC27-B0A8ADC6FAAA}" type="slidenum">
              <a:rPr lang="en-US" smtClean="0"/>
              <a:t>30</a:t>
            </a:fld>
            <a:endParaRPr lang="en-US" dirty="0"/>
          </a:p>
        </p:txBody>
      </p:sp>
    </p:spTree>
    <p:extLst>
      <p:ext uri="{BB962C8B-B14F-4D97-AF65-F5344CB8AC3E}">
        <p14:creationId xmlns:p14="http://schemas.microsoft.com/office/powerpoint/2010/main" val="674981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a:t>
            </a:r>
          </a:p>
        </p:txBody>
      </p:sp>
      <p:sp>
        <p:nvSpPr>
          <p:cNvPr id="4" name="Slide Number Placeholder 3"/>
          <p:cNvSpPr>
            <a:spLocks noGrp="1"/>
          </p:cNvSpPr>
          <p:nvPr>
            <p:ph type="sldNum" sz="quarter" idx="5"/>
          </p:nvPr>
        </p:nvSpPr>
        <p:spPr/>
        <p:txBody>
          <a:bodyPr/>
          <a:lstStyle/>
          <a:p>
            <a:fld id="{DBA9AE40-3CA6-2149-BC27-B0A8ADC6FAAA}" type="slidenum">
              <a:rPr lang="en-US" smtClean="0"/>
              <a:t>31</a:t>
            </a:fld>
            <a:endParaRPr lang="en-US" dirty="0"/>
          </a:p>
        </p:txBody>
      </p:sp>
    </p:spTree>
    <p:extLst>
      <p:ext uri="{BB962C8B-B14F-4D97-AF65-F5344CB8AC3E}">
        <p14:creationId xmlns:p14="http://schemas.microsoft.com/office/powerpoint/2010/main" val="4059558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Tracker</a:t>
            </a:r>
          </a:p>
        </p:txBody>
      </p:sp>
      <p:sp>
        <p:nvSpPr>
          <p:cNvPr id="4" name="Slide Number Placeholder 3"/>
          <p:cNvSpPr>
            <a:spLocks noGrp="1"/>
          </p:cNvSpPr>
          <p:nvPr>
            <p:ph type="sldNum" sz="quarter" idx="5"/>
          </p:nvPr>
        </p:nvSpPr>
        <p:spPr/>
        <p:txBody>
          <a:bodyPr/>
          <a:lstStyle/>
          <a:p>
            <a:fld id="{DBA9AE40-3CA6-2149-BC27-B0A8ADC6FAAA}" type="slidenum">
              <a:rPr lang="en-US" smtClean="0"/>
              <a:t>32</a:t>
            </a:fld>
            <a:endParaRPr lang="en-US" dirty="0"/>
          </a:p>
        </p:txBody>
      </p:sp>
    </p:spTree>
    <p:extLst>
      <p:ext uri="{BB962C8B-B14F-4D97-AF65-F5344CB8AC3E}">
        <p14:creationId xmlns:p14="http://schemas.microsoft.com/office/powerpoint/2010/main" val="4183949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33</a:t>
            </a:fld>
            <a:endParaRPr lang="en-US" dirty="0"/>
          </a:p>
        </p:txBody>
      </p:sp>
    </p:spTree>
    <p:extLst>
      <p:ext uri="{BB962C8B-B14F-4D97-AF65-F5344CB8AC3E}">
        <p14:creationId xmlns:p14="http://schemas.microsoft.com/office/powerpoint/2010/main" val="3561342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34</a:t>
            </a:fld>
            <a:endParaRPr lang="en-US" dirty="0"/>
          </a:p>
        </p:txBody>
      </p:sp>
    </p:spTree>
    <p:extLst>
      <p:ext uri="{BB962C8B-B14F-4D97-AF65-F5344CB8AC3E}">
        <p14:creationId xmlns:p14="http://schemas.microsoft.com/office/powerpoint/2010/main" val="539431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of a 9 box</a:t>
            </a:r>
          </a:p>
        </p:txBody>
      </p:sp>
      <p:sp>
        <p:nvSpPr>
          <p:cNvPr id="4" name="Slide Number Placeholder 3"/>
          <p:cNvSpPr>
            <a:spLocks noGrp="1"/>
          </p:cNvSpPr>
          <p:nvPr>
            <p:ph type="sldNum" sz="quarter" idx="5"/>
          </p:nvPr>
        </p:nvSpPr>
        <p:spPr/>
        <p:txBody>
          <a:bodyPr/>
          <a:lstStyle/>
          <a:p>
            <a:fld id="{DBA9AE40-3CA6-2149-BC27-B0A8ADC6FAAA}" type="slidenum">
              <a:rPr lang="en-US" smtClean="0"/>
              <a:t>35</a:t>
            </a:fld>
            <a:endParaRPr lang="en-US" dirty="0"/>
          </a:p>
        </p:txBody>
      </p:sp>
    </p:spTree>
    <p:extLst>
      <p:ext uri="{BB962C8B-B14F-4D97-AF65-F5344CB8AC3E}">
        <p14:creationId xmlns:p14="http://schemas.microsoft.com/office/powerpoint/2010/main" val="4194398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sz="1200" dirty="0">
                <a:solidFill>
                  <a:schemeClr val="bg1"/>
                </a:solidFill>
              </a:rPr>
              <a:t>.</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36</a:t>
            </a:fld>
            <a:endParaRPr lang="en-US" dirty="0"/>
          </a:p>
        </p:txBody>
      </p:sp>
    </p:spTree>
    <p:extLst>
      <p:ext uri="{BB962C8B-B14F-4D97-AF65-F5344CB8AC3E}">
        <p14:creationId xmlns:p14="http://schemas.microsoft.com/office/powerpoint/2010/main" val="711708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sz="1200" dirty="0">
                <a:solidFill>
                  <a:schemeClr val="bg1"/>
                </a:solidFill>
              </a:rPr>
              <a:t>Needs Improvement: Not the right fit need and to make a decision. Need to determine skill or will gap. </a:t>
            </a:r>
          </a:p>
          <a:p>
            <a:pPr marL="742950" lvl="1" indent="-285750">
              <a:buFont typeface="Arial" panose="020B0604020202020204" pitchFamily="34" charset="0"/>
              <a:buChar char="•"/>
            </a:pPr>
            <a:r>
              <a:rPr lang="en-US" sz="1200" dirty="0">
                <a:solidFill>
                  <a:schemeClr val="bg1"/>
                </a:solidFill>
              </a:rPr>
              <a:t>Development Needed: Good fit and needs more training or time</a:t>
            </a:r>
          </a:p>
          <a:p>
            <a:pPr marL="742950" lvl="1" indent="-285750">
              <a:buFont typeface="Arial" panose="020B0604020202020204" pitchFamily="34" charset="0"/>
              <a:buChar char="•"/>
            </a:pPr>
            <a:r>
              <a:rPr lang="en-US" sz="1200" dirty="0">
                <a:solidFill>
                  <a:schemeClr val="bg1"/>
                </a:solidFill>
              </a:rPr>
              <a:t>Star: Right fit, solid performer, and comfortable in role </a:t>
            </a:r>
          </a:p>
          <a:p>
            <a:pPr marL="742950" lvl="1" indent="-285750">
              <a:buFont typeface="Arial" panose="020B0604020202020204" pitchFamily="34" charset="0"/>
              <a:buChar char="•"/>
            </a:pPr>
            <a:r>
              <a:rPr lang="en-US" sz="1200" dirty="0">
                <a:solidFill>
                  <a:schemeClr val="bg1"/>
                </a:solidFill>
              </a:rPr>
              <a:t>Role Model: Looking for stretch opportunity.</a:t>
            </a:r>
          </a:p>
          <a:p>
            <a:pPr marL="742950" lvl="1" indent="-285750">
              <a:buFont typeface="Arial" panose="020B0604020202020204" pitchFamily="34" charset="0"/>
              <a:buChar char="•"/>
            </a:pPr>
            <a:r>
              <a:rPr lang="en-US" sz="1200" dirty="0">
                <a:solidFill>
                  <a:schemeClr val="bg1"/>
                </a:solidFill>
              </a:rPr>
              <a:t>Ready for next: Demonstrates leadership qualities, knows the business, has demonstrated strong competencies in needed areas. Strong transferable skills. Need to keep engaged</a:t>
            </a: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37</a:t>
            </a:fld>
            <a:endParaRPr lang="en-US" dirty="0"/>
          </a:p>
        </p:txBody>
      </p:sp>
    </p:spTree>
    <p:extLst>
      <p:ext uri="{BB962C8B-B14F-4D97-AF65-F5344CB8AC3E}">
        <p14:creationId xmlns:p14="http://schemas.microsoft.com/office/powerpoint/2010/main" val="1685987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Strong Succession Plan also has great development plans. </a:t>
            </a:r>
          </a:p>
          <a:p>
            <a:endParaRPr lang="en-US" dirty="0"/>
          </a:p>
          <a:p>
            <a:r>
              <a:rPr lang="en-US" dirty="0"/>
              <a:t>So when you think about designing an org structure and looking at jobs that should be done – maybe you have all the talent you need or maybe there is some untapped potential. And with enough prep- you might get just what you need for the design.</a:t>
            </a:r>
          </a:p>
          <a:p>
            <a:endParaRPr lang="en-US" dirty="0"/>
          </a:p>
          <a:p>
            <a:r>
              <a:rPr lang="en-US" dirty="0"/>
              <a:t>Lets go deeper.</a:t>
            </a:r>
          </a:p>
        </p:txBody>
      </p:sp>
      <p:sp>
        <p:nvSpPr>
          <p:cNvPr id="4" name="Slide Number Placeholder 3"/>
          <p:cNvSpPr>
            <a:spLocks noGrp="1"/>
          </p:cNvSpPr>
          <p:nvPr>
            <p:ph type="sldNum" sz="quarter" idx="10"/>
          </p:nvPr>
        </p:nvSpPr>
        <p:spPr/>
        <p:txBody>
          <a:bodyPr/>
          <a:lstStyle/>
          <a:p>
            <a:fld id="{DBA9AE40-3CA6-2149-BC27-B0A8ADC6FAAA}" type="slidenum">
              <a:rPr lang="en-US" smtClean="0"/>
              <a:t>38</a:t>
            </a:fld>
            <a:endParaRPr lang="en-US" dirty="0"/>
          </a:p>
        </p:txBody>
      </p:sp>
    </p:spTree>
    <p:extLst>
      <p:ext uri="{BB962C8B-B14F-4D97-AF65-F5344CB8AC3E}">
        <p14:creationId xmlns:p14="http://schemas.microsoft.com/office/powerpoint/2010/main" val="417710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39</a:t>
            </a:fld>
            <a:endParaRPr lang="en-US" dirty="0"/>
          </a:p>
        </p:txBody>
      </p:sp>
    </p:spTree>
    <p:extLst>
      <p:ext uri="{BB962C8B-B14F-4D97-AF65-F5344CB8AC3E}">
        <p14:creationId xmlns:p14="http://schemas.microsoft.com/office/powerpoint/2010/main" val="428235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4</a:t>
            </a:fld>
            <a:endParaRPr lang="en-US" dirty="0"/>
          </a:p>
        </p:txBody>
      </p:sp>
    </p:spTree>
    <p:extLst>
      <p:ext uri="{BB962C8B-B14F-4D97-AF65-F5344CB8AC3E}">
        <p14:creationId xmlns:p14="http://schemas.microsoft.com/office/powerpoint/2010/main" val="21125562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BA9AE40-3CA6-2149-BC27-B0A8ADC6FAAA}" type="slidenum">
              <a:rPr lang="en-US" smtClean="0"/>
              <a:t>40</a:t>
            </a:fld>
            <a:endParaRPr lang="en-US" dirty="0"/>
          </a:p>
        </p:txBody>
      </p:sp>
    </p:spTree>
    <p:extLst>
      <p:ext uri="{BB962C8B-B14F-4D97-AF65-F5344CB8AC3E}">
        <p14:creationId xmlns:p14="http://schemas.microsoft.com/office/powerpoint/2010/main" val="2556035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Sometimes other experience matters. There may be transferable skills that could be highlighted. </a:t>
            </a:r>
          </a:p>
        </p:txBody>
      </p:sp>
      <p:sp>
        <p:nvSpPr>
          <p:cNvPr id="4" name="Slide Number Placeholder 3"/>
          <p:cNvSpPr>
            <a:spLocks noGrp="1"/>
          </p:cNvSpPr>
          <p:nvPr>
            <p:ph type="sldNum" sz="quarter" idx="5"/>
          </p:nvPr>
        </p:nvSpPr>
        <p:spPr/>
        <p:txBody>
          <a:bodyPr/>
          <a:lstStyle/>
          <a:p>
            <a:fld id="{DBA9AE40-3CA6-2149-BC27-B0A8ADC6FAAA}" type="slidenum">
              <a:rPr lang="en-US" smtClean="0"/>
              <a:t>41</a:t>
            </a:fld>
            <a:endParaRPr lang="en-US" dirty="0"/>
          </a:p>
        </p:txBody>
      </p:sp>
    </p:spTree>
    <p:extLst>
      <p:ext uri="{BB962C8B-B14F-4D97-AF65-F5344CB8AC3E}">
        <p14:creationId xmlns:p14="http://schemas.microsoft.com/office/powerpoint/2010/main" val="2433415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And finally, A Good Development plans considers the following. Needs and Goals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What do they need to get to their next and what are the goals.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Ready for Next (circle one): Now    in 1-3 years    in 3-5 years</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Next is different job or promotion. Each require different focus in development. </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Next position: </a:t>
            </a: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____________________________________</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BA9AE40-3CA6-2149-BC27-B0A8ADC6FAAA}" type="slidenum">
              <a:rPr lang="en-US" smtClean="0"/>
              <a:t>42</a:t>
            </a:fld>
            <a:endParaRPr lang="en-US" dirty="0"/>
          </a:p>
        </p:txBody>
      </p:sp>
    </p:spTree>
    <p:extLst>
      <p:ext uri="{BB962C8B-B14F-4D97-AF65-F5344CB8AC3E}">
        <p14:creationId xmlns:p14="http://schemas.microsoft.com/office/powerpoint/2010/main" val="3045918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Succession planning prep methods and tools, might be a really great start to re-imaging or designing your org structure! </a:t>
            </a:r>
          </a:p>
          <a:p>
            <a:endParaRPr lang="en-US" dirty="0"/>
          </a:p>
          <a:p>
            <a:r>
              <a:rPr lang="en-US" dirty="0"/>
              <a:t>As a leader or HR professional: Having deep knowledge of the objectives and understanding where the business is going will help you drive the succession planning activity and challenge the assessors in meaningful ways. It also helps inspire and influence ongoing strategies that you can measure. </a:t>
            </a:r>
          </a:p>
        </p:txBody>
      </p:sp>
      <p:sp>
        <p:nvSpPr>
          <p:cNvPr id="4" name="Slide Number Placeholder 3"/>
          <p:cNvSpPr>
            <a:spLocks noGrp="1"/>
          </p:cNvSpPr>
          <p:nvPr>
            <p:ph type="sldNum" sz="quarter" idx="10"/>
          </p:nvPr>
        </p:nvSpPr>
        <p:spPr/>
        <p:txBody>
          <a:bodyPr/>
          <a:lstStyle/>
          <a:p>
            <a:fld id="{DBA9AE40-3CA6-2149-BC27-B0A8ADC6FAAA}" type="slidenum">
              <a:rPr lang="en-US" smtClean="0"/>
              <a:t>43</a:t>
            </a:fld>
            <a:endParaRPr lang="en-US" dirty="0"/>
          </a:p>
        </p:txBody>
      </p:sp>
    </p:spTree>
    <p:extLst>
      <p:ext uri="{BB962C8B-B14F-4D97-AF65-F5344CB8AC3E}">
        <p14:creationId xmlns:p14="http://schemas.microsoft.com/office/powerpoint/2010/main" val="3857411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always like to start with the end first. </a:t>
            </a:r>
          </a:p>
        </p:txBody>
      </p:sp>
      <p:sp>
        <p:nvSpPr>
          <p:cNvPr id="4" name="Slide Number Placeholder 3"/>
          <p:cNvSpPr>
            <a:spLocks noGrp="1"/>
          </p:cNvSpPr>
          <p:nvPr>
            <p:ph type="sldNum" sz="quarter" idx="5"/>
          </p:nvPr>
        </p:nvSpPr>
        <p:spPr/>
        <p:txBody>
          <a:bodyPr/>
          <a:lstStyle/>
          <a:p>
            <a:fld id="{DBA9AE40-3CA6-2149-BC27-B0A8ADC6FAAA}" type="slidenum">
              <a:rPr lang="en-US" smtClean="0"/>
              <a:t>44</a:t>
            </a:fld>
            <a:endParaRPr lang="en-US" dirty="0"/>
          </a:p>
        </p:txBody>
      </p:sp>
    </p:spTree>
    <p:extLst>
      <p:ext uri="{BB962C8B-B14F-4D97-AF65-F5344CB8AC3E}">
        <p14:creationId xmlns:p14="http://schemas.microsoft.com/office/powerpoint/2010/main" val="272591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636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Organizational Structure Design</a:t>
            </a:r>
          </a:p>
        </p:txBody>
      </p:sp>
      <p:sp>
        <p:nvSpPr>
          <p:cNvPr id="4" name="Slide Number Placeholder 3"/>
          <p:cNvSpPr>
            <a:spLocks noGrp="1"/>
          </p:cNvSpPr>
          <p:nvPr>
            <p:ph type="sldNum" sz="quarter" idx="10"/>
          </p:nvPr>
        </p:nvSpPr>
        <p:spPr/>
        <p:txBody>
          <a:bodyPr/>
          <a:lstStyle/>
          <a:p>
            <a:fld id="{DBA9AE40-3CA6-2149-BC27-B0A8ADC6FAAA}" type="slidenum">
              <a:rPr lang="en-US" smtClean="0"/>
              <a:t>5</a:t>
            </a:fld>
            <a:endParaRPr lang="en-US" dirty="0"/>
          </a:p>
        </p:txBody>
      </p:sp>
    </p:spTree>
    <p:extLst>
      <p:ext uri="{BB962C8B-B14F-4D97-AF65-F5344CB8AC3E}">
        <p14:creationId xmlns:p14="http://schemas.microsoft.com/office/powerpoint/2010/main" val="126013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l" defTabSz="457178">
              <a:lnSpc>
                <a:spcPct val="150000"/>
              </a:lnSpc>
              <a:buFont typeface="Arial" panose="020B0604020202020204" pitchFamily="34" charset="0"/>
              <a:buNone/>
            </a:pPr>
            <a:r>
              <a:rPr lang="en-US" sz="1200" dirty="0">
                <a:solidFill>
                  <a:schemeClr val="bg1"/>
                </a:solidFill>
              </a:rPr>
              <a:t>Organizational Design is happening in this constant cycle. Experts say that it ongoing, everyday, its future planning.</a:t>
            </a:r>
          </a:p>
          <a:p>
            <a:pPr marL="0" indent="0" algn="l" defTabSz="457178">
              <a:lnSpc>
                <a:spcPct val="150000"/>
              </a:lnSpc>
              <a:buFont typeface="Arial" panose="020B0604020202020204" pitchFamily="34" charset="0"/>
              <a:buNone/>
            </a:pPr>
            <a:endParaRPr lang="en-US" sz="1200" dirty="0">
              <a:solidFill>
                <a:schemeClr val="bg1"/>
              </a:solidFill>
            </a:endParaRPr>
          </a:p>
          <a:p>
            <a:pPr marL="0" indent="0" algn="l" defTabSz="457178">
              <a:lnSpc>
                <a:spcPct val="150000"/>
              </a:lnSpc>
              <a:buFont typeface="Arial" panose="020B0604020202020204" pitchFamily="34" charset="0"/>
              <a:buNone/>
            </a:pPr>
            <a:r>
              <a:rPr lang="en-US" sz="1200" dirty="0">
                <a:solidFill>
                  <a:schemeClr val="bg1"/>
                </a:solidFill>
              </a:rPr>
              <a:t>In its most Basic…</a:t>
            </a:r>
          </a:p>
          <a:p>
            <a:pPr marL="0" indent="0" algn="l" defTabSz="457178">
              <a:lnSpc>
                <a:spcPct val="150000"/>
              </a:lnSpc>
              <a:buFont typeface="Arial" panose="020B0604020202020204" pitchFamily="34" charset="0"/>
              <a:buNone/>
            </a:pPr>
            <a:endParaRPr lang="en-US" sz="1200" dirty="0">
              <a:solidFill>
                <a:schemeClr val="bg1"/>
              </a:solidFill>
            </a:endParaRPr>
          </a:p>
          <a:p>
            <a:pPr marL="0" indent="0" algn="l" defTabSz="457178">
              <a:lnSpc>
                <a:spcPct val="150000"/>
              </a:lnSpc>
              <a:buFont typeface="Arial" panose="020B0604020202020204" pitchFamily="34" charset="0"/>
              <a:buNone/>
            </a:pPr>
            <a:r>
              <a:rPr lang="en-US" sz="1200" dirty="0">
                <a:solidFill>
                  <a:schemeClr val="bg1"/>
                </a:solidFill>
              </a:rPr>
              <a:t>But how though? Where do you </a:t>
            </a:r>
            <a:r>
              <a:rPr lang="en-US" sz="1200" dirty="0" err="1">
                <a:solidFill>
                  <a:schemeClr val="bg1"/>
                </a:solidFill>
              </a:rPr>
              <a:t>begine</a:t>
            </a:r>
            <a:r>
              <a:rPr lang="en-US" sz="1200" dirty="0">
                <a:solidFill>
                  <a:schemeClr val="bg1"/>
                </a:solidFill>
              </a:rPr>
              <a:t>… Lets think about this, a retail shop owner wanted a  little </a:t>
            </a:r>
            <a:r>
              <a:rPr lang="en-US" sz="1200" dirty="0" err="1">
                <a:solidFill>
                  <a:schemeClr val="bg1"/>
                </a:solidFill>
              </a:rPr>
              <a:t>boutigue</a:t>
            </a:r>
            <a:r>
              <a:rPr lang="en-US" sz="1200" dirty="0">
                <a:solidFill>
                  <a:schemeClr val="bg1"/>
                </a:solidFill>
              </a:rPr>
              <a:t> to sell wedding dresses and now has grown and needs to create structure to drive the business, objectives to align to  and create jobs to get the work done.</a:t>
            </a:r>
          </a:p>
          <a:p>
            <a:pPr marL="0" indent="0" algn="l" defTabSz="457178">
              <a:lnSpc>
                <a:spcPct val="150000"/>
              </a:lnSpc>
              <a:buFont typeface="Arial" panose="020B0604020202020204" pitchFamily="34" charset="0"/>
              <a:buNone/>
            </a:pPr>
            <a:endParaRPr lang="en-US" sz="1200" dirty="0">
              <a:solidFill>
                <a:schemeClr val="bg1"/>
              </a:solidFill>
            </a:endParaRPr>
          </a:p>
          <a:p>
            <a:pPr marL="0" indent="0" algn="l" defTabSz="457178">
              <a:lnSpc>
                <a:spcPct val="150000"/>
              </a:lnSpc>
              <a:buFont typeface="Arial" panose="020B0604020202020204" pitchFamily="34" charset="0"/>
              <a:buNone/>
            </a:pPr>
            <a:r>
              <a:rPr lang="en-US" sz="1200" dirty="0">
                <a:solidFill>
                  <a:schemeClr val="bg1"/>
                </a:solidFill>
              </a:rPr>
              <a:t>And so do you breakdown… </a:t>
            </a:r>
          </a:p>
          <a:p>
            <a:pPr marL="0" indent="0" algn="l" defTabSz="457178">
              <a:lnSpc>
                <a:spcPct val="150000"/>
              </a:lnSpc>
              <a:buFont typeface="Arial" panose="020B0604020202020204" pitchFamily="34" charset="0"/>
              <a:buNone/>
            </a:pPr>
            <a:endParaRPr lang="en-US" sz="1200" dirty="0">
              <a:solidFill>
                <a:schemeClr val="bg1"/>
              </a:solidFill>
            </a:endParaRPr>
          </a:p>
          <a:p>
            <a:pPr marL="0" indent="0" algn="l" defTabSz="457178">
              <a:lnSpc>
                <a:spcPct val="150000"/>
              </a:lnSpc>
              <a:buFont typeface="Arial" panose="020B0604020202020204" pitchFamily="34" charset="0"/>
              <a:buNone/>
            </a:pPr>
            <a:r>
              <a:rPr lang="en-US" sz="1200" dirty="0">
                <a:solidFill>
                  <a:schemeClr val="bg1"/>
                </a:solidFill>
              </a:rPr>
              <a:t>Functional: Specialization; sales, design…</a:t>
            </a:r>
          </a:p>
          <a:p>
            <a:pPr marL="0" indent="0" algn="l" defTabSz="457178">
              <a:lnSpc>
                <a:spcPct val="150000"/>
              </a:lnSpc>
              <a:buFont typeface="Arial" panose="020B0604020202020204" pitchFamily="34" charset="0"/>
              <a:buNone/>
            </a:pPr>
            <a:endParaRPr lang="en-US" sz="1200" dirty="0">
              <a:solidFill>
                <a:schemeClr val="bg1"/>
              </a:solidFill>
            </a:endParaRPr>
          </a:p>
          <a:p>
            <a:pPr marL="0" indent="0" algn="l" defTabSz="457178">
              <a:lnSpc>
                <a:spcPct val="150000"/>
              </a:lnSpc>
              <a:buFont typeface="Arial" panose="020B0604020202020204" pitchFamily="34" charset="0"/>
              <a:buNone/>
            </a:pPr>
            <a:r>
              <a:rPr lang="en-US" sz="1200" dirty="0">
                <a:solidFill>
                  <a:schemeClr val="bg1"/>
                </a:solidFill>
              </a:rPr>
              <a:t>Divisional: Product/ Service/ Customer Dimension</a:t>
            </a:r>
            <a:endParaRPr lang="es-CO" dirty="0"/>
          </a:p>
        </p:txBody>
      </p:sp>
      <p:sp>
        <p:nvSpPr>
          <p:cNvPr id="4" name="Marcador de número de diapositiva 3"/>
          <p:cNvSpPr>
            <a:spLocks noGrp="1"/>
          </p:cNvSpPr>
          <p:nvPr>
            <p:ph type="sldNum" sz="quarter" idx="5"/>
          </p:nvPr>
        </p:nvSpPr>
        <p:spPr/>
        <p:txBody>
          <a:bodyPr/>
          <a:lstStyle/>
          <a:p>
            <a:fld id="{F5E9D0D6-19B7-4A1E-8ED2-307B7D648DAA}" type="slidenum">
              <a:rPr lang="en-US" smtClean="0"/>
              <a:t>6</a:t>
            </a:fld>
            <a:endParaRPr lang="en-US"/>
          </a:p>
        </p:txBody>
      </p:sp>
    </p:spTree>
    <p:extLst>
      <p:ext uri="{BB962C8B-B14F-4D97-AF65-F5344CB8AC3E}">
        <p14:creationId xmlns:p14="http://schemas.microsoft.com/office/powerpoint/2010/main" val="532516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Designing Org Structures is to get the job. </a:t>
            </a:r>
          </a:p>
          <a:p>
            <a:endParaRPr lang="en-US" dirty="0"/>
          </a:p>
          <a:p>
            <a:r>
              <a:rPr lang="en-US" dirty="0"/>
              <a:t>Lets go a little deeper- Usually there are goals that an organization if working towards. It could be Acquisition, introducing new products or scaling up or down. </a:t>
            </a:r>
          </a:p>
        </p:txBody>
      </p:sp>
    </p:spTree>
    <p:extLst>
      <p:ext uri="{BB962C8B-B14F-4D97-AF65-F5344CB8AC3E}">
        <p14:creationId xmlns:p14="http://schemas.microsoft.com/office/powerpoint/2010/main" val="676683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any org structure design, there are always factors to consider, such as… </a:t>
            </a:r>
          </a:p>
        </p:txBody>
      </p:sp>
    </p:spTree>
    <p:extLst>
      <p:ext uri="{BB962C8B-B14F-4D97-AF65-F5344CB8AC3E}">
        <p14:creationId xmlns:p14="http://schemas.microsoft.com/office/powerpoint/2010/main" val="3232194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lets dive into communication .</a:t>
            </a:r>
          </a:p>
          <a:p>
            <a:endParaRPr lang="en-US" dirty="0"/>
          </a:p>
          <a:p>
            <a:r>
              <a:rPr lang="en-US" dirty="0"/>
              <a:t>Designing or changing org structures require strong communication and an effective vision.</a:t>
            </a:r>
          </a:p>
          <a:p>
            <a:endParaRPr lang="en-US" dirty="0"/>
          </a:p>
          <a:p>
            <a:r>
              <a:rPr lang="en-US" dirty="0"/>
              <a:t>The communication should be Focused, Flexible, and Easy</a:t>
            </a:r>
          </a:p>
        </p:txBody>
      </p:sp>
    </p:spTree>
    <p:extLst>
      <p:ext uri="{BB962C8B-B14F-4D97-AF65-F5344CB8AC3E}">
        <p14:creationId xmlns:p14="http://schemas.microsoft.com/office/powerpoint/2010/main" val="2999230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3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61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82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spTree>
    <p:extLst>
      <p:ext uri="{BB962C8B-B14F-4D97-AF65-F5344CB8AC3E}">
        <p14:creationId xmlns:p14="http://schemas.microsoft.com/office/powerpoint/2010/main" val="371773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933491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409170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1203778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800366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80817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06412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5398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68632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371547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8505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16003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4260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2514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87684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174223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7650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20070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333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120681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09084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76357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81307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057124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210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79166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5552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0776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64595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75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277974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21682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253748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563757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8228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20413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67181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84576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676597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775666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34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603646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952205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68431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079961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960871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8387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25412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640638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654478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3145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Light">
    <p:bg>
      <p:bgPr>
        <a:solidFill>
          <a:srgbClr val="FF6D2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16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264109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778103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808909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49549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492767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41961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25974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870090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28376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6110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1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4074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285842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995592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37561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76048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58583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8651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33260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332642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0625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801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06063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5482370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90163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910412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374632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789110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307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67083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hangable Cover V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8CB0AA-A148-4B7F-8C71-74A8F8A5188A}"/>
              </a:ext>
            </a:extLst>
          </p:cNvPr>
          <p:cNvPicPr>
            <a:picLocks noChangeAspect="1"/>
          </p:cNvPicPr>
          <p:nvPr userDrawn="1"/>
        </p:nvPicPr>
        <p:blipFill rotWithShape="1">
          <a:blip r:embed="rId3"/>
          <a:srcRect l="9292"/>
          <a:stretch/>
        </p:blipFill>
        <p:spPr>
          <a:xfrm>
            <a:off x="1" y="-3"/>
            <a:ext cx="8294347" cy="5143499"/>
          </a:xfrm>
          <a:prstGeom prst="rect">
            <a:avLst/>
          </a:prstGeom>
        </p:spPr>
      </p:pic>
      <p:sp>
        <p:nvSpPr>
          <p:cNvPr id="8" name="Rectangle 7">
            <a:extLst>
              <a:ext uri="{FF2B5EF4-FFF2-40B4-BE49-F238E27FC236}">
                <a16:creationId xmlns:a16="http://schemas.microsoft.com/office/drawing/2014/main" id="{E1A71CB6-8E91-47C9-8092-037004E71BE8}"/>
              </a:ext>
            </a:extLst>
          </p:cNvPr>
          <p:cNvSpPr/>
          <p:nvPr userDrawn="1"/>
        </p:nvSpPr>
        <p:spPr>
          <a:xfrm rot="16200000">
            <a:off x="2848794" y="292439"/>
            <a:ext cx="2002264" cy="7699849"/>
          </a:xfrm>
          <a:prstGeom prst="rect">
            <a:avLst/>
          </a:prstGeom>
          <a:gradFill flip="none" rotWithShape="1">
            <a:gsLst>
              <a:gs pos="0">
                <a:srgbClr val="000000">
                  <a:alpha val="71000"/>
                </a:srgbClr>
              </a:gs>
              <a:gs pos="40000">
                <a:schemeClr val="tx1">
                  <a:alpha val="50000"/>
                </a:schemeClr>
              </a:gs>
              <a:gs pos="100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panose="020B0604020202020204"/>
            </a:endParaRPr>
          </a:p>
        </p:txBody>
      </p:sp>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rotWithShape="1">
          <a:blip r:embed="rId4"/>
          <a:srcRect l="43378"/>
          <a:stretch/>
        </p:blipFill>
        <p:spPr>
          <a:xfrm>
            <a:off x="3971108" y="0"/>
            <a:ext cx="5172891"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888256" y="4267200"/>
            <a:ext cx="1669723" cy="727570"/>
          </a:xfrm>
          <a:prstGeom prst="rect">
            <a:avLst/>
          </a:prstGeom>
        </p:spPr>
      </p:pic>
    </p:spTree>
    <p:custDataLst>
      <p:tags r:id="rId1"/>
    </p:custDataLst>
    <p:extLst>
      <p:ext uri="{BB962C8B-B14F-4D97-AF65-F5344CB8AC3E}">
        <p14:creationId xmlns:p14="http://schemas.microsoft.com/office/powerpoint/2010/main" val="3667616493"/>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221145856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662" r:id="rId1"/>
    <p:sldLayoutId id="2147483675" r:id="rId2"/>
    <p:sldLayoutId id="2147483709" r:id="rId3"/>
    <p:sldLayoutId id="2147483700" r:id="rId4"/>
    <p:sldLayoutId id="2147483710" r:id="rId5"/>
    <p:sldLayoutId id="2147483804" r:id="rId6"/>
    <p:sldLayoutId id="2147483805" r:id="rId7"/>
    <p:sldLayoutId id="2147483806" r:id="rId8"/>
    <p:sldLayoutId id="2147483807" r:id="rId9"/>
    <p:sldLayoutId id="2147483808" r:id="rId10"/>
    <p:sldLayoutId id="2147483809" r:id="rId11"/>
    <p:sldLayoutId id="2147483831" r:id="rId12"/>
    <p:sldLayoutId id="2147483829" r:id="rId13"/>
    <p:sldLayoutId id="2147483832" r:id="rId14"/>
    <p:sldLayoutId id="2147483834" r:id="rId15"/>
    <p:sldLayoutId id="2147483833" r:id="rId16"/>
    <p:sldLayoutId id="2147483703" r:id="rId17"/>
    <p:sldLayoutId id="2147483676" r:id="rId18"/>
    <p:sldLayoutId id="2147483701" r:id="rId19"/>
    <p:sldLayoutId id="2147483810" r:id="rId20"/>
    <p:sldLayoutId id="2147483811" r:id="rId21"/>
    <p:sldLayoutId id="2147483729" r:id="rId22"/>
    <p:sldLayoutId id="2147483812" r:id="rId23"/>
    <p:sldLayoutId id="2147483813" r:id="rId24"/>
    <p:sldLayoutId id="2147483814" r:id="rId25"/>
    <p:sldLayoutId id="2147483827" r:id="rId26"/>
    <p:sldLayoutId id="2147483704" r:id="rId27"/>
    <p:sldLayoutId id="2147483664" r:id="rId28"/>
    <p:sldLayoutId id="2147483702" r:id="rId29"/>
    <p:sldLayoutId id="2147483817" r:id="rId30"/>
    <p:sldLayoutId id="2147483818" r:id="rId31"/>
    <p:sldLayoutId id="2147483678" r:id="rId32"/>
    <p:sldLayoutId id="2147483819" r:id="rId33"/>
    <p:sldLayoutId id="2147483820" r:id="rId34"/>
    <p:sldLayoutId id="2147483828" r:id="rId35"/>
    <p:sldLayoutId id="2147483706" r:id="rId36"/>
    <p:sldLayoutId id="2147483695" r:id="rId37"/>
    <p:sldLayoutId id="2147483696" r:id="rId38"/>
    <p:sldLayoutId id="2147483694" r:id="rId39"/>
    <p:sldLayoutId id="2147483712" r:id="rId40"/>
    <p:sldLayoutId id="2147483674" r:id="rId41"/>
    <p:sldLayoutId id="2147483677" r:id="rId42"/>
    <p:sldLayoutId id="2147483680" r:id="rId43"/>
    <p:sldLayoutId id="2147483734" r:id="rId44"/>
    <p:sldLayoutId id="2147483735" r:id="rId45"/>
    <p:sldLayoutId id="2147483732" r:id="rId46"/>
    <p:sldLayoutId id="2147483733" r:id="rId47"/>
    <p:sldLayoutId id="2147483821" r:id="rId48"/>
    <p:sldLayoutId id="2147483822" r:id="rId49"/>
    <p:sldLayoutId id="2147483825" r:id="rId50"/>
    <p:sldLayoutId id="2147483826" r:id="rId51"/>
    <p:sldLayoutId id="2147483824" r:id="rId52"/>
    <p:sldLayoutId id="2147483823" r:id="rId53"/>
    <p:sldLayoutId id="2147483707" r:id="rId54"/>
    <p:sldLayoutId id="2147483708" r:id="rId55"/>
    <p:sldLayoutId id="2147483686" r:id="rId56"/>
    <p:sldLayoutId id="2147483685" r:id="rId57"/>
    <p:sldLayoutId id="2147483689" r:id="rId58"/>
    <p:sldLayoutId id="2147483690" r:id="rId59"/>
    <p:sldLayoutId id="2147483716" r:id="rId60"/>
    <p:sldLayoutId id="2147483717" r:id="rId61"/>
    <p:sldLayoutId id="2147483718" r:id="rId62"/>
    <p:sldLayoutId id="2147483719" r:id="rId63"/>
    <p:sldLayoutId id="2147483726" r:id="rId64"/>
    <p:sldLayoutId id="2147483691" r:id="rId65"/>
    <p:sldLayoutId id="2147483692" r:id="rId66"/>
    <p:sldLayoutId id="2147483681" r:id="rId67"/>
    <p:sldLayoutId id="2147483731" r:id="rId68"/>
    <p:sldLayoutId id="2147483736" r:id="rId69"/>
    <p:sldLayoutId id="2147483737" r:id="rId70"/>
    <p:sldLayoutId id="2147483722" r:id="rId71"/>
    <p:sldLayoutId id="2147483682" r:id="rId72"/>
    <p:sldLayoutId id="2147483720" r:id="rId73"/>
    <p:sldLayoutId id="2147483723" r:id="rId74"/>
    <p:sldLayoutId id="2147483721" r:id="rId75"/>
    <p:sldLayoutId id="2147483683" r:id="rId76"/>
    <p:sldLayoutId id="2147483693" r:id="rId77"/>
    <p:sldLayoutId id="2147483724" r:id="rId78"/>
    <p:sldLayoutId id="2147483725" r:id="rId79"/>
    <p:sldLayoutId id="2147483684" r:id="rId80"/>
    <p:sldLayoutId id="2147483687" r:id="rId81"/>
    <p:sldLayoutId id="2147483688" r:id="rId82"/>
    <p:sldLayoutId id="2147483697" r:id="rId83"/>
    <p:sldLayoutId id="2147483698" r:id="rId84"/>
    <p:sldLayoutId id="2147483699" r:id="rId85"/>
    <p:sldLayoutId id="2147483727" r:id="rId86"/>
    <p:sldLayoutId id="2147483728" r:id="rId87"/>
    <p:sldLayoutId id="2147483935" r:id="rId88"/>
  </p:sldLayoutIdLst>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934" r:id="rId1"/>
    <p:sldLayoutId id="2147483836" r:id="rId2"/>
  </p:sldLayoutIdLst>
  <p:transition spd="med">
    <p:fade/>
  </p:transition>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8.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0.xml"/><Relationship Id="rId1" Type="http://schemas.openxmlformats.org/officeDocument/2006/relationships/tags" Target="../tags/tag17.xml"/><Relationship Id="rId5" Type="http://schemas.microsoft.com/office/2007/relationships/hdphoto" Target="../media/hdphoto1.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19.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tags" Target="../tags/tag20.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xml"/><Relationship Id="rId1" Type="http://schemas.openxmlformats.org/officeDocument/2006/relationships/tags" Target="../tags/tag21.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tags" Target="../tags/tag2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2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1.xml"/><Relationship Id="rId1" Type="http://schemas.openxmlformats.org/officeDocument/2006/relationships/tags" Target="../tags/tag24.xml"/><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tags" Target="../tags/tag25.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ags" Target="../tags/tag26.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tags" Target="../tags/tag27.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ags" Target="../tags/tag28.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29.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30.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2.xml"/><Relationship Id="rId1" Type="http://schemas.openxmlformats.org/officeDocument/2006/relationships/tags" Target="../tags/tag3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2.xml"/><Relationship Id="rId1" Type="http://schemas.openxmlformats.org/officeDocument/2006/relationships/tags" Target="../tags/tag6.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0.xml"/><Relationship Id="rId1" Type="http://schemas.openxmlformats.org/officeDocument/2006/relationships/tags" Target="../tags/tag33.xml"/><Relationship Id="rId5" Type="http://schemas.microsoft.com/office/2007/relationships/hdphoto" Target="../media/hdphoto1.wdp"/><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34.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3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tags" Target="../tags/tag36.xml"/><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tags" Target="../tags/tag37.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xml"/><Relationship Id="rId1" Type="http://schemas.openxmlformats.org/officeDocument/2006/relationships/tags" Target="../tags/tag38.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xml"/><Relationship Id="rId1" Type="http://schemas.openxmlformats.org/officeDocument/2006/relationships/tags" Target="../tags/tag39.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4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0.xml"/><Relationship Id="rId1" Type="http://schemas.openxmlformats.org/officeDocument/2006/relationships/tags" Target="../tags/tag41.xml"/><Relationship Id="rId5" Type="http://schemas.microsoft.com/office/2007/relationships/hdphoto" Target="../media/hdphoto1.wdp"/><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xml"/><Relationship Id="rId1" Type="http://schemas.openxmlformats.org/officeDocument/2006/relationships/tags" Target="../tags/tag42.xml"/><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6.xml"/><Relationship Id="rId1" Type="http://schemas.openxmlformats.org/officeDocument/2006/relationships/tags" Target="../tags/tag7.xm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xml"/><Relationship Id="rId1" Type="http://schemas.openxmlformats.org/officeDocument/2006/relationships/tags" Target="../tags/tag43.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7.xml"/><Relationship Id="rId1" Type="http://schemas.openxmlformats.org/officeDocument/2006/relationships/tags" Target="../tags/tag44.xml"/><Relationship Id="rId5" Type="http://schemas.openxmlformats.org/officeDocument/2006/relationships/image" Target="../media/image29.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tags" Target="../tags/tag45.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0.xml"/><Relationship Id="rId1" Type="http://schemas.openxmlformats.org/officeDocument/2006/relationships/tags" Target="../tags/tag46.xml"/><Relationship Id="rId5" Type="http://schemas.microsoft.com/office/2007/relationships/hdphoto" Target="../media/hdphoto1.wdp"/><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7.xml"/><Relationship Id="rId1" Type="http://schemas.openxmlformats.org/officeDocument/2006/relationships/tags" Target="../tags/tag47.xml"/><Relationship Id="rId4" Type="http://schemas.openxmlformats.org/officeDocument/2006/relationships/image" Target="../media/image30.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9.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0.xml"/><Relationship Id="rId1" Type="http://schemas.openxmlformats.org/officeDocument/2006/relationships/tags" Target="../tags/tag8.xml"/><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2.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2.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5F3E6B-7584-4CCC-B945-D15425D674F2}"/>
              </a:ext>
            </a:extLst>
          </p:cNvPr>
          <p:cNvSpPr txBox="1">
            <a:spLocks/>
          </p:cNvSpPr>
          <p:nvPr/>
        </p:nvSpPr>
        <p:spPr>
          <a:xfrm>
            <a:off x="433169" y="3037398"/>
            <a:ext cx="4957981" cy="1727824"/>
          </a:xfrm>
          <a:prstGeom prst="rect">
            <a:avLst/>
          </a:prstGeom>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endParaRPr lang="en-US" sz="3600" spc="0" dirty="0"/>
          </a:p>
          <a:p>
            <a:pPr>
              <a:spcAft>
                <a:spcPts val="600"/>
              </a:spcAft>
            </a:pPr>
            <a:r>
              <a:rPr lang="en-US" sz="3600" spc="0" dirty="0"/>
              <a:t>Design</a:t>
            </a:r>
            <a:r>
              <a:rPr lang="en-US" sz="3600" b="1" spc="0" dirty="0"/>
              <a:t> Organizational Structure That Makes Sense!</a:t>
            </a:r>
          </a:p>
          <a:p>
            <a:pPr>
              <a:spcAft>
                <a:spcPts val="600"/>
              </a:spcAft>
            </a:pPr>
            <a:endParaRPr lang="en-US" sz="3600" spc="0" dirty="0"/>
          </a:p>
          <a:p>
            <a:pPr>
              <a:spcAft>
                <a:spcPts val="600"/>
              </a:spcAft>
            </a:pPr>
            <a:r>
              <a:rPr lang="en-US" sz="3600" spc="0" dirty="0"/>
              <a:t>Consider</a:t>
            </a:r>
            <a:endParaRPr lang="en-US" sz="3600" b="1" spc="0" dirty="0"/>
          </a:p>
          <a:p>
            <a:pPr>
              <a:spcAft>
                <a:spcPts val="600"/>
              </a:spcAft>
            </a:pPr>
            <a:r>
              <a:rPr lang="en-US" sz="3600" b="1" spc="0" dirty="0"/>
              <a:t>Succession Planning Methods: </a:t>
            </a:r>
          </a:p>
          <a:p>
            <a:pPr>
              <a:spcAft>
                <a:spcPts val="600"/>
              </a:spcAft>
            </a:pPr>
            <a:r>
              <a:rPr lang="en-GB" sz="2000" b="0" spc="0" dirty="0"/>
              <a:t>What Do You Need to Make It Happen?</a:t>
            </a:r>
            <a:endParaRPr lang="en-US" sz="2000" b="0" spc="0" dirty="0"/>
          </a:p>
        </p:txBody>
      </p:sp>
    </p:spTree>
    <p:custDataLst>
      <p:tags r:id="rId1"/>
    </p:custDataLst>
    <p:extLst>
      <p:ext uri="{BB962C8B-B14F-4D97-AF65-F5344CB8AC3E}">
        <p14:creationId xmlns:p14="http://schemas.microsoft.com/office/powerpoint/2010/main" val="215531765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1686" y="1311869"/>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26" name="TextBox 25">
            <a:extLst>
              <a:ext uri="{FF2B5EF4-FFF2-40B4-BE49-F238E27FC236}">
                <a16:creationId xmlns:a16="http://schemas.microsoft.com/office/drawing/2014/main" id="{86C2CA46-5D9A-44C1-B108-C826814B1026}"/>
              </a:ext>
            </a:extLst>
          </p:cNvPr>
          <p:cNvSpPr txBox="1"/>
          <p:nvPr/>
        </p:nvSpPr>
        <p:spPr>
          <a:xfrm>
            <a:off x="572659" y="2625810"/>
            <a:ext cx="1867060" cy="250068"/>
          </a:xfrm>
          <a:prstGeom prst="rect">
            <a:avLst/>
          </a:prstGeom>
          <a:noFill/>
        </p:spPr>
        <p:txBody>
          <a:bodyPr wrap="square" lIns="34290" tIns="17145" rIns="34290" bIns="17145" rtlCol="0">
            <a:spAutoFit/>
          </a:bodyPr>
          <a:lstStyle/>
          <a:p>
            <a:pPr algn="ctr"/>
            <a:r>
              <a:rPr lang="en-US" sz="1400" dirty="0">
                <a:solidFill>
                  <a:schemeClr val="tx2"/>
                </a:solidFill>
              </a:rPr>
              <a:t>Alignment</a:t>
            </a:r>
          </a:p>
        </p:txBody>
      </p:sp>
      <p:sp>
        <p:nvSpPr>
          <p:cNvPr id="82" name="TextBox 81">
            <a:extLst>
              <a:ext uri="{FF2B5EF4-FFF2-40B4-BE49-F238E27FC236}">
                <a16:creationId xmlns:a16="http://schemas.microsoft.com/office/drawing/2014/main" id="{608E6114-A079-45D2-8F33-C03C44E73010}"/>
              </a:ext>
            </a:extLst>
          </p:cNvPr>
          <p:cNvSpPr txBox="1"/>
          <p:nvPr/>
        </p:nvSpPr>
        <p:spPr>
          <a:xfrm>
            <a:off x="3395822" y="2591922"/>
            <a:ext cx="2081650" cy="317844"/>
          </a:xfrm>
          <a:prstGeom prst="rect">
            <a:avLst/>
          </a:prstGeom>
          <a:noFill/>
        </p:spPr>
        <p:txBody>
          <a:bodyPr wrap="square" lIns="34290" tIns="17145" rIns="34290" bIns="17145" rtlCol="0">
            <a:spAutoFit/>
          </a:bodyPr>
          <a:lstStyle/>
          <a:p>
            <a:pPr algn="ctr">
              <a:lnSpc>
                <a:spcPct val="150000"/>
              </a:lnSpc>
            </a:pPr>
            <a:r>
              <a:rPr lang="en-US" sz="1400" dirty="0">
                <a:solidFill>
                  <a:schemeClr val="tx2"/>
                </a:solidFill>
              </a:rPr>
              <a:t>Experience</a:t>
            </a:r>
          </a:p>
        </p:txBody>
      </p:sp>
      <p:sp>
        <p:nvSpPr>
          <p:cNvPr id="104" name="Rectangle 8">
            <a:extLst>
              <a:ext uri="{FF2B5EF4-FFF2-40B4-BE49-F238E27FC236}">
                <a16:creationId xmlns:a16="http://schemas.microsoft.com/office/drawing/2014/main" id="{01E56ACD-4EF1-4884-B59E-FABEF32FBA04}"/>
              </a:ext>
            </a:extLst>
          </p:cNvPr>
          <p:cNvSpPr>
            <a:spLocks noChangeArrowheads="1"/>
          </p:cNvSpPr>
          <p:nvPr/>
        </p:nvSpPr>
        <p:spPr bwMode="auto">
          <a:xfrm>
            <a:off x="471976" y="1399739"/>
            <a:ext cx="2127420" cy="896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Business Objectives</a:t>
            </a:r>
          </a:p>
        </p:txBody>
      </p:sp>
      <p:sp>
        <p:nvSpPr>
          <p:cNvPr id="105" name="Rectangle 8">
            <a:extLst>
              <a:ext uri="{FF2B5EF4-FFF2-40B4-BE49-F238E27FC236}">
                <a16:creationId xmlns:a16="http://schemas.microsoft.com/office/drawing/2014/main" id="{D2031E90-BBAD-4314-8621-69B5C5C996F8}"/>
              </a:ext>
            </a:extLst>
          </p:cNvPr>
          <p:cNvSpPr>
            <a:spLocks noChangeArrowheads="1"/>
          </p:cNvSpPr>
          <p:nvPr/>
        </p:nvSpPr>
        <p:spPr bwMode="auto">
          <a:xfrm>
            <a:off x="3561954" y="1531778"/>
            <a:ext cx="1788904"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Customer</a:t>
            </a:r>
          </a:p>
        </p:txBody>
      </p:sp>
      <p:cxnSp>
        <p:nvCxnSpPr>
          <p:cNvPr id="107" name="Straight Connector 106">
            <a:extLst>
              <a:ext uri="{FF2B5EF4-FFF2-40B4-BE49-F238E27FC236}">
                <a16:creationId xmlns:a16="http://schemas.microsoft.com/office/drawing/2014/main" id="{835DBCAF-43AB-476C-9B0C-D1C10D4ADA36}"/>
              </a:ext>
            </a:extLst>
          </p:cNvPr>
          <p:cNvCxnSpPr>
            <a:cxnSpLocks/>
          </p:cNvCxnSpPr>
          <p:nvPr/>
        </p:nvCxnSpPr>
        <p:spPr>
          <a:xfrm>
            <a:off x="1297428" y="2352637"/>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B969CA6-7004-4454-972A-436E4B1B2C9A}"/>
              </a:ext>
            </a:extLst>
          </p:cNvPr>
          <p:cNvCxnSpPr>
            <a:cxnSpLocks/>
          </p:cNvCxnSpPr>
          <p:nvPr/>
        </p:nvCxnSpPr>
        <p:spPr>
          <a:xfrm>
            <a:off x="4180654" y="2246967"/>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75386AD-4376-2BD0-115F-F823898B8DA1}"/>
              </a:ext>
            </a:extLst>
          </p:cNvPr>
          <p:cNvGrpSpPr/>
          <p:nvPr/>
        </p:nvGrpSpPr>
        <p:grpSpPr>
          <a:xfrm>
            <a:off x="6009214" y="1284583"/>
            <a:ext cx="3048000" cy="2704992"/>
            <a:chOff x="6096002" y="2438508"/>
            <a:chExt cx="3048000" cy="2704992"/>
          </a:xfrm>
        </p:grpSpPr>
        <p:sp>
          <p:nvSpPr>
            <p:cNvPr id="49" name="Rectangle 48">
              <a:extLst>
                <a:ext uri="{FF2B5EF4-FFF2-40B4-BE49-F238E27FC236}">
                  <a16:creationId xmlns:a16="http://schemas.microsoft.com/office/drawing/2014/main" id="{D1EA41FC-1BEC-486E-852E-41B4DEDB4A1E}"/>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60" name="TextBox 59">
              <a:extLst>
                <a:ext uri="{FF2B5EF4-FFF2-40B4-BE49-F238E27FC236}">
                  <a16:creationId xmlns:a16="http://schemas.microsoft.com/office/drawing/2014/main" id="{161F1DC9-C47E-47A4-8DD2-885CFCA0E4C9}"/>
                </a:ext>
              </a:extLst>
            </p:cNvPr>
            <p:cNvSpPr txBox="1"/>
            <p:nvPr/>
          </p:nvSpPr>
          <p:spPr>
            <a:xfrm>
              <a:off x="6464877" y="3732614"/>
              <a:ext cx="2277656" cy="317844"/>
            </a:xfrm>
            <a:prstGeom prst="rect">
              <a:avLst/>
            </a:prstGeom>
            <a:noFill/>
          </p:spPr>
          <p:txBody>
            <a:bodyPr wrap="square" lIns="34290" tIns="17145" rIns="34290" bIns="17145" rtlCol="0">
              <a:spAutoFit/>
            </a:bodyPr>
            <a:lstStyle/>
            <a:p>
              <a:pPr algn="ctr">
                <a:lnSpc>
                  <a:spcPct val="150000"/>
                </a:lnSpc>
              </a:pPr>
              <a:r>
                <a:rPr lang="en-US" sz="1400" dirty="0">
                  <a:solidFill>
                    <a:schemeClr val="tx2"/>
                  </a:solidFill>
                </a:rPr>
                <a:t>Commitment</a:t>
              </a:r>
            </a:p>
          </p:txBody>
        </p:sp>
        <p:sp>
          <p:nvSpPr>
            <p:cNvPr id="106" name="Rectangle 8">
              <a:extLst>
                <a:ext uri="{FF2B5EF4-FFF2-40B4-BE49-F238E27FC236}">
                  <a16:creationId xmlns:a16="http://schemas.microsoft.com/office/drawing/2014/main" id="{E4ED7CAA-6693-40F2-8C0A-ECE615A18F6D}"/>
                </a:ext>
              </a:extLst>
            </p:cNvPr>
            <p:cNvSpPr>
              <a:spLocks noChangeArrowheads="1"/>
            </p:cNvSpPr>
            <p:nvPr/>
          </p:nvSpPr>
          <p:spPr bwMode="auto">
            <a:xfrm>
              <a:off x="6612337" y="2664365"/>
              <a:ext cx="2060176"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Employees</a:t>
              </a:r>
            </a:p>
          </p:txBody>
        </p:sp>
        <p:cxnSp>
          <p:nvCxnSpPr>
            <p:cNvPr id="111" name="Straight Connector 110">
              <a:extLst>
                <a:ext uri="{FF2B5EF4-FFF2-40B4-BE49-F238E27FC236}">
                  <a16:creationId xmlns:a16="http://schemas.microsoft.com/office/drawing/2014/main" id="{8CC476ED-6533-4385-9CBA-AD0B2B8FE0B5}"/>
                </a:ext>
              </a:extLst>
            </p:cNvPr>
            <p:cNvCxnSpPr>
              <a:cxnSpLocks/>
            </p:cNvCxnSpPr>
            <p:nvPr/>
          </p:nvCxnSpPr>
          <p:spPr>
            <a:xfrm>
              <a:off x="7377906" y="3393405"/>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54519D1D-FED4-30A4-46CC-776330F8D3F8}"/>
              </a:ext>
            </a:extLst>
          </p:cNvPr>
          <p:cNvSpPr>
            <a:spLocks noGrp="1"/>
          </p:cNvSpPr>
          <p:nvPr>
            <p:ph type="title"/>
          </p:nvPr>
        </p:nvSpPr>
        <p:spPr>
          <a:xfrm>
            <a:off x="1956433" y="515671"/>
            <a:ext cx="5560484" cy="369054"/>
          </a:xfrm>
        </p:spPr>
        <p:txBody>
          <a:bodyPr/>
          <a:lstStyle/>
          <a:p>
            <a:r>
              <a:rPr lang="en-US" dirty="0">
                <a:solidFill>
                  <a:srgbClr val="00A5B5"/>
                </a:solidFill>
              </a:rPr>
              <a:t>Why Factor In Succession Planning?</a:t>
            </a:r>
          </a:p>
        </p:txBody>
      </p:sp>
    </p:spTree>
    <p:custDataLst>
      <p:tags r:id="rId1"/>
    </p:custDataLst>
    <p:extLst>
      <p:ext uri="{BB962C8B-B14F-4D97-AF65-F5344CB8AC3E}">
        <p14:creationId xmlns:p14="http://schemas.microsoft.com/office/powerpoint/2010/main" val="1899353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423EE39-79BA-DB7D-F2BF-63902DA8A614}"/>
              </a:ext>
            </a:extLst>
          </p:cNvPr>
          <p:cNvSpPr/>
          <p:nvPr/>
        </p:nvSpPr>
        <p:spPr>
          <a:xfrm>
            <a:off x="807202" y="2273330"/>
            <a:ext cx="7529596" cy="1569660"/>
          </a:xfrm>
          <a:prstGeom prst="rect">
            <a:avLst/>
          </a:prstGeom>
        </p:spPr>
        <p:txBody>
          <a:bodyPr wrap="square">
            <a:spAutoFit/>
          </a:bodyPr>
          <a:lstStyle/>
          <a:p>
            <a:pPr algn="ctr" defTabSz="457178"/>
            <a:r>
              <a:rPr lang="en-US" sz="1600" dirty="0">
                <a:solidFill>
                  <a:schemeClr val="tx2"/>
                </a:solidFill>
              </a:rPr>
              <a:t>An exercise in planning and assessing the jobs, skills and tools needed for the future and strategically mapping out the right talent, conversations, and development opportunity to get there.</a:t>
            </a:r>
          </a:p>
          <a:p>
            <a:pPr algn="ctr" defTabSz="457178"/>
            <a:endParaRPr lang="en-US" sz="1600" dirty="0">
              <a:solidFill>
                <a:schemeClr val="tx2"/>
              </a:solidFill>
            </a:endParaRPr>
          </a:p>
          <a:p>
            <a:pPr algn="ctr" defTabSz="457178"/>
            <a:r>
              <a:rPr lang="en-US" sz="1600" dirty="0">
                <a:solidFill>
                  <a:schemeClr val="tx2"/>
                </a:solidFill>
              </a:rPr>
              <a:t>Strategy for developing talent to take on critical roles that help sustain and or drive the business forward.</a:t>
            </a:r>
          </a:p>
        </p:txBody>
      </p:sp>
      <p:sp>
        <p:nvSpPr>
          <p:cNvPr id="4" name="Title 3">
            <a:extLst>
              <a:ext uri="{FF2B5EF4-FFF2-40B4-BE49-F238E27FC236}">
                <a16:creationId xmlns:a16="http://schemas.microsoft.com/office/drawing/2014/main" id="{2B3A9AD6-CDC0-45BA-C145-7907F27CCCC2}"/>
              </a:ext>
            </a:extLst>
          </p:cNvPr>
          <p:cNvSpPr>
            <a:spLocks noGrp="1"/>
          </p:cNvSpPr>
          <p:nvPr>
            <p:ph type="title"/>
          </p:nvPr>
        </p:nvSpPr>
        <p:spPr>
          <a:xfrm>
            <a:off x="376814" y="287522"/>
            <a:ext cx="8257232" cy="369054"/>
          </a:xfrm>
        </p:spPr>
        <p:txBody>
          <a:bodyPr/>
          <a:lstStyle/>
          <a:p>
            <a:pPr algn="ctr"/>
            <a:r>
              <a:rPr lang="en-US" sz="2400" dirty="0">
                <a:solidFill>
                  <a:schemeClr val="accent1"/>
                </a:solidFill>
                <a:latin typeface="Arial" panose="020B0604020202020204"/>
                <a:cs typeface="Arial" panose="020B0604020202020204" pitchFamily="34" charset="0"/>
              </a:rPr>
              <a:t> What is Succession Planning</a:t>
            </a:r>
            <a:br>
              <a:rPr lang="en-US" sz="2400" dirty="0">
                <a:solidFill>
                  <a:schemeClr val="accent1"/>
                </a:solidFill>
                <a:latin typeface="Arial" panose="020B0604020202020204"/>
                <a:cs typeface="Arial" panose="020B0604020202020204" pitchFamily="34" charset="0"/>
              </a:rPr>
            </a:br>
            <a:endParaRPr lang="en-GB" dirty="0"/>
          </a:p>
        </p:txBody>
      </p:sp>
      <p:sp>
        <p:nvSpPr>
          <p:cNvPr id="2" name="Freeform 14">
            <a:extLst>
              <a:ext uri="{FF2B5EF4-FFF2-40B4-BE49-F238E27FC236}">
                <a16:creationId xmlns:a16="http://schemas.microsoft.com/office/drawing/2014/main" id="{DBD8DC5E-5B61-09BB-2724-FD2D44783348}"/>
              </a:ext>
            </a:extLst>
          </p:cNvPr>
          <p:cNvSpPr>
            <a:spLocks noChangeArrowheads="1"/>
          </p:cNvSpPr>
          <p:nvPr/>
        </p:nvSpPr>
        <p:spPr bwMode="auto">
          <a:xfrm>
            <a:off x="3931596" y="1052904"/>
            <a:ext cx="997440" cy="920715"/>
          </a:xfrm>
          <a:custGeom>
            <a:avLst/>
            <a:gdLst>
              <a:gd name="T0" fmla="*/ 1075 w 1320"/>
              <a:gd name="T1" fmla="*/ 11 h 1218"/>
              <a:gd name="T2" fmla="*/ 420 w 1320"/>
              <a:gd name="T3" fmla="*/ 7 h 1218"/>
              <a:gd name="T4" fmla="*/ 401 w 1320"/>
              <a:gd name="T5" fmla="*/ 243 h 1218"/>
              <a:gd name="T6" fmla="*/ 341 w 1320"/>
              <a:gd name="T7" fmla="*/ 805 h 1218"/>
              <a:gd name="T8" fmla="*/ 259 w 1320"/>
              <a:gd name="T9" fmla="*/ 835 h 1218"/>
              <a:gd name="T10" fmla="*/ 34 w 1320"/>
              <a:gd name="T11" fmla="*/ 1030 h 1218"/>
              <a:gd name="T12" fmla="*/ 38 w 1320"/>
              <a:gd name="T13" fmla="*/ 1150 h 1218"/>
              <a:gd name="T14" fmla="*/ 349 w 1320"/>
              <a:gd name="T15" fmla="*/ 955 h 1218"/>
              <a:gd name="T16" fmla="*/ 319 w 1320"/>
              <a:gd name="T17" fmla="*/ 895 h 1218"/>
              <a:gd name="T18" fmla="*/ 401 w 1320"/>
              <a:gd name="T19" fmla="*/ 869 h 1218"/>
              <a:gd name="T20" fmla="*/ 420 w 1320"/>
              <a:gd name="T21" fmla="*/ 1217 h 1218"/>
              <a:gd name="T22" fmla="*/ 1315 w 1320"/>
              <a:gd name="T23" fmla="*/ 1198 h 1218"/>
              <a:gd name="T24" fmla="*/ 1308 w 1320"/>
              <a:gd name="T25" fmla="*/ 243 h 1218"/>
              <a:gd name="T26" fmla="*/ 72 w 1320"/>
              <a:gd name="T27" fmla="*/ 1120 h 1218"/>
              <a:gd name="T28" fmla="*/ 68 w 1320"/>
              <a:gd name="T29" fmla="*/ 1060 h 1218"/>
              <a:gd name="T30" fmla="*/ 278 w 1320"/>
              <a:gd name="T31" fmla="*/ 910 h 1218"/>
              <a:gd name="T32" fmla="*/ 128 w 1320"/>
              <a:gd name="T33" fmla="*/ 1120 h 1218"/>
              <a:gd name="T34" fmla="*/ 1248 w 1320"/>
              <a:gd name="T35" fmla="*/ 240 h 1218"/>
              <a:gd name="T36" fmla="*/ 1090 w 1320"/>
              <a:gd name="T37" fmla="*/ 82 h 1218"/>
              <a:gd name="T38" fmla="*/ 383 w 1320"/>
              <a:gd name="T39" fmla="*/ 318 h 1218"/>
              <a:gd name="T40" fmla="*/ 865 w 1320"/>
              <a:gd name="T41" fmla="*/ 801 h 1218"/>
              <a:gd name="T42" fmla="*/ 443 w 1320"/>
              <a:gd name="T43" fmla="*/ 1180 h 1218"/>
              <a:gd name="T44" fmla="*/ 895 w 1320"/>
              <a:gd name="T45" fmla="*/ 831 h 1218"/>
              <a:gd name="T46" fmla="*/ 443 w 1320"/>
              <a:gd name="T47" fmla="*/ 228 h 1218"/>
              <a:gd name="T48" fmla="*/ 1053 w 1320"/>
              <a:gd name="T49" fmla="*/ 56 h 1218"/>
              <a:gd name="T50" fmla="*/ 1072 w 1320"/>
              <a:gd name="T51" fmla="*/ 285 h 1218"/>
              <a:gd name="T52" fmla="*/ 1278 w 1320"/>
              <a:gd name="T53" fmla="*/ 1180 h 1218"/>
              <a:gd name="T54" fmla="*/ 854 w 1320"/>
              <a:gd name="T55" fmla="*/ 730 h 1218"/>
              <a:gd name="T56" fmla="*/ 424 w 1320"/>
              <a:gd name="T57" fmla="*/ 356 h 1218"/>
              <a:gd name="T58" fmla="*/ 420 w 1320"/>
              <a:gd name="T59" fmla="*/ 760 h 1218"/>
              <a:gd name="T60" fmla="*/ 854 w 1320"/>
              <a:gd name="T61" fmla="*/ 730 h 1218"/>
              <a:gd name="T62" fmla="*/ 450 w 1320"/>
              <a:gd name="T63" fmla="*/ 382 h 1218"/>
              <a:gd name="T64" fmla="*/ 835 w 1320"/>
              <a:gd name="T65" fmla="*/ 681 h 1218"/>
              <a:gd name="T66" fmla="*/ 753 w 1320"/>
              <a:gd name="T67" fmla="*/ 491 h 1218"/>
              <a:gd name="T68" fmla="*/ 499 w 1320"/>
              <a:gd name="T69" fmla="*/ 491 h 1218"/>
              <a:gd name="T70" fmla="*/ 413 w 1320"/>
              <a:gd name="T71" fmla="*/ 681 h 1218"/>
              <a:gd name="T72" fmla="*/ 540 w 1320"/>
              <a:gd name="T73" fmla="*/ 491 h 1218"/>
              <a:gd name="T74" fmla="*/ 712 w 1320"/>
              <a:gd name="T75" fmla="*/ 491 h 1218"/>
              <a:gd name="T76" fmla="*/ 798 w 1320"/>
              <a:gd name="T77" fmla="*/ 734 h 1218"/>
              <a:gd name="T78" fmla="*/ 435 w 1320"/>
              <a:gd name="T79" fmla="*/ 719 h 1218"/>
              <a:gd name="T80" fmla="*/ 809 w 1320"/>
              <a:gd name="T81" fmla="*/ 719 h 1218"/>
              <a:gd name="T82" fmla="*/ 518 w 1320"/>
              <a:gd name="T83" fmla="*/ 1060 h 1218"/>
              <a:gd name="T84" fmla="*/ 1199 w 1320"/>
              <a:gd name="T85" fmla="*/ 1079 h 1218"/>
              <a:gd name="T86" fmla="*/ 1199 w 1320"/>
              <a:gd name="T87" fmla="*/ 1041 h 1218"/>
              <a:gd name="T88" fmla="*/ 518 w 1320"/>
              <a:gd name="T89" fmla="*/ 1060 h 1218"/>
              <a:gd name="T90" fmla="*/ 1165 w 1320"/>
              <a:gd name="T91" fmla="*/ 562 h 1218"/>
              <a:gd name="T92" fmla="*/ 1165 w 1320"/>
              <a:gd name="T93" fmla="*/ 525 h 1218"/>
              <a:gd name="T94" fmla="*/ 1105 w 1320"/>
              <a:gd name="T95" fmla="*/ 543 h 1218"/>
              <a:gd name="T96" fmla="*/ 1124 w 1320"/>
              <a:gd name="T97" fmla="*/ 431 h 1218"/>
              <a:gd name="T98" fmla="*/ 1184 w 1320"/>
              <a:gd name="T99" fmla="*/ 412 h 1218"/>
              <a:gd name="T100" fmla="*/ 1124 w 1320"/>
              <a:gd name="T101" fmla="*/ 393 h 1218"/>
              <a:gd name="T102" fmla="*/ 1124 w 1320"/>
              <a:gd name="T103" fmla="*/ 431 h 1218"/>
              <a:gd name="T104" fmla="*/ 1165 w 1320"/>
              <a:gd name="T105" fmla="*/ 689 h 1218"/>
              <a:gd name="T106" fmla="*/ 1165 w 1320"/>
              <a:gd name="T107" fmla="*/ 651 h 1218"/>
              <a:gd name="T108" fmla="*/ 1105 w 1320"/>
              <a:gd name="T109" fmla="*/ 670 h 1218"/>
              <a:gd name="T110" fmla="*/ 1124 w 1320"/>
              <a:gd name="T111" fmla="*/ 820 h 1218"/>
              <a:gd name="T112" fmla="*/ 1184 w 1320"/>
              <a:gd name="T113" fmla="*/ 801 h 1218"/>
              <a:gd name="T114" fmla="*/ 1124 w 1320"/>
              <a:gd name="T115" fmla="*/ 782 h 1218"/>
              <a:gd name="T116" fmla="*/ 1124 w 1320"/>
              <a:gd name="T117" fmla="*/ 820 h 1218"/>
              <a:gd name="T118" fmla="*/ 1165 w 1320"/>
              <a:gd name="T119" fmla="*/ 951 h 1218"/>
              <a:gd name="T120" fmla="*/ 1165 w 1320"/>
              <a:gd name="T121" fmla="*/ 914 h 1218"/>
              <a:gd name="T122" fmla="*/ 1105 w 1320"/>
              <a:gd name="T123" fmla="*/ 932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0" h="1218">
                <a:moveTo>
                  <a:pt x="1308" y="243"/>
                </a:moveTo>
                <a:cubicBezTo>
                  <a:pt x="1064" y="0"/>
                  <a:pt x="1083" y="19"/>
                  <a:pt x="1075" y="11"/>
                </a:cubicBezTo>
                <a:cubicBezTo>
                  <a:pt x="1072" y="11"/>
                  <a:pt x="1068" y="7"/>
                  <a:pt x="1068" y="7"/>
                </a:cubicBezTo>
                <a:lnTo>
                  <a:pt x="420" y="7"/>
                </a:lnTo>
                <a:cubicBezTo>
                  <a:pt x="409" y="7"/>
                  <a:pt x="401" y="15"/>
                  <a:pt x="401" y="26"/>
                </a:cubicBezTo>
                <a:lnTo>
                  <a:pt x="401" y="243"/>
                </a:lnTo>
                <a:cubicBezTo>
                  <a:pt x="386" y="255"/>
                  <a:pt x="371" y="270"/>
                  <a:pt x="356" y="281"/>
                </a:cubicBezTo>
                <a:cubicBezTo>
                  <a:pt x="214" y="423"/>
                  <a:pt x="206" y="655"/>
                  <a:pt x="341" y="805"/>
                </a:cubicBezTo>
                <a:lnTo>
                  <a:pt x="289" y="865"/>
                </a:lnTo>
                <a:lnTo>
                  <a:pt x="259" y="835"/>
                </a:lnTo>
                <a:cubicBezTo>
                  <a:pt x="251" y="827"/>
                  <a:pt x="240" y="827"/>
                  <a:pt x="229" y="835"/>
                </a:cubicBezTo>
                <a:lnTo>
                  <a:pt x="34" y="1030"/>
                </a:lnTo>
                <a:cubicBezTo>
                  <a:pt x="0" y="1064"/>
                  <a:pt x="0" y="1112"/>
                  <a:pt x="34" y="1146"/>
                </a:cubicBezTo>
                <a:lnTo>
                  <a:pt x="38" y="1150"/>
                </a:lnTo>
                <a:cubicBezTo>
                  <a:pt x="72" y="1183"/>
                  <a:pt x="120" y="1183"/>
                  <a:pt x="154" y="1150"/>
                </a:cubicBezTo>
                <a:lnTo>
                  <a:pt x="349" y="955"/>
                </a:lnTo>
                <a:cubicBezTo>
                  <a:pt x="356" y="947"/>
                  <a:pt x="356" y="936"/>
                  <a:pt x="349" y="925"/>
                </a:cubicBezTo>
                <a:lnTo>
                  <a:pt x="319" y="895"/>
                </a:lnTo>
                <a:lnTo>
                  <a:pt x="371" y="842"/>
                </a:lnTo>
                <a:cubicBezTo>
                  <a:pt x="383" y="850"/>
                  <a:pt x="390" y="857"/>
                  <a:pt x="401" y="869"/>
                </a:cubicBezTo>
                <a:lnTo>
                  <a:pt x="401" y="1198"/>
                </a:lnTo>
                <a:cubicBezTo>
                  <a:pt x="401" y="1210"/>
                  <a:pt x="409" y="1217"/>
                  <a:pt x="420" y="1217"/>
                </a:cubicBezTo>
                <a:lnTo>
                  <a:pt x="1296" y="1217"/>
                </a:lnTo>
                <a:cubicBezTo>
                  <a:pt x="1308" y="1217"/>
                  <a:pt x="1315" y="1210"/>
                  <a:pt x="1315" y="1198"/>
                </a:cubicBezTo>
                <a:lnTo>
                  <a:pt x="1315" y="262"/>
                </a:lnTo>
                <a:cubicBezTo>
                  <a:pt x="1319" y="255"/>
                  <a:pt x="1315" y="247"/>
                  <a:pt x="1308" y="243"/>
                </a:cubicBezTo>
                <a:close/>
                <a:moveTo>
                  <a:pt x="128" y="1120"/>
                </a:moveTo>
                <a:cubicBezTo>
                  <a:pt x="113" y="1135"/>
                  <a:pt x="87" y="1135"/>
                  <a:pt x="72" y="1120"/>
                </a:cubicBezTo>
                <a:lnTo>
                  <a:pt x="68" y="1116"/>
                </a:lnTo>
                <a:cubicBezTo>
                  <a:pt x="53" y="1101"/>
                  <a:pt x="53" y="1075"/>
                  <a:pt x="68" y="1060"/>
                </a:cubicBezTo>
                <a:lnTo>
                  <a:pt x="248" y="880"/>
                </a:lnTo>
                <a:lnTo>
                  <a:pt x="278" y="910"/>
                </a:lnTo>
                <a:lnTo>
                  <a:pt x="308" y="940"/>
                </a:lnTo>
                <a:lnTo>
                  <a:pt x="128" y="1120"/>
                </a:lnTo>
                <a:close/>
                <a:moveTo>
                  <a:pt x="1090" y="82"/>
                </a:moveTo>
                <a:lnTo>
                  <a:pt x="1248" y="240"/>
                </a:lnTo>
                <a:lnTo>
                  <a:pt x="1090" y="240"/>
                </a:lnTo>
                <a:lnTo>
                  <a:pt x="1090" y="82"/>
                </a:lnTo>
                <a:close/>
                <a:moveTo>
                  <a:pt x="383" y="801"/>
                </a:moveTo>
                <a:cubicBezTo>
                  <a:pt x="251" y="666"/>
                  <a:pt x="251" y="449"/>
                  <a:pt x="383" y="318"/>
                </a:cubicBezTo>
                <a:cubicBezTo>
                  <a:pt x="514" y="186"/>
                  <a:pt x="730" y="187"/>
                  <a:pt x="865" y="318"/>
                </a:cubicBezTo>
                <a:cubicBezTo>
                  <a:pt x="997" y="450"/>
                  <a:pt x="997" y="666"/>
                  <a:pt x="865" y="801"/>
                </a:cubicBezTo>
                <a:cubicBezTo>
                  <a:pt x="734" y="932"/>
                  <a:pt x="518" y="932"/>
                  <a:pt x="383" y="801"/>
                </a:cubicBezTo>
                <a:close/>
                <a:moveTo>
                  <a:pt x="443" y="1180"/>
                </a:moveTo>
                <a:lnTo>
                  <a:pt x="443" y="895"/>
                </a:lnTo>
                <a:cubicBezTo>
                  <a:pt x="589" y="974"/>
                  <a:pt x="772" y="955"/>
                  <a:pt x="895" y="831"/>
                </a:cubicBezTo>
                <a:cubicBezTo>
                  <a:pt x="1045" y="681"/>
                  <a:pt x="1045" y="438"/>
                  <a:pt x="895" y="292"/>
                </a:cubicBezTo>
                <a:cubicBezTo>
                  <a:pt x="772" y="168"/>
                  <a:pt x="585" y="146"/>
                  <a:pt x="443" y="228"/>
                </a:cubicBezTo>
                <a:lnTo>
                  <a:pt x="443" y="56"/>
                </a:lnTo>
                <a:lnTo>
                  <a:pt x="1053" y="56"/>
                </a:lnTo>
                <a:lnTo>
                  <a:pt x="1053" y="266"/>
                </a:lnTo>
                <a:cubicBezTo>
                  <a:pt x="1053" y="277"/>
                  <a:pt x="1060" y="285"/>
                  <a:pt x="1072" y="285"/>
                </a:cubicBezTo>
                <a:lnTo>
                  <a:pt x="1278" y="285"/>
                </a:lnTo>
                <a:lnTo>
                  <a:pt x="1278" y="1180"/>
                </a:lnTo>
                <a:lnTo>
                  <a:pt x="443" y="1180"/>
                </a:lnTo>
                <a:close/>
                <a:moveTo>
                  <a:pt x="854" y="730"/>
                </a:moveTo>
                <a:cubicBezTo>
                  <a:pt x="940" y="617"/>
                  <a:pt x="929" y="457"/>
                  <a:pt x="828" y="356"/>
                </a:cubicBezTo>
                <a:cubicBezTo>
                  <a:pt x="715" y="243"/>
                  <a:pt x="536" y="243"/>
                  <a:pt x="424" y="356"/>
                </a:cubicBezTo>
                <a:cubicBezTo>
                  <a:pt x="319" y="457"/>
                  <a:pt x="311" y="617"/>
                  <a:pt x="394" y="730"/>
                </a:cubicBezTo>
                <a:cubicBezTo>
                  <a:pt x="401" y="741"/>
                  <a:pt x="409" y="749"/>
                  <a:pt x="420" y="760"/>
                </a:cubicBezTo>
                <a:cubicBezTo>
                  <a:pt x="533" y="872"/>
                  <a:pt x="712" y="872"/>
                  <a:pt x="824" y="760"/>
                </a:cubicBezTo>
                <a:cubicBezTo>
                  <a:pt x="839" y="752"/>
                  <a:pt x="847" y="741"/>
                  <a:pt x="854" y="730"/>
                </a:cubicBezTo>
                <a:close/>
                <a:moveTo>
                  <a:pt x="413" y="681"/>
                </a:moveTo>
                <a:cubicBezTo>
                  <a:pt x="356" y="588"/>
                  <a:pt x="371" y="465"/>
                  <a:pt x="450" y="382"/>
                </a:cubicBezTo>
                <a:cubicBezTo>
                  <a:pt x="548" y="285"/>
                  <a:pt x="701" y="284"/>
                  <a:pt x="798" y="382"/>
                </a:cubicBezTo>
                <a:cubicBezTo>
                  <a:pt x="881" y="464"/>
                  <a:pt x="892" y="585"/>
                  <a:pt x="835" y="681"/>
                </a:cubicBezTo>
                <a:cubicBezTo>
                  <a:pt x="802" y="636"/>
                  <a:pt x="753" y="607"/>
                  <a:pt x="704" y="588"/>
                </a:cubicBezTo>
                <a:cubicBezTo>
                  <a:pt x="734" y="566"/>
                  <a:pt x="753" y="528"/>
                  <a:pt x="753" y="491"/>
                </a:cubicBezTo>
                <a:cubicBezTo>
                  <a:pt x="753" y="420"/>
                  <a:pt x="697" y="363"/>
                  <a:pt x="626" y="363"/>
                </a:cubicBezTo>
                <a:cubicBezTo>
                  <a:pt x="554" y="363"/>
                  <a:pt x="499" y="420"/>
                  <a:pt x="499" y="491"/>
                </a:cubicBezTo>
                <a:cubicBezTo>
                  <a:pt x="499" y="528"/>
                  <a:pt x="518" y="566"/>
                  <a:pt x="548" y="588"/>
                </a:cubicBezTo>
                <a:cubicBezTo>
                  <a:pt x="495" y="607"/>
                  <a:pt x="446" y="636"/>
                  <a:pt x="413" y="681"/>
                </a:cubicBezTo>
                <a:close/>
                <a:moveTo>
                  <a:pt x="626" y="577"/>
                </a:moveTo>
                <a:cubicBezTo>
                  <a:pt x="577" y="577"/>
                  <a:pt x="540" y="540"/>
                  <a:pt x="540" y="491"/>
                </a:cubicBezTo>
                <a:cubicBezTo>
                  <a:pt x="540" y="442"/>
                  <a:pt x="577" y="405"/>
                  <a:pt x="626" y="405"/>
                </a:cubicBezTo>
                <a:cubicBezTo>
                  <a:pt x="674" y="405"/>
                  <a:pt x="712" y="442"/>
                  <a:pt x="712" y="491"/>
                </a:cubicBezTo>
                <a:cubicBezTo>
                  <a:pt x="712" y="540"/>
                  <a:pt x="674" y="577"/>
                  <a:pt x="626" y="577"/>
                </a:cubicBezTo>
                <a:close/>
                <a:moveTo>
                  <a:pt x="798" y="734"/>
                </a:moveTo>
                <a:cubicBezTo>
                  <a:pt x="704" y="831"/>
                  <a:pt x="548" y="831"/>
                  <a:pt x="450" y="734"/>
                </a:cubicBezTo>
                <a:lnTo>
                  <a:pt x="435" y="719"/>
                </a:lnTo>
                <a:cubicBezTo>
                  <a:pt x="476" y="655"/>
                  <a:pt x="548" y="617"/>
                  <a:pt x="623" y="617"/>
                </a:cubicBezTo>
                <a:cubicBezTo>
                  <a:pt x="697" y="617"/>
                  <a:pt x="768" y="655"/>
                  <a:pt x="809" y="719"/>
                </a:cubicBezTo>
                <a:cubicBezTo>
                  <a:pt x="809" y="722"/>
                  <a:pt x="802" y="726"/>
                  <a:pt x="798" y="734"/>
                </a:cubicBezTo>
                <a:close/>
                <a:moveTo>
                  <a:pt x="518" y="1060"/>
                </a:moveTo>
                <a:cubicBezTo>
                  <a:pt x="518" y="1071"/>
                  <a:pt x="525" y="1079"/>
                  <a:pt x="536" y="1079"/>
                </a:cubicBezTo>
                <a:lnTo>
                  <a:pt x="1199" y="1079"/>
                </a:lnTo>
                <a:cubicBezTo>
                  <a:pt x="1210" y="1079"/>
                  <a:pt x="1218" y="1071"/>
                  <a:pt x="1218" y="1060"/>
                </a:cubicBezTo>
                <a:cubicBezTo>
                  <a:pt x="1218" y="1049"/>
                  <a:pt x="1210" y="1041"/>
                  <a:pt x="1199" y="1041"/>
                </a:cubicBezTo>
                <a:lnTo>
                  <a:pt x="536" y="1041"/>
                </a:lnTo>
                <a:cubicBezTo>
                  <a:pt x="525" y="1041"/>
                  <a:pt x="518" y="1052"/>
                  <a:pt x="518" y="1060"/>
                </a:cubicBezTo>
                <a:close/>
                <a:moveTo>
                  <a:pt x="1124" y="562"/>
                </a:moveTo>
                <a:lnTo>
                  <a:pt x="1165" y="562"/>
                </a:lnTo>
                <a:cubicBezTo>
                  <a:pt x="1176" y="562"/>
                  <a:pt x="1184" y="554"/>
                  <a:pt x="1184" y="543"/>
                </a:cubicBezTo>
                <a:cubicBezTo>
                  <a:pt x="1184" y="531"/>
                  <a:pt x="1176" y="525"/>
                  <a:pt x="1165" y="525"/>
                </a:cubicBezTo>
                <a:lnTo>
                  <a:pt x="1124" y="525"/>
                </a:lnTo>
                <a:cubicBezTo>
                  <a:pt x="1113" y="525"/>
                  <a:pt x="1105" y="532"/>
                  <a:pt x="1105" y="543"/>
                </a:cubicBezTo>
                <a:cubicBezTo>
                  <a:pt x="1102" y="551"/>
                  <a:pt x="1113" y="562"/>
                  <a:pt x="1124" y="562"/>
                </a:cubicBezTo>
                <a:close/>
                <a:moveTo>
                  <a:pt x="1124" y="431"/>
                </a:moveTo>
                <a:lnTo>
                  <a:pt x="1165" y="431"/>
                </a:lnTo>
                <a:cubicBezTo>
                  <a:pt x="1176" y="431"/>
                  <a:pt x="1184" y="423"/>
                  <a:pt x="1184" y="412"/>
                </a:cubicBezTo>
                <a:cubicBezTo>
                  <a:pt x="1184" y="401"/>
                  <a:pt x="1176" y="393"/>
                  <a:pt x="1165" y="393"/>
                </a:cubicBezTo>
                <a:lnTo>
                  <a:pt x="1124" y="393"/>
                </a:lnTo>
                <a:cubicBezTo>
                  <a:pt x="1113" y="393"/>
                  <a:pt x="1105" y="401"/>
                  <a:pt x="1105" y="412"/>
                </a:cubicBezTo>
                <a:cubicBezTo>
                  <a:pt x="1102" y="420"/>
                  <a:pt x="1113" y="431"/>
                  <a:pt x="1124" y="431"/>
                </a:cubicBezTo>
                <a:close/>
                <a:moveTo>
                  <a:pt x="1124" y="689"/>
                </a:moveTo>
                <a:lnTo>
                  <a:pt x="1165" y="689"/>
                </a:lnTo>
                <a:cubicBezTo>
                  <a:pt x="1176" y="689"/>
                  <a:pt x="1184" y="681"/>
                  <a:pt x="1184" y="670"/>
                </a:cubicBezTo>
                <a:cubicBezTo>
                  <a:pt x="1184" y="659"/>
                  <a:pt x="1176" y="651"/>
                  <a:pt x="1165" y="651"/>
                </a:cubicBezTo>
                <a:lnTo>
                  <a:pt x="1124" y="651"/>
                </a:lnTo>
                <a:cubicBezTo>
                  <a:pt x="1113" y="651"/>
                  <a:pt x="1105" y="659"/>
                  <a:pt x="1105" y="670"/>
                </a:cubicBezTo>
                <a:cubicBezTo>
                  <a:pt x="1102" y="681"/>
                  <a:pt x="1113" y="689"/>
                  <a:pt x="1124" y="689"/>
                </a:cubicBezTo>
                <a:close/>
                <a:moveTo>
                  <a:pt x="1124" y="820"/>
                </a:moveTo>
                <a:lnTo>
                  <a:pt x="1165" y="820"/>
                </a:lnTo>
                <a:cubicBezTo>
                  <a:pt x="1176" y="820"/>
                  <a:pt x="1184" y="812"/>
                  <a:pt x="1184" y="801"/>
                </a:cubicBezTo>
                <a:cubicBezTo>
                  <a:pt x="1184" y="790"/>
                  <a:pt x="1176" y="782"/>
                  <a:pt x="1165" y="782"/>
                </a:cubicBezTo>
                <a:lnTo>
                  <a:pt x="1124" y="782"/>
                </a:lnTo>
                <a:cubicBezTo>
                  <a:pt x="1113" y="782"/>
                  <a:pt x="1105" y="790"/>
                  <a:pt x="1105" y="801"/>
                </a:cubicBezTo>
                <a:cubicBezTo>
                  <a:pt x="1102" y="809"/>
                  <a:pt x="1113" y="820"/>
                  <a:pt x="1124" y="820"/>
                </a:cubicBezTo>
                <a:close/>
                <a:moveTo>
                  <a:pt x="1124" y="951"/>
                </a:moveTo>
                <a:lnTo>
                  <a:pt x="1165" y="951"/>
                </a:lnTo>
                <a:cubicBezTo>
                  <a:pt x="1176" y="951"/>
                  <a:pt x="1184" y="944"/>
                  <a:pt x="1184" y="932"/>
                </a:cubicBezTo>
                <a:cubicBezTo>
                  <a:pt x="1184" y="921"/>
                  <a:pt x="1176" y="914"/>
                  <a:pt x="1165" y="914"/>
                </a:cubicBezTo>
                <a:lnTo>
                  <a:pt x="1124" y="914"/>
                </a:lnTo>
                <a:cubicBezTo>
                  <a:pt x="1113" y="914"/>
                  <a:pt x="1105" y="921"/>
                  <a:pt x="1105" y="932"/>
                </a:cubicBezTo>
                <a:cubicBezTo>
                  <a:pt x="1102" y="940"/>
                  <a:pt x="1113" y="951"/>
                  <a:pt x="1124" y="951"/>
                </a:cubicBezTo>
                <a:close/>
              </a:path>
            </a:pathLst>
          </a:custGeom>
          <a:solidFill>
            <a:schemeClr val="accent3"/>
          </a:solidFill>
          <a:ln>
            <a:noFill/>
          </a:ln>
          <a:effectLst/>
        </p:spPr>
        <p:txBody>
          <a:bodyPr wrap="none" anchor="ctr"/>
          <a:lstStyle/>
          <a:p>
            <a:endParaRPr lang="en-US" dirty="0"/>
          </a:p>
        </p:txBody>
      </p:sp>
    </p:spTree>
    <p:custDataLst>
      <p:tags r:id="rId1"/>
    </p:custDataLst>
    <p:extLst>
      <p:ext uri="{BB962C8B-B14F-4D97-AF65-F5344CB8AC3E}">
        <p14:creationId xmlns:p14="http://schemas.microsoft.com/office/powerpoint/2010/main" val="229368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423EE39-79BA-DB7D-F2BF-63902DA8A614}"/>
              </a:ext>
            </a:extLst>
          </p:cNvPr>
          <p:cNvSpPr/>
          <p:nvPr/>
        </p:nvSpPr>
        <p:spPr>
          <a:xfrm>
            <a:off x="867508" y="2045869"/>
            <a:ext cx="7612184" cy="2852063"/>
          </a:xfrm>
          <a:prstGeom prst="rect">
            <a:avLst/>
          </a:prstGeom>
          <a:noFill/>
        </p:spPr>
        <p:txBody>
          <a:bodyPr wrap="square" rtlCol="0">
            <a:spAutoFit/>
          </a:bodyPr>
          <a:lstStyle/>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Strong and measurable business continuity, and business objective alignment</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Knowledge sharing or transferring of critical tasks</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Ensure productive time spent on important tasks</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Seamless customer and employee experiences</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Employee engagement driver</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Opportunity or ideas and process and workflow improvement</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Reduces disruption in times of change</a:t>
            </a:r>
          </a:p>
          <a:p>
            <a:pPr marL="285750" indent="-285750">
              <a:spcAft>
                <a:spcPts val="1000"/>
              </a:spcAft>
              <a:buClr>
                <a:schemeClr val="accent3"/>
              </a:buClr>
              <a:buSzPct val="130000"/>
              <a:buFont typeface="Arial" panose="020B0604020202020204" pitchFamily="34" charset="0"/>
              <a:buChar char="›"/>
            </a:pPr>
            <a:endParaRPr lang="en-US" sz="1500" dirty="0">
              <a:ln w="0"/>
              <a:solidFill>
                <a:schemeClr val="tx2"/>
              </a:solidFill>
              <a:ea typeface="Open Sans Light" panose="020B0306030504020204" pitchFamily="34" charset="0"/>
              <a:cs typeface="Arial" panose="020B0604020202020204" pitchFamily="34" charset="0"/>
            </a:endParaRPr>
          </a:p>
        </p:txBody>
      </p:sp>
      <p:sp>
        <p:nvSpPr>
          <p:cNvPr id="3" name="Title 2">
            <a:extLst>
              <a:ext uri="{FF2B5EF4-FFF2-40B4-BE49-F238E27FC236}">
                <a16:creationId xmlns:a16="http://schemas.microsoft.com/office/drawing/2014/main" id="{BA8249A8-D62E-4429-A1C4-96351388877B}"/>
              </a:ext>
            </a:extLst>
          </p:cNvPr>
          <p:cNvSpPr>
            <a:spLocks noGrp="1"/>
          </p:cNvSpPr>
          <p:nvPr>
            <p:ph type="title"/>
          </p:nvPr>
        </p:nvSpPr>
        <p:spPr>
          <a:xfrm>
            <a:off x="376813" y="287522"/>
            <a:ext cx="8382001" cy="369054"/>
          </a:xfrm>
        </p:spPr>
        <p:txBody>
          <a:bodyPr/>
          <a:lstStyle/>
          <a:p>
            <a:pPr algn="ctr"/>
            <a:r>
              <a:rPr lang="en-US" sz="2400" dirty="0">
                <a:solidFill>
                  <a:schemeClr val="accent1"/>
                </a:solidFill>
                <a:latin typeface="Arial" panose="020B0604020202020204"/>
                <a:cs typeface="Arial" panose="020B0604020202020204" pitchFamily="34" charset="0"/>
              </a:rPr>
              <a:t> Why Succession Planning Matters…</a:t>
            </a:r>
            <a:br>
              <a:rPr lang="en-US" sz="2400" dirty="0">
                <a:solidFill>
                  <a:schemeClr val="accent1"/>
                </a:solidFill>
                <a:latin typeface="Arial" panose="020B0604020202020204"/>
                <a:cs typeface="Arial" panose="020B0604020202020204" pitchFamily="34" charset="0"/>
              </a:rPr>
            </a:br>
            <a:endParaRPr lang="en-GB" dirty="0"/>
          </a:p>
        </p:txBody>
      </p:sp>
      <p:sp>
        <p:nvSpPr>
          <p:cNvPr id="2" name="Freeform 8">
            <a:extLst>
              <a:ext uri="{FF2B5EF4-FFF2-40B4-BE49-F238E27FC236}">
                <a16:creationId xmlns:a16="http://schemas.microsoft.com/office/drawing/2014/main" id="{D52429B8-343E-9AE0-EBEA-97D554C30842}"/>
              </a:ext>
            </a:extLst>
          </p:cNvPr>
          <p:cNvSpPr>
            <a:spLocks noChangeArrowheads="1"/>
          </p:cNvSpPr>
          <p:nvPr/>
        </p:nvSpPr>
        <p:spPr bwMode="auto">
          <a:xfrm>
            <a:off x="4030476" y="798598"/>
            <a:ext cx="978025" cy="1105249"/>
          </a:xfrm>
          <a:custGeom>
            <a:avLst/>
            <a:gdLst>
              <a:gd name="T0" fmla="*/ 813 w 1628"/>
              <a:gd name="T1" fmla="*/ 361 h 1840"/>
              <a:gd name="T2" fmla="*/ 479 w 1628"/>
              <a:gd name="T3" fmla="*/ 1206 h 1840"/>
              <a:gd name="T4" fmla="*/ 681 w 1628"/>
              <a:gd name="T5" fmla="*/ 1743 h 1840"/>
              <a:gd name="T6" fmla="*/ 941 w 1628"/>
              <a:gd name="T7" fmla="*/ 1743 h 1840"/>
              <a:gd name="T8" fmla="*/ 1047 w 1628"/>
              <a:gd name="T9" fmla="*/ 1435 h 1840"/>
              <a:gd name="T10" fmla="*/ 877 w 1628"/>
              <a:gd name="T11" fmla="*/ 1743 h 1840"/>
              <a:gd name="T12" fmla="*/ 750 w 1628"/>
              <a:gd name="T13" fmla="*/ 1738 h 1840"/>
              <a:gd name="T14" fmla="*/ 936 w 1628"/>
              <a:gd name="T15" fmla="*/ 1685 h 1840"/>
              <a:gd name="T16" fmla="*/ 644 w 1628"/>
              <a:gd name="T17" fmla="*/ 1648 h 1840"/>
              <a:gd name="T18" fmla="*/ 989 w 1628"/>
              <a:gd name="T19" fmla="*/ 1648 h 1840"/>
              <a:gd name="T20" fmla="*/ 989 w 1628"/>
              <a:gd name="T21" fmla="*/ 1589 h 1840"/>
              <a:gd name="T22" fmla="*/ 639 w 1628"/>
              <a:gd name="T23" fmla="*/ 1557 h 1840"/>
              <a:gd name="T24" fmla="*/ 994 w 1628"/>
              <a:gd name="T25" fmla="*/ 1557 h 1840"/>
              <a:gd name="T26" fmla="*/ 989 w 1628"/>
              <a:gd name="T27" fmla="*/ 1493 h 1840"/>
              <a:gd name="T28" fmla="*/ 639 w 1628"/>
              <a:gd name="T29" fmla="*/ 1461 h 1840"/>
              <a:gd name="T30" fmla="*/ 994 w 1628"/>
              <a:gd name="T31" fmla="*/ 1461 h 1840"/>
              <a:gd name="T32" fmla="*/ 724 w 1628"/>
              <a:gd name="T33" fmla="*/ 951 h 1840"/>
              <a:gd name="T34" fmla="*/ 681 w 1628"/>
              <a:gd name="T35" fmla="*/ 872 h 1840"/>
              <a:gd name="T36" fmla="*/ 777 w 1628"/>
              <a:gd name="T37" fmla="*/ 1403 h 1840"/>
              <a:gd name="T38" fmla="*/ 850 w 1628"/>
              <a:gd name="T39" fmla="*/ 1004 h 1840"/>
              <a:gd name="T40" fmla="*/ 850 w 1628"/>
              <a:gd name="T41" fmla="*/ 1408 h 1840"/>
              <a:gd name="T42" fmla="*/ 994 w 1628"/>
              <a:gd name="T43" fmla="*/ 1403 h 1840"/>
              <a:gd name="T44" fmla="*/ 904 w 1628"/>
              <a:gd name="T45" fmla="*/ 1403 h 1840"/>
              <a:gd name="T46" fmla="*/ 951 w 1628"/>
              <a:gd name="T47" fmla="*/ 1004 h 1840"/>
              <a:gd name="T48" fmla="*/ 850 w 1628"/>
              <a:gd name="T49" fmla="*/ 904 h 1840"/>
              <a:gd name="T50" fmla="*/ 777 w 1628"/>
              <a:gd name="T51" fmla="*/ 951 h 1840"/>
              <a:gd name="T52" fmla="*/ 671 w 1628"/>
              <a:gd name="T53" fmla="*/ 803 h 1840"/>
              <a:gd name="T54" fmla="*/ 713 w 1628"/>
              <a:gd name="T55" fmla="*/ 1004 h 1840"/>
              <a:gd name="T56" fmla="*/ 713 w 1628"/>
              <a:gd name="T57" fmla="*/ 1408 h 1840"/>
              <a:gd name="T58" fmla="*/ 511 w 1628"/>
              <a:gd name="T59" fmla="*/ 1164 h 1840"/>
              <a:gd name="T60" fmla="*/ 809 w 1628"/>
              <a:gd name="T61" fmla="*/ 414 h 1840"/>
              <a:gd name="T62" fmla="*/ 1111 w 1628"/>
              <a:gd name="T63" fmla="*/ 1164 h 1840"/>
              <a:gd name="T64" fmla="*/ 946 w 1628"/>
              <a:gd name="T65" fmla="*/ 867 h 1840"/>
              <a:gd name="T66" fmla="*/ 904 w 1628"/>
              <a:gd name="T67" fmla="*/ 951 h 1840"/>
              <a:gd name="T68" fmla="*/ 840 w 1628"/>
              <a:gd name="T69" fmla="*/ 26 h 1840"/>
              <a:gd name="T70" fmla="*/ 788 w 1628"/>
              <a:gd name="T71" fmla="*/ 170 h 1840"/>
              <a:gd name="T72" fmla="*/ 1276 w 1628"/>
              <a:gd name="T73" fmla="*/ 170 h 1840"/>
              <a:gd name="T74" fmla="*/ 1212 w 1628"/>
              <a:gd name="T75" fmla="*/ 335 h 1840"/>
              <a:gd name="T76" fmla="*/ 1313 w 1628"/>
              <a:gd name="T77" fmla="*/ 164 h 1840"/>
              <a:gd name="T78" fmla="*/ 1467 w 1628"/>
              <a:gd name="T79" fmla="*/ 675 h 1840"/>
              <a:gd name="T80" fmla="*/ 1622 w 1628"/>
              <a:gd name="T81" fmla="*/ 595 h 1840"/>
              <a:gd name="T82" fmla="*/ 1446 w 1628"/>
              <a:gd name="T83" fmla="*/ 617 h 1840"/>
              <a:gd name="T84" fmla="*/ 1595 w 1628"/>
              <a:gd name="T85" fmla="*/ 1078 h 1840"/>
              <a:gd name="T86" fmla="*/ 1420 w 1628"/>
              <a:gd name="T87" fmla="*/ 1057 h 1840"/>
              <a:gd name="T88" fmla="*/ 1574 w 1628"/>
              <a:gd name="T89" fmla="*/ 1137 h 1840"/>
              <a:gd name="T90" fmla="*/ 1595 w 1628"/>
              <a:gd name="T91" fmla="*/ 1078 h 1840"/>
              <a:gd name="T92" fmla="*/ 1191 w 1628"/>
              <a:gd name="T93" fmla="*/ 1376 h 1840"/>
              <a:gd name="T94" fmla="*/ 1292 w 1628"/>
              <a:gd name="T95" fmla="*/ 1547 h 1840"/>
              <a:gd name="T96" fmla="*/ 1228 w 1628"/>
              <a:gd name="T97" fmla="*/ 1382 h 1840"/>
              <a:gd name="T98" fmla="*/ 303 w 1628"/>
              <a:gd name="T99" fmla="*/ 1493 h 1840"/>
              <a:gd name="T100" fmla="*/ 346 w 1628"/>
              <a:gd name="T101" fmla="*/ 1531 h 1840"/>
              <a:gd name="T102" fmla="*/ 426 w 1628"/>
              <a:gd name="T103" fmla="*/ 1371 h 1840"/>
              <a:gd name="T104" fmla="*/ 155 w 1628"/>
              <a:gd name="T105" fmla="*/ 1025 h 1840"/>
              <a:gd name="T106" fmla="*/ 6 w 1628"/>
              <a:gd name="T107" fmla="*/ 1110 h 1840"/>
              <a:gd name="T108" fmla="*/ 181 w 1628"/>
              <a:gd name="T109" fmla="*/ 1089 h 1840"/>
              <a:gd name="T110" fmla="*/ 165 w 1628"/>
              <a:gd name="T111" fmla="*/ 1025 h 1840"/>
              <a:gd name="T112" fmla="*/ 27 w 1628"/>
              <a:gd name="T113" fmla="*/ 569 h 1840"/>
              <a:gd name="T114" fmla="*/ 16 w 1628"/>
              <a:gd name="T115" fmla="*/ 627 h 1840"/>
              <a:gd name="T116" fmla="*/ 192 w 1628"/>
              <a:gd name="T117" fmla="*/ 649 h 1840"/>
              <a:gd name="T118" fmla="*/ 415 w 1628"/>
              <a:gd name="T119" fmla="*/ 329 h 1840"/>
              <a:gd name="T120" fmla="*/ 436 w 1628"/>
              <a:gd name="T121" fmla="*/ 281 h 1840"/>
              <a:gd name="T122" fmla="*/ 319 w 1628"/>
              <a:gd name="T123" fmla="*/ 164 h 1840"/>
              <a:gd name="T124" fmla="*/ 394 w 1628"/>
              <a:gd name="T125" fmla="*/ 319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8" h="1840">
                <a:moveTo>
                  <a:pt x="1303" y="803"/>
                </a:moveTo>
                <a:cubicBezTo>
                  <a:pt x="1281" y="569"/>
                  <a:pt x="1084" y="377"/>
                  <a:pt x="850" y="361"/>
                </a:cubicBezTo>
                <a:lnTo>
                  <a:pt x="813" y="361"/>
                </a:lnTo>
                <a:lnTo>
                  <a:pt x="777" y="361"/>
                </a:lnTo>
                <a:cubicBezTo>
                  <a:pt x="538" y="377"/>
                  <a:pt x="346" y="569"/>
                  <a:pt x="325" y="803"/>
                </a:cubicBezTo>
                <a:cubicBezTo>
                  <a:pt x="309" y="956"/>
                  <a:pt x="367" y="1100"/>
                  <a:pt x="479" y="1206"/>
                </a:cubicBezTo>
                <a:cubicBezTo>
                  <a:pt x="543" y="1265"/>
                  <a:pt x="580" y="1350"/>
                  <a:pt x="580" y="1435"/>
                </a:cubicBezTo>
                <a:lnTo>
                  <a:pt x="580" y="1632"/>
                </a:lnTo>
                <a:cubicBezTo>
                  <a:pt x="580" y="1690"/>
                  <a:pt x="623" y="1738"/>
                  <a:pt x="681" y="1743"/>
                </a:cubicBezTo>
                <a:lnTo>
                  <a:pt x="686" y="1743"/>
                </a:lnTo>
                <a:cubicBezTo>
                  <a:pt x="702" y="1791"/>
                  <a:pt x="750" y="1839"/>
                  <a:pt x="813" y="1839"/>
                </a:cubicBezTo>
                <a:cubicBezTo>
                  <a:pt x="877" y="1839"/>
                  <a:pt x="925" y="1786"/>
                  <a:pt x="941" y="1743"/>
                </a:cubicBezTo>
                <a:lnTo>
                  <a:pt x="946" y="1743"/>
                </a:lnTo>
                <a:cubicBezTo>
                  <a:pt x="1005" y="1738"/>
                  <a:pt x="1047" y="1690"/>
                  <a:pt x="1047" y="1632"/>
                </a:cubicBezTo>
                <a:lnTo>
                  <a:pt x="1047" y="1435"/>
                </a:lnTo>
                <a:cubicBezTo>
                  <a:pt x="1047" y="1350"/>
                  <a:pt x="1084" y="1265"/>
                  <a:pt x="1148" y="1206"/>
                </a:cubicBezTo>
                <a:cubicBezTo>
                  <a:pt x="1260" y="1100"/>
                  <a:pt x="1313" y="951"/>
                  <a:pt x="1303" y="803"/>
                </a:cubicBezTo>
                <a:close/>
                <a:moveTo>
                  <a:pt x="877" y="1743"/>
                </a:moveTo>
                <a:cubicBezTo>
                  <a:pt x="866" y="1765"/>
                  <a:pt x="840" y="1786"/>
                  <a:pt x="813" y="1786"/>
                </a:cubicBezTo>
                <a:cubicBezTo>
                  <a:pt x="782" y="1786"/>
                  <a:pt x="761" y="1765"/>
                  <a:pt x="750" y="1743"/>
                </a:cubicBezTo>
                <a:lnTo>
                  <a:pt x="750" y="1738"/>
                </a:lnTo>
                <a:lnTo>
                  <a:pt x="756" y="1738"/>
                </a:lnTo>
                <a:cubicBezTo>
                  <a:pt x="756" y="1738"/>
                  <a:pt x="877" y="1738"/>
                  <a:pt x="877" y="1743"/>
                </a:cubicBezTo>
                <a:close/>
                <a:moveTo>
                  <a:pt x="936" y="1685"/>
                </a:moveTo>
                <a:lnTo>
                  <a:pt x="692" y="1685"/>
                </a:lnTo>
                <a:cubicBezTo>
                  <a:pt x="671" y="1685"/>
                  <a:pt x="649" y="1674"/>
                  <a:pt x="644" y="1653"/>
                </a:cubicBezTo>
                <a:lnTo>
                  <a:pt x="644" y="1648"/>
                </a:lnTo>
                <a:lnTo>
                  <a:pt x="649" y="1648"/>
                </a:lnTo>
                <a:lnTo>
                  <a:pt x="983" y="1648"/>
                </a:lnTo>
                <a:lnTo>
                  <a:pt x="989" y="1648"/>
                </a:lnTo>
                <a:lnTo>
                  <a:pt x="989" y="1653"/>
                </a:lnTo>
                <a:cubicBezTo>
                  <a:pt x="978" y="1674"/>
                  <a:pt x="957" y="1685"/>
                  <a:pt x="936" y="1685"/>
                </a:cubicBezTo>
                <a:close/>
                <a:moveTo>
                  <a:pt x="989" y="1589"/>
                </a:moveTo>
                <a:lnTo>
                  <a:pt x="644" y="1594"/>
                </a:lnTo>
                <a:cubicBezTo>
                  <a:pt x="644" y="1594"/>
                  <a:pt x="639" y="1594"/>
                  <a:pt x="639" y="1589"/>
                </a:cubicBezTo>
                <a:lnTo>
                  <a:pt x="639" y="1557"/>
                </a:lnTo>
                <a:cubicBezTo>
                  <a:pt x="639" y="1557"/>
                  <a:pt x="639" y="1552"/>
                  <a:pt x="644" y="1552"/>
                </a:cubicBezTo>
                <a:lnTo>
                  <a:pt x="989" y="1552"/>
                </a:lnTo>
                <a:cubicBezTo>
                  <a:pt x="989" y="1552"/>
                  <a:pt x="994" y="1552"/>
                  <a:pt x="994" y="1557"/>
                </a:cubicBezTo>
                <a:lnTo>
                  <a:pt x="994" y="1589"/>
                </a:lnTo>
                <a:lnTo>
                  <a:pt x="989" y="1589"/>
                </a:lnTo>
                <a:close/>
                <a:moveTo>
                  <a:pt x="989" y="1493"/>
                </a:moveTo>
                <a:lnTo>
                  <a:pt x="644" y="1499"/>
                </a:lnTo>
                <a:cubicBezTo>
                  <a:pt x="644" y="1499"/>
                  <a:pt x="639" y="1499"/>
                  <a:pt x="639" y="1493"/>
                </a:cubicBezTo>
                <a:lnTo>
                  <a:pt x="639" y="1461"/>
                </a:lnTo>
                <a:cubicBezTo>
                  <a:pt x="639" y="1461"/>
                  <a:pt x="639" y="1456"/>
                  <a:pt x="644" y="1456"/>
                </a:cubicBezTo>
                <a:lnTo>
                  <a:pt x="989" y="1456"/>
                </a:lnTo>
                <a:cubicBezTo>
                  <a:pt x="989" y="1456"/>
                  <a:pt x="994" y="1456"/>
                  <a:pt x="994" y="1461"/>
                </a:cubicBezTo>
                <a:lnTo>
                  <a:pt x="994" y="1493"/>
                </a:lnTo>
                <a:lnTo>
                  <a:pt x="989" y="1493"/>
                </a:lnTo>
                <a:close/>
                <a:moveTo>
                  <a:pt x="724" y="951"/>
                </a:moveTo>
                <a:lnTo>
                  <a:pt x="681" y="956"/>
                </a:lnTo>
                <a:cubicBezTo>
                  <a:pt x="655" y="956"/>
                  <a:pt x="639" y="936"/>
                  <a:pt x="639" y="915"/>
                </a:cubicBezTo>
                <a:cubicBezTo>
                  <a:pt x="639" y="893"/>
                  <a:pt x="660" y="872"/>
                  <a:pt x="681" y="872"/>
                </a:cubicBezTo>
                <a:cubicBezTo>
                  <a:pt x="708" y="872"/>
                  <a:pt x="724" y="893"/>
                  <a:pt x="724" y="915"/>
                </a:cubicBezTo>
                <a:lnTo>
                  <a:pt x="724" y="951"/>
                </a:lnTo>
                <a:close/>
                <a:moveTo>
                  <a:pt x="777" y="1403"/>
                </a:moveTo>
                <a:lnTo>
                  <a:pt x="777" y="1009"/>
                </a:lnTo>
                <a:cubicBezTo>
                  <a:pt x="777" y="1009"/>
                  <a:pt x="777" y="1004"/>
                  <a:pt x="782" y="1004"/>
                </a:cubicBezTo>
                <a:lnTo>
                  <a:pt x="850" y="1004"/>
                </a:lnTo>
                <a:cubicBezTo>
                  <a:pt x="850" y="1004"/>
                  <a:pt x="856" y="1004"/>
                  <a:pt x="856" y="1009"/>
                </a:cubicBezTo>
                <a:lnTo>
                  <a:pt x="856" y="1403"/>
                </a:lnTo>
                <a:cubicBezTo>
                  <a:pt x="856" y="1403"/>
                  <a:pt x="856" y="1408"/>
                  <a:pt x="850" y="1408"/>
                </a:cubicBezTo>
                <a:lnTo>
                  <a:pt x="777" y="1403"/>
                </a:lnTo>
                <a:close/>
                <a:moveTo>
                  <a:pt x="1111" y="1164"/>
                </a:moveTo>
                <a:cubicBezTo>
                  <a:pt x="1042" y="1227"/>
                  <a:pt x="999" y="1313"/>
                  <a:pt x="994" y="1403"/>
                </a:cubicBezTo>
                <a:cubicBezTo>
                  <a:pt x="994" y="1403"/>
                  <a:pt x="994" y="1408"/>
                  <a:pt x="989" y="1408"/>
                </a:cubicBezTo>
                <a:lnTo>
                  <a:pt x="909" y="1408"/>
                </a:lnTo>
                <a:cubicBezTo>
                  <a:pt x="909" y="1408"/>
                  <a:pt x="904" y="1408"/>
                  <a:pt x="904" y="1403"/>
                </a:cubicBezTo>
                <a:lnTo>
                  <a:pt x="904" y="1009"/>
                </a:lnTo>
                <a:cubicBezTo>
                  <a:pt x="904" y="1009"/>
                  <a:pt x="904" y="1004"/>
                  <a:pt x="909" y="1004"/>
                </a:cubicBezTo>
                <a:lnTo>
                  <a:pt x="951" y="1004"/>
                </a:lnTo>
                <a:cubicBezTo>
                  <a:pt x="1005" y="1004"/>
                  <a:pt x="1053" y="961"/>
                  <a:pt x="1053" y="904"/>
                </a:cubicBezTo>
                <a:cubicBezTo>
                  <a:pt x="1053" y="851"/>
                  <a:pt x="1010" y="803"/>
                  <a:pt x="951" y="803"/>
                </a:cubicBezTo>
                <a:cubicBezTo>
                  <a:pt x="898" y="803"/>
                  <a:pt x="850" y="845"/>
                  <a:pt x="850" y="904"/>
                </a:cubicBezTo>
                <a:lnTo>
                  <a:pt x="850" y="945"/>
                </a:lnTo>
                <a:cubicBezTo>
                  <a:pt x="850" y="945"/>
                  <a:pt x="850" y="951"/>
                  <a:pt x="845" y="951"/>
                </a:cubicBezTo>
                <a:lnTo>
                  <a:pt x="777" y="951"/>
                </a:lnTo>
                <a:cubicBezTo>
                  <a:pt x="777" y="951"/>
                  <a:pt x="772" y="951"/>
                  <a:pt x="772" y="945"/>
                </a:cubicBezTo>
                <a:lnTo>
                  <a:pt x="772" y="904"/>
                </a:lnTo>
                <a:cubicBezTo>
                  <a:pt x="772" y="851"/>
                  <a:pt x="729" y="803"/>
                  <a:pt x="671" y="803"/>
                </a:cubicBezTo>
                <a:cubicBezTo>
                  <a:pt x="617" y="803"/>
                  <a:pt x="569" y="845"/>
                  <a:pt x="569" y="904"/>
                </a:cubicBezTo>
                <a:cubicBezTo>
                  <a:pt x="569" y="956"/>
                  <a:pt x="612" y="1004"/>
                  <a:pt x="671" y="1004"/>
                </a:cubicBezTo>
                <a:lnTo>
                  <a:pt x="713" y="1004"/>
                </a:lnTo>
                <a:cubicBezTo>
                  <a:pt x="713" y="1004"/>
                  <a:pt x="718" y="1004"/>
                  <a:pt x="718" y="1009"/>
                </a:cubicBezTo>
                <a:lnTo>
                  <a:pt x="718" y="1403"/>
                </a:lnTo>
                <a:cubicBezTo>
                  <a:pt x="718" y="1403"/>
                  <a:pt x="718" y="1408"/>
                  <a:pt x="713" y="1408"/>
                </a:cubicBezTo>
                <a:lnTo>
                  <a:pt x="633" y="1408"/>
                </a:lnTo>
                <a:cubicBezTo>
                  <a:pt x="633" y="1408"/>
                  <a:pt x="628" y="1408"/>
                  <a:pt x="628" y="1403"/>
                </a:cubicBezTo>
                <a:cubicBezTo>
                  <a:pt x="623" y="1313"/>
                  <a:pt x="580" y="1227"/>
                  <a:pt x="511" y="1164"/>
                </a:cubicBezTo>
                <a:cubicBezTo>
                  <a:pt x="410" y="1073"/>
                  <a:pt x="362" y="940"/>
                  <a:pt x="373" y="808"/>
                </a:cubicBezTo>
                <a:cubicBezTo>
                  <a:pt x="394" y="601"/>
                  <a:pt x="564" y="430"/>
                  <a:pt x="777" y="414"/>
                </a:cubicBezTo>
                <a:lnTo>
                  <a:pt x="809" y="414"/>
                </a:lnTo>
                <a:lnTo>
                  <a:pt x="840" y="414"/>
                </a:lnTo>
                <a:cubicBezTo>
                  <a:pt x="1053" y="430"/>
                  <a:pt x="1223" y="601"/>
                  <a:pt x="1244" y="808"/>
                </a:cubicBezTo>
                <a:cubicBezTo>
                  <a:pt x="1260" y="940"/>
                  <a:pt x="1207" y="1073"/>
                  <a:pt x="1111" y="1164"/>
                </a:cubicBezTo>
                <a:close/>
                <a:moveTo>
                  <a:pt x="904" y="951"/>
                </a:moveTo>
                <a:lnTo>
                  <a:pt x="904" y="909"/>
                </a:lnTo>
                <a:cubicBezTo>
                  <a:pt x="904" y="883"/>
                  <a:pt x="925" y="867"/>
                  <a:pt x="946" y="867"/>
                </a:cubicBezTo>
                <a:cubicBezTo>
                  <a:pt x="967" y="867"/>
                  <a:pt x="989" y="888"/>
                  <a:pt x="989" y="909"/>
                </a:cubicBezTo>
                <a:cubicBezTo>
                  <a:pt x="989" y="929"/>
                  <a:pt x="967" y="951"/>
                  <a:pt x="946" y="951"/>
                </a:cubicBezTo>
                <a:lnTo>
                  <a:pt x="904" y="951"/>
                </a:lnTo>
                <a:close/>
                <a:moveTo>
                  <a:pt x="813" y="202"/>
                </a:moveTo>
                <a:cubicBezTo>
                  <a:pt x="829" y="202"/>
                  <a:pt x="840" y="191"/>
                  <a:pt x="840" y="170"/>
                </a:cubicBezTo>
                <a:lnTo>
                  <a:pt x="840" y="26"/>
                </a:lnTo>
                <a:cubicBezTo>
                  <a:pt x="840" y="10"/>
                  <a:pt x="829" y="0"/>
                  <a:pt x="813" y="0"/>
                </a:cubicBezTo>
                <a:cubicBezTo>
                  <a:pt x="798" y="0"/>
                  <a:pt x="788" y="10"/>
                  <a:pt x="788" y="26"/>
                </a:cubicBezTo>
                <a:lnTo>
                  <a:pt x="788" y="170"/>
                </a:lnTo>
                <a:cubicBezTo>
                  <a:pt x="788" y="191"/>
                  <a:pt x="798" y="202"/>
                  <a:pt x="813" y="202"/>
                </a:cubicBezTo>
                <a:close/>
                <a:moveTo>
                  <a:pt x="1297" y="159"/>
                </a:moveTo>
                <a:cubicBezTo>
                  <a:pt x="1287" y="159"/>
                  <a:pt x="1281" y="164"/>
                  <a:pt x="1276" y="170"/>
                </a:cubicBezTo>
                <a:lnTo>
                  <a:pt x="1191" y="287"/>
                </a:lnTo>
                <a:cubicBezTo>
                  <a:pt x="1180" y="297"/>
                  <a:pt x="1186" y="319"/>
                  <a:pt x="1196" y="329"/>
                </a:cubicBezTo>
                <a:cubicBezTo>
                  <a:pt x="1202" y="335"/>
                  <a:pt x="1207" y="335"/>
                  <a:pt x="1212" y="335"/>
                </a:cubicBezTo>
                <a:cubicBezTo>
                  <a:pt x="1223" y="335"/>
                  <a:pt x="1228" y="329"/>
                  <a:pt x="1233" y="324"/>
                </a:cubicBezTo>
                <a:lnTo>
                  <a:pt x="1319" y="207"/>
                </a:lnTo>
                <a:cubicBezTo>
                  <a:pt x="1329" y="196"/>
                  <a:pt x="1324" y="175"/>
                  <a:pt x="1313" y="164"/>
                </a:cubicBezTo>
                <a:cubicBezTo>
                  <a:pt x="1308" y="164"/>
                  <a:pt x="1303" y="159"/>
                  <a:pt x="1297" y="159"/>
                </a:cubicBezTo>
                <a:close/>
                <a:moveTo>
                  <a:pt x="1457" y="675"/>
                </a:moveTo>
                <a:lnTo>
                  <a:pt x="1467" y="675"/>
                </a:lnTo>
                <a:lnTo>
                  <a:pt x="1606" y="633"/>
                </a:lnTo>
                <a:cubicBezTo>
                  <a:pt x="1611" y="633"/>
                  <a:pt x="1622" y="627"/>
                  <a:pt x="1622" y="617"/>
                </a:cubicBezTo>
                <a:cubicBezTo>
                  <a:pt x="1627" y="611"/>
                  <a:pt x="1627" y="601"/>
                  <a:pt x="1622" y="595"/>
                </a:cubicBezTo>
                <a:cubicBezTo>
                  <a:pt x="1616" y="585"/>
                  <a:pt x="1606" y="574"/>
                  <a:pt x="1595" y="574"/>
                </a:cubicBezTo>
                <a:lnTo>
                  <a:pt x="1585" y="574"/>
                </a:lnTo>
                <a:lnTo>
                  <a:pt x="1446" y="617"/>
                </a:lnTo>
                <a:cubicBezTo>
                  <a:pt x="1430" y="622"/>
                  <a:pt x="1425" y="638"/>
                  <a:pt x="1425" y="654"/>
                </a:cubicBezTo>
                <a:cubicBezTo>
                  <a:pt x="1430" y="670"/>
                  <a:pt x="1441" y="675"/>
                  <a:pt x="1457" y="675"/>
                </a:cubicBezTo>
                <a:close/>
                <a:moveTo>
                  <a:pt x="1595" y="1078"/>
                </a:moveTo>
                <a:lnTo>
                  <a:pt x="1457" y="1036"/>
                </a:lnTo>
                <a:lnTo>
                  <a:pt x="1446" y="1036"/>
                </a:lnTo>
                <a:cubicBezTo>
                  <a:pt x="1436" y="1036"/>
                  <a:pt x="1420" y="1047"/>
                  <a:pt x="1420" y="1057"/>
                </a:cubicBezTo>
                <a:lnTo>
                  <a:pt x="1420" y="1078"/>
                </a:lnTo>
                <a:lnTo>
                  <a:pt x="1436" y="1094"/>
                </a:lnTo>
                <a:lnTo>
                  <a:pt x="1574" y="1137"/>
                </a:lnTo>
                <a:lnTo>
                  <a:pt x="1585" y="1137"/>
                </a:lnTo>
                <a:cubicBezTo>
                  <a:pt x="1595" y="1137"/>
                  <a:pt x="1611" y="1126"/>
                  <a:pt x="1611" y="1116"/>
                </a:cubicBezTo>
                <a:cubicBezTo>
                  <a:pt x="1622" y="1100"/>
                  <a:pt x="1611" y="1084"/>
                  <a:pt x="1595" y="1078"/>
                </a:cubicBezTo>
                <a:close/>
                <a:moveTo>
                  <a:pt x="1228" y="1382"/>
                </a:moveTo>
                <a:cubicBezTo>
                  <a:pt x="1223" y="1376"/>
                  <a:pt x="1212" y="1371"/>
                  <a:pt x="1207" y="1371"/>
                </a:cubicBezTo>
                <a:cubicBezTo>
                  <a:pt x="1202" y="1371"/>
                  <a:pt x="1196" y="1371"/>
                  <a:pt x="1191" y="1376"/>
                </a:cubicBezTo>
                <a:cubicBezTo>
                  <a:pt x="1180" y="1387"/>
                  <a:pt x="1175" y="1403"/>
                  <a:pt x="1186" y="1419"/>
                </a:cubicBezTo>
                <a:lnTo>
                  <a:pt x="1271" y="1536"/>
                </a:lnTo>
                <a:cubicBezTo>
                  <a:pt x="1276" y="1541"/>
                  <a:pt x="1287" y="1547"/>
                  <a:pt x="1292" y="1547"/>
                </a:cubicBezTo>
                <a:cubicBezTo>
                  <a:pt x="1297" y="1547"/>
                  <a:pt x="1303" y="1547"/>
                  <a:pt x="1308" y="1541"/>
                </a:cubicBezTo>
                <a:cubicBezTo>
                  <a:pt x="1319" y="1531"/>
                  <a:pt x="1324" y="1515"/>
                  <a:pt x="1313" y="1499"/>
                </a:cubicBezTo>
                <a:lnTo>
                  <a:pt x="1228" y="1382"/>
                </a:lnTo>
                <a:close/>
                <a:moveTo>
                  <a:pt x="410" y="1366"/>
                </a:moveTo>
                <a:cubicBezTo>
                  <a:pt x="399" y="1366"/>
                  <a:pt x="394" y="1371"/>
                  <a:pt x="389" y="1376"/>
                </a:cubicBezTo>
                <a:lnTo>
                  <a:pt x="303" y="1493"/>
                </a:lnTo>
                <a:cubicBezTo>
                  <a:pt x="293" y="1504"/>
                  <a:pt x="298" y="1525"/>
                  <a:pt x="309" y="1536"/>
                </a:cubicBezTo>
                <a:cubicBezTo>
                  <a:pt x="314" y="1541"/>
                  <a:pt x="319" y="1541"/>
                  <a:pt x="325" y="1541"/>
                </a:cubicBezTo>
                <a:cubicBezTo>
                  <a:pt x="335" y="1541"/>
                  <a:pt x="341" y="1536"/>
                  <a:pt x="346" y="1531"/>
                </a:cubicBezTo>
                <a:lnTo>
                  <a:pt x="431" y="1414"/>
                </a:lnTo>
                <a:cubicBezTo>
                  <a:pt x="436" y="1408"/>
                  <a:pt x="436" y="1398"/>
                  <a:pt x="436" y="1392"/>
                </a:cubicBezTo>
                <a:cubicBezTo>
                  <a:pt x="436" y="1387"/>
                  <a:pt x="431" y="1376"/>
                  <a:pt x="426" y="1371"/>
                </a:cubicBezTo>
                <a:cubicBezTo>
                  <a:pt x="420" y="1366"/>
                  <a:pt x="415" y="1366"/>
                  <a:pt x="410" y="1366"/>
                </a:cubicBezTo>
                <a:close/>
                <a:moveTo>
                  <a:pt x="165" y="1025"/>
                </a:moveTo>
                <a:lnTo>
                  <a:pt x="155" y="1025"/>
                </a:lnTo>
                <a:lnTo>
                  <a:pt x="22" y="1073"/>
                </a:lnTo>
                <a:cubicBezTo>
                  <a:pt x="16" y="1073"/>
                  <a:pt x="6" y="1078"/>
                  <a:pt x="6" y="1089"/>
                </a:cubicBezTo>
                <a:cubicBezTo>
                  <a:pt x="0" y="1094"/>
                  <a:pt x="0" y="1105"/>
                  <a:pt x="6" y="1110"/>
                </a:cubicBezTo>
                <a:cubicBezTo>
                  <a:pt x="11" y="1121"/>
                  <a:pt x="22" y="1132"/>
                  <a:pt x="32" y="1132"/>
                </a:cubicBezTo>
                <a:lnTo>
                  <a:pt x="43" y="1132"/>
                </a:lnTo>
                <a:lnTo>
                  <a:pt x="181" y="1089"/>
                </a:lnTo>
                <a:cubicBezTo>
                  <a:pt x="186" y="1089"/>
                  <a:pt x="197" y="1084"/>
                  <a:pt x="197" y="1073"/>
                </a:cubicBezTo>
                <a:cubicBezTo>
                  <a:pt x="202" y="1068"/>
                  <a:pt x="202" y="1057"/>
                  <a:pt x="197" y="1052"/>
                </a:cubicBezTo>
                <a:cubicBezTo>
                  <a:pt x="192" y="1036"/>
                  <a:pt x="176" y="1025"/>
                  <a:pt x="165" y="1025"/>
                </a:cubicBezTo>
                <a:close/>
                <a:moveTo>
                  <a:pt x="176" y="611"/>
                </a:moveTo>
                <a:lnTo>
                  <a:pt x="37" y="569"/>
                </a:lnTo>
                <a:lnTo>
                  <a:pt x="27" y="569"/>
                </a:lnTo>
                <a:cubicBezTo>
                  <a:pt x="16" y="569"/>
                  <a:pt x="6" y="579"/>
                  <a:pt x="0" y="590"/>
                </a:cubicBezTo>
                <a:lnTo>
                  <a:pt x="0" y="611"/>
                </a:lnTo>
                <a:lnTo>
                  <a:pt x="16" y="627"/>
                </a:lnTo>
                <a:lnTo>
                  <a:pt x="155" y="670"/>
                </a:lnTo>
                <a:lnTo>
                  <a:pt x="165" y="670"/>
                </a:lnTo>
                <a:cubicBezTo>
                  <a:pt x="176" y="670"/>
                  <a:pt x="192" y="659"/>
                  <a:pt x="192" y="649"/>
                </a:cubicBezTo>
                <a:cubicBezTo>
                  <a:pt x="202" y="633"/>
                  <a:pt x="192" y="617"/>
                  <a:pt x="176" y="611"/>
                </a:cubicBezTo>
                <a:close/>
                <a:moveTo>
                  <a:pt x="394" y="319"/>
                </a:moveTo>
                <a:cubicBezTo>
                  <a:pt x="399" y="324"/>
                  <a:pt x="410" y="329"/>
                  <a:pt x="415" y="329"/>
                </a:cubicBezTo>
                <a:cubicBezTo>
                  <a:pt x="420" y="329"/>
                  <a:pt x="426" y="329"/>
                  <a:pt x="431" y="324"/>
                </a:cubicBezTo>
                <a:cubicBezTo>
                  <a:pt x="436" y="319"/>
                  <a:pt x="442" y="313"/>
                  <a:pt x="442" y="303"/>
                </a:cubicBezTo>
                <a:cubicBezTo>
                  <a:pt x="442" y="297"/>
                  <a:pt x="442" y="287"/>
                  <a:pt x="436" y="281"/>
                </a:cubicBezTo>
                <a:lnTo>
                  <a:pt x="357" y="170"/>
                </a:lnTo>
                <a:cubicBezTo>
                  <a:pt x="351" y="164"/>
                  <a:pt x="341" y="159"/>
                  <a:pt x="335" y="159"/>
                </a:cubicBezTo>
                <a:cubicBezTo>
                  <a:pt x="330" y="159"/>
                  <a:pt x="324" y="158"/>
                  <a:pt x="319" y="164"/>
                </a:cubicBezTo>
                <a:cubicBezTo>
                  <a:pt x="313" y="169"/>
                  <a:pt x="309" y="175"/>
                  <a:pt x="309" y="186"/>
                </a:cubicBezTo>
                <a:cubicBezTo>
                  <a:pt x="309" y="191"/>
                  <a:pt x="309" y="202"/>
                  <a:pt x="314" y="207"/>
                </a:cubicBezTo>
                <a:lnTo>
                  <a:pt x="394" y="319"/>
                </a:lnTo>
                <a:close/>
              </a:path>
            </a:pathLst>
          </a:custGeom>
          <a:solidFill>
            <a:srgbClr val="3D298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custDataLst>
      <p:tags r:id="rId1"/>
    </p:custDataLst>
    <p:extLst>
      <p:ext uri="{BB962C8B-B14F-4D97-AF65-F5344CB8AC3E}">
        <p14:creationId xmlns:p14="http://schemas.microsoft.com/office/powerpoint/2010/main" val="271113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423EE39-79BA-DB7D-F2BF-63902DA8A614}"/>
              </a:ext>
            </a:extLst>
          </p:cNvPr>
          <p:cNvSpPr/>
          <p:nvPr/>
        </p:nvSpPr>
        <p:spPr>
          <a:xfrm>
            <a:off x="971505" y="2282242"/>
            <a:ext cx="7228411" cy="2349361"/>
          </a:xfrm>
          <a:prstGeom prst="rect">
            <a:avLst/>
          </a:prstGeom>
          <a:noFill/>
        </p:spPr>
        <p:txBody>
          <a:bodyPr wrap="square" rtlCol="0">
            <a:spAutoFit/>
          </a:bodyPr>
          <a:lstStyle/>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People evolve in their capability</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Some people outgrow their role</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Some people get ready to retire</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Some are ready for the next challenge</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Consumer Behavior changes and product and service relevancy changes, and so,  meeting the demands require the right people and skills</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Leadership changes</a:t>
            </a:r>
          </a:p>
        </p:txBody>
      </p:sp>
      <p:sp>
        <p:nvSpPr>
          <p:cNvPr id="4" name="Title 3">
            <a:extLst>
              <a:ext uri="{FF2B5EF4-FFF2-40B4-BE49-F238E27FC236}">
                <a16:creationId xmlns:a16="http://schemas.microsoft.com/office/drawing/2014/main" id="{5AC380F4-BE98-C6BB-AC68-7B832409C6CC}"/>
              </a:ext>
            </a:extLst>
          </p:cNvPr>
          <p:cNvSpPr>
            <a:spLocks noGrp="1"/>
          </p:cNvSpPr>
          <p:nvPr>
            <p:ph type="title"/>
          </p:nvPr>
        </p:nvSpPr>
        <p:spPr>
          <a:xfrm>
            <a:off x="376814" y="287522"/>
            <a:ext cx="8292402" cy="881172"/>
          </a:xfrm>
        </p:spPr>
        <p:txBody>
          <a:bodyPr/>
          <a:lstStyle/>
          <a:p>
            <a:pPr algn="ctr"/>
            <a:r>
              <a:rPr lang="en-US" sz="2400" dirty="0">
                <a:solidFill>
                  <a:schemeClr val="accent1"/>
                </a:solidFill>
                <a:latin typeface="Arial" panose="020B0604020202020204"/>
                <a:cs typeface="Arial" panose="020B0604020202020204" pitchFamily="34" charset="0"/>
              </a:rPr>
              <a:t>Factors That Drive Succession Planning Strategy</a:t>
            </a:r>
            <a:br>
              <a:rPr lang="en-US" sz="2400" spc="300" dirty="0">
                <a:solidFill>
                  <a:schemeClr val="accent1"/>
                </a:solidFill>
                <a:latin typeface="Arial" panose="020B0604020202020204"/>
                <a:cs typeface="Arial" panose="020B0604020202020204" pitchFamily="34" charset="0"/>
              </a:rPr>
            </a:br>
            <a:endParaRPr lang="en-GB" dirty="0"/>
          </a:p>
        </p:txBody>
      </p:sp>
      <p:sp>
        <p:nvSpPr>
          <p:cNvPr id="2" name="Freeform 73">
            <a:extLst>
              <a:ext uri="{FF2B5EF4-FFF2-40B4-BE49-F238E27FC236}">
                <a16:creationId xmlns:a16="http://schemas.microsoft.com/office/drawing/2014/main" id="{21BAECB1-6DB1-0FCF-8FE6-55EDB9C27D17}"/>
              </a:ext>
            </a:extLst>
          </p:cNvPr>
          <p:cNvSpPr>
            <a:spLocks noChangeArrowheads="1"/>
          </p:cNvSpPr>
          <p:nvPr/>
        </p:nvSpPr>
        <p:spPr bwMode="auto">
          <a:xfrm>
            <a:off x="4128510" y="1012076"/>
            <a:ext cx="914400" cy="958669"/>
          </a:xfrm>
          <a:custGeom>
            <a:avLst/>
            <a:gdLst>
              <a:gd name="T0" fmla="*/ 1323 w 2642"/>
              <a:gd name="T1" fmla="*/ 0 h 2770"/>
              <a:gd name="T2" fmla="*/ 1323 w 2642"/>
              <a:gd name="T3" fmla="*/ 82 h 2770"/>
              <a:gd name="T4" fmla="*/ 1160 w 2642"/>
              <a:gd name="T5" fmla="*/ 246 h 2770"/>
              <a:gd name="T6" fmla="*/ 655 w 2642"/>
              <a:gd name="T7" fmla="*/ 1237 h 2770"/>
              <a:gd name="T8" fmla="*/ 979 w 2642"/>
              <a:gd name="T9" fmla="*/ 1118 h 2770"/>
              <a:gd name="T10" fmla="*/ 810 w 2642"/>
              <a:gd name="T11" fmla="*/ 1395 h 2770"/>
              <a:gd name="T12" fmla="*/ 1837 w 2642"/>
              <a:gd name="T13" fmla="*/ 1395 h 2770"/>
              <a:gd name="T14" fmla="*/ 1668 w 2642"/>
              <a:gd name="T15" fmla="*/ 1118 h 2770"/>
              <a:gd name="T16" fmla="*/ 2159 w 2642"/>
              <a:gd name="T17" fmla="*/ 1180 h 2770"/>
              <a:gd name="T18" fmla="*/ 2071 w 2642"/>
              <a:gd name="T19" fmla="*/ 912 h 2770"/>
              <a:gd name="T20" fmla="*/ 1594 w 2642"/>
              <a:gd name="T21" fmla="*/ 590 h 2770"/>
              <a:gd name="T22" fmla="*/ 863 w 2642"/>
              <a:gd name="T23" fmla="*/ 703 h 2770"/>
              <a:gd name="T24" fmla="*/ 429 w 2642"/>
              <a:gd name="T25" fmla="*/ 943 h 2770"/>
              <a:gd name="T26" fmla="*/ 485 w 2642"/>
              <a:gd name="T27" fmla="*/ 999 h 2770"/>
              <a:gd name="T28" fmla="*/ 708 w 2642"/>
              <a:gd name="T29" fmla="*/ 1042 h 2770"/>
              <a:gd name="T30" fmla="*/ 942 w 2642"/>
              <a:gd name="T31" fmla="*/ 731 h 2770"/>
              <a:gd name="T32" fmla="*/ 1702 w 2642"/>
              <a:gd name="T33" fmla="*/ 731 h 2770"/>
              <a:gd name="T34" fmla="*/ 2097 w 2642"/>
              <a:gd name="T35" fmla="*/ 988 h 2770"/>
              <a:gd name="T36" fmla="*/ 2136 w 2642"/>
              <a:gd name="T37" fmla="*/ 1104 h 2770"/>
              <a:gd name="T38" fmla="*/ 1738 w 2642"/>
              <a:gd name="T39" fmla="*/ 1070 h 2770"/>
              <a:gd name="T40" fmla="*/ 1622 w 2642"/>
              <a:gd name="T41" fmla="*/ 926 h 2770"/>
              <a:gd name="T42" fmla="*/ 1058 w 2642"/>
              <a:gd name="T43" fmla="*/ 1355 h 2770"/>
              <a:gd name="T44" fmla="*/ 973 w 2642"/>
              <a:gd name="T45" fmla="*/ 949 h 2770"/>
              <a:gd name="T46" fmla="*/ 677 w 2642"/>
              <a:gd name="T47" fmla="*/ 1160 h 2770"/>
              <a:gd name="T48" fmla="*/ 485 w 2642"/>
              <a:gd name="T49" fmla="*/ 999 h 2770"/>
              <a:gd name="T50" fmla="*/ 2365 w 2642"/>
              <a:gd name="T51" fmla="*/ 1663 h 2770"/>
              <a:gd name="T52" fmla="*/ 2283 w 2642"/>
              <a:gd name="T53" fmla="*/ 1663 h 2770"/>
              <a:gd name="T54" fmla="*/ 2119 w 2642"/>
              <a:gd name="T55" fmla="*/ 1499 h 2770"/>
              <a:gd name="T56" fmla="*/ 2303 w 2642"/>
              <a:gd name="T57" fmla="*/ 2010 h 2770"/>
              <a:gd name="T58" fmla="*/ 1603 w 2642"/>
              <a:gd name="T59" fmla="*/ 2340 h 2770"/>
              <a:gd name="T60" fmla="*/ 1033 w 2642"/>
              <a:gd name="T61" fmla="*/ 2306 h 2770"/>
              <a:gd name="T62" fmla="*/ 937 w 2642"/>
              <a:gd name="T63" fmla="*/ 2114 h 2770"/>
              <a:gd name="T64" fmla="*/ 0 w 2642"/>
              <a:gd name="T65" fmla="*/ 2351 h 2770"/>
              <a:gd name="T66" fmla="*/ 82 w 2642"/>
              <a:gd name="T67" fmla="*/ 2769 h 2770"/>
              <a:gd name="T68" fmla="*/ 1038 w 2642"/>
              <a:gd name="T69" fmla="*/ 2422 h 2770"/>
              <a:gd name="T70" fmla="*/ 1685 w 2642"/>
              <a:gd name="T71" fmla="*/ 2769 h 2770"/>
              <a:gd name="T72" fmla="*/ 2641 w 2642"/>
              <a:gd name="T73" fmla="*/ 2357 h 2770"/>
              <a:gd name="T74" fmla="*/ 790 w 2642"/>
              <a:gd name="T75" fmla="*/ 2382 h 2770"/>
              <a:gd name="T76" fmla="*/ 734 w 2642"/>
              <a:gd name="T77" fmla="*/ 2687 h 2770"/>
              <a:gd name="T78" fmla="*/ 282 w 2642"/>
              <a:gd name="T79" fmla="*/ 2354 h 2770"/>
              <a:gd name="T80" fmla="*/ 82 w 2642"/>
              <a:gd name="T81" fmla="*/ 2687 h 2770"/>
              <a:gd name="T82" fmla="*/ 697 w 2642"/>
              <a:gd name="T83" fmla="*/ 2089 h 2770"/>
              <a:gd name="T84" fmla="*/ 959 w 2642"/>
              <a:gd name="T85" fmla="*/ 2326 h 2770"/>
              <a:gd name="T86" fmla="*/ 790 w 2642"/>
              <a:gd name="T87" fmla="*/ 2687 h 2770"/>
              <a:gd name="T88" fmla="*/ 2390 w 2642"/>
              <a:gd name="T89" fmla="*/ 2382 h 2770"/>
              <a:gd name="T90" fmla="*/ 2334 w 2642"/>
              <a:gd name="T91" fmla="*/ 2687 h 2770"/>
              <a:gd name="T92" fmla="*/ 1882 w 2642"/>
              <a:gd name="T93" fmla="*/ 2354 h 2770"/>
              <a:gd name="T94" fmla="*/ 1682 w 2642"/>
              <a:gd name="T95" fmla="*/ 2687 h 2770"/>
              <a:gd name="T96" fmla="*/ 2303 w 2642"/>
              <a:gd name="T97" fmla="*/ 2089 h 2770"/>
              <a:gd name="T98" fmla="*/ 525 w 2642"/>
              <a:gd name="T99" fmla="*/ 1905 h 2770"/>
              <a:gd name="T100" fmla="*/ 282 w 2642"/>
              <a:gd name="T101" fmla="*/ 1663 h 2770"/>
              <a:gd name="T102" fmla="*/ 688 w 2642"/>
              <a:gd name="T103" fmla="*/ 1663 h 2770"/>
              <a:gd name="T104" fmla="*/ 525 w 2642"/>
              <a:gd name="T105" fmla="*/ 1499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42" h="2770">
                <a:moveTo>
                  <a:pt x="1323" y="486"/>
                </a:moveTo>
                <a:cubicBezTo>
                  <a:pt x="1456" y="486"/>
                  <a:pt x="1566" y="379"/>
                  <a:pt x="1566" y="243"/>
                </a:cubicBezTo>
                <a:cubicBezTo>
                  <a:pt x="1566" y="108"/>
                  <a:pt x="1459" y="0"/>
                  <a:pt x="1323" y="0"/>
                </a:cubicBezTo>
                <a:cubicBezTo>
                  <a:pt x="1191" y="0"/>
                  <a:pt x="1081" y="108"/>
                  <a:pt x="1081" y="243"/>
                </a:cubicBezTo>
                <a:cubicBezTo>
                  <a:pt x="1081" y="379"/>
                  <a:pt x="1188" y="486"/>
                  <a:pt x="1323" y="486"/>
                </a:cubicBezTo>
                <a:close/>
                <a:moveTo>
                  <a:pt x="1323" y="82"/>
                </a:moveTo>
                <a:cubicBezTo>
                  <a:pt x="1413" y="82"/>
                  <a:pt x="1487" y="156"/>
                  <a:pt x="1487" y="246"/>
                </a:cubicBezTo>
                <a:cubicBezTo>
                  <a:pt x="1487" y="336"/>
                  <a:pt x="1413" y="410"/>
                  <a:pt x="1323" y="410"/>
                </a:cubicBezTo>
                <a:cubicBezTo>
                  <a:pt x="1232" y="410"/>
                  <a:pt x="1160" y="336"/>
                  <a:pt x="1160" y="246"/>
                </a:cubicBezTo>
                <a:cubicBezTo>
                  <a:pt x="1160" y="156"/>
                  <a:pt x="1232" y="82"/>
                  <a:pt x="1323" y="82"/>
                </a:cubicBezTo>
                <a:close/>
                <a:moveTo>
                  <a:pt x="485" y="1180"/>
                </a:moveTo>
                <a:lnTo>
                  <a:pt x="655" y="1237"/>
                </a:lnTo>
                <a:cubicBezTo>
                  <a:pt x="717" y="1256"/>
                  <a:pt x="782" y="1253"/>
                  <a:pt x="841" y="1228"/>
                </a:cubicBezTo>
                <a:cubicBezTo>
                  <a:pt x="875" y="1214"/>
                  <a:pt x="906" y="1191"/>
                  <a:pt x="934" y="1166"/>
                </a:cubicBezTo>
                <a:lnTo>
                  <a:pt x="979" y="1118"/>
                </a:lnTo>
                <a:lnTo>
                  <a:pt x="979" y="1355"/>
                </a:lnTo>
                <a:lnTo>
                  <a:pt x="849" y="1355"/>
                </a:lnTo>
                <a:cubicBezTo>
                  <a:pt x="827" y="1355"/>
                  <a:pt x="810" y="1373"/>
                  <a:pt x="810" y="1395"/>
                </a:cubicBezTo>
                <a:cubicBezTo>
                  <a:pt x="810" y="1418"/>
                  <a:pt x="827" y="1434"/>
                  <a:pt x="849" y="1434"/>
                </a:cubicBezTo>
                <a:lnTo>
                  <a:pt x="1797" y="1434"/>
                </a:lnTo>
                <a:cubicBezTo>
                  <a:pt x="1820" y="1434"/>
                  <a:pt x="1837" y="1418"/>
                  <a:pt x="1837" y="1395"/>
                </a:cubicBezTo>
                <a:cubicBezTo>
                  <a:pt x="1837" y="1373"/>
                  <a:pt x="1820" y="1355"/>
                  <a:pt x="1797" y="1355"/>
                </a:cubicBezTo>
                <a:lnTo>
                  <a:pt x="1668" y="1355"/>
                </a:lnTo>
                <a:lnTo>
                  <a:pt x="1668" y="1118"/>
                </a:lnTo>
                <a:lnTo>
                  <a:pt x="1713" y="1166"/>
                </a:lnTo>
                <a:cubicBezTo>
                  <a:pt x="1783" y="1239"/>
                  <a:pt x="1896" y="1268"/>
                  <a:pt x="1992" y="1234"/>
                </a:cubicBezTo>
                <a:lnTo>
                  <a:pt x="2159" y="1180"/>
                </a:lnTo>
                <a:cubicBezTo>
                  <a:pt x="2207" y="1163"/>
                  <a:pt x="2243" y="1124"/>
                  <a:pt x="2252" y="1076"/>
                </a:cubicBezTo>
                <a:cubicBezTo>
                  <a:pt x="2263" y="1028"/>
                  <a:pt x="2246" y="974"/>
                  <a:pt x="2207" y="940"/>
                </a:cubicBezTo>
                <a:cubicBezTo>
                  <a:pt x="2170" y="906"/>
                  <a:pt x="2119" y="895"/>
                  <a:pt x="2071" y="912"/>
                </a:cubicBezTo>
                <a:lnTo>
                  <a:pt x="1910" y="966"/>
                </a:lnTo>
                <a:lnTo>
                  <a:pt x="1769" y="695"/>
                </a:lnTo>
                <a:cubicBezTo>
                  <a:pt x="1735" y="630"/>
                  <a:pt x="1668" y="590"/>
                  <a:pt x="1594" y="590"/>
                </a:cubicBezTo>
                <a:lnTo>
                  <a:pt x="1044" y="590"/>
                </a:lnTo>
                <a:cubicBezTo>
                  <a:pt x="973" y="590"/>
                  <a:pt x="909" y="627"/>
                  <a:pt x="872" y="689"/>
                </a:cubicBezTo>
                <a:lnTo>
                  <a:pt x="863" y="703"/>
                </a:lnTo>
                <a:lnTo>
                  <a:pt x="728" y="966"/>
                </a:lnTo>
                <a:lnTo>
                  <a:pt x="567" y="915"/>
                </a:lnTo>
                <a:cubicBezTo>
                  <a:pt x="519" y="898"/>
                  <a:pt x="465" y="909"/>
                  <a:pt x="429" y="943"/>
                </a:cubicBezTo>
                <a:cubicBezTo>
                  <a:pt x="392" y="977"/>
                  <a:pt x="375" y="1028"/>
                  <a:pt x="384" y="1078"/>
                </a:cubicBezTo>
                <a:cubicBezTo>
                  <a:pt x="401" y="1124"/>
                  <a:pt x="437" y="1163"/>
                  <a:pt x="485" y="1180"/>
                </a:cubicBezTo>
                <a:close/>
                <a:moveTo>
                  <a:pt x="485" y="999"/>
                </a:moveTo>
                <a:cubicBezTo>
                  <a:pt x="502" y="985"/>
                  <a:pt x="525" y="980"/>
                  <a:pt x="544" y="988"/>
                </a:cubicBezTo>
                <a:lnTo>
                  <a:pt x="550" y="991"/>
                </a:lnTo>
                <a:lnTo>
                  <a:pt x="708" y="1042"/>
                </a:lnTo>
                <a:cubicBezTo>
                  <a:pt x="717" y="1045"/>
                  <a:pt x="725" y="1045"/>
                  <a:pt x="734" y="1045"/>
                </a:cubicBezTo>
                <a:cubicBezTo>
                  <a:pt x="762" y="1045"/>
                  <a:pt x="787" y="1031"/>
                  <a:pt x="801" y="1005"/>
                </a:cubicBezTo>
                <a:lnTo>
                  <a:pt x="942" y="731"/>
                </a:lnTo>
                <a:cubicBezTo>
                  <a:pt x="962" y="692"/>
                  <a:pt x="1002" y="669"/>
                  <a:pt x="1047" y="669"/>
                </a:cubicBezTo>
                <a:lnTo>
                  <a:pt x="1597" y="669"/>
                </a:lnTo>
                <a:cubicBezTo>
                  <a:pt x="1642" y="669"/>
                  <a:pt x="1682" y="695"/>
                  <a:pt x="1702" y="731"/>
                </a:cubicBezTo>
                <a:lnTo>
                  <a:pt x="1843" y="1005"/>
                </a:lnTo>
                <a:cubicBezTo>
                  <a:pt x="1860" y="1036"/>
                  <a:pt x="1896" y="1053"/>
                  <a:pt x="1930" y="1042"/>
                </a:cubicBezTo>
                <a:lnTo>
                  <a:pt x="2097" y="988"/>
                </a:lnTo>
                <a:cubicBezTo>
                  <a:pt x="2116" y="983"/>
                  <a:pt x="2139" y="985"/>
                  <a:pt x="2156" y="999"/>
                </a:cubicBezTo>
                <a:cubicBezTo>
                  <a:pt x="2173" y="1014"/>
                  <a:pt x="2181" y="1037"/>
                  <a:pt x="2176" y="1059"/>
                </a:cubicBezTo>
                <a:cubicBezTo>
                  <a:pt x="2170" y="1082"/>
                  <a:pt x="2156" y="1098"/>
                  <a:pt x="2136" y="1104"/>
                </a:cubicBezTo>
                <a:lnTo>
                  <a:pt x="2130" y="1107"/>
                </a:lnTo>
                <a:lnTo>
                  <a:pt x="1967" y="1160"/>
                </a:lnTo>
                <a:cubicBezTo>
                  <a:pt x="1879" y="1189"/>
                  <a:pt x="1783" y="1152"/>
                  <a:pt x="1738" y="1070"/>
                </a:cubicBezTo>
                <a:lnTo>
                  <a:pt x="1733" y="1059"/>
                </a:lnTo>
                <a:lnTo>
                  <a:pt x="1676" y="951"/>
                </a:lnTo>
                <a:cubicBezTo>
                  <a:pt x="1665" y="932"/>
                  <a:pt x="1645" y="920"/>
                  <a:pt x="1622" y="926"/>
                </a:cubicBezTo>
                <a:cubicBezTo>
                  <a:pt x="1603" y="932"/>
                  <a:pt x="1589" y="949"/>
                  <a:pt x="1589" y="971"/>
                </a:cubicBezTo>
                <a:lnTo>
                  <a:pt x="1589" y="1355"/>
                </a:lnTo>
                <a:lnTo>
                  <a:pt x="1058" y="1355"/>
                </a:lnTo>
                <a:lnTo>
                  <a:pt x="1058" y="971"/>
                </a:lnTo>
                <a:cubicBezTo>
                  <a:pt x="1058" y="949"/>
                  <a:pt x="1044" y="932"/>
                  <a:pt x="1024" y="926"/>
                </a:cubicBezTo>
                <a:cubicBezTo>
                  <a:pt x="1004" y="920"/>
                  <a:pt x="985" y="932"/>
                  <a:pt x="973" y="949"/>
                </a:cubicBezTo>
                <a:lnTo>
                  <a:pt x="971" y="951"/>
                </a:lnTo>
                <a:lnTo>
                  <a:pt x="911" y="1064"/>
                </a:lnTo>
                <a:cubicBezTo>
                  <a:pt x="866" y="1149"/>
                  <a:pt x="767" y="1189"/>
                  <a:pt x="677" y="1160"/>
                </a:cubicBezTo>
                <a:lnTo>
                  <a:pt x="508" y="1104"/>
                </a:lnTo>
                <a:cubicBezTo>
                  <a:pt x="488" y="1095"/>
                  <a:pt x="471" y="1078"/>
                  <a:pt x="465" y="1059"/>
                </a:cubicBezTo>
                <a:cubicBezTo>
                  <a:pt x="460" y="1036"/>
                  <a:pt x="468" y="1014"/>
                  <a:pt x="485" y="999"/>
                </a:cubicBezTo>
                <a:close/>
                <a:moveTo>
                  <a:pt x="1879" y="1663"/>
                </a:moveTo>
                <a:cubicBezTo>
                  <a:pt x="1879" y="1796"/>
                  <a:pt x="1987" y="1905"/>
                  <a:pt x="2122" y="1905"/>
                </a:cubicBezTo>
                <a:cubicBezTo>
                  <a:pt x="2255" y="1905"/>
                  <a:pt x="2365" y="1799"/>
                  <a:pt x="2365" y="1663"/>
                </a:cubicBezTo>
                <a:cubicBezTo>
                  <a:pt x="2365" y="1528"/>
                  <a:pt x="2257" y="1420"/>
                  <a:pt x="2122" y="1420"/>
                </a:cubicBezTo>
                <a:cubicBezTo>
                  <a:pt x="1987" y="1423"/>
                  <a:pt x="1879" y="1531"/>
                  <a:pt x="1879" y="1663"/>
                </a:cubicBezTo>
                <a:close/>
                <a:moveTo>
                  <a:pt x="2283" y="1663"/>
                </a:moveTo>
                <a:cubicBezTo>
                  <a:pt x="2283" y="1754"/>
                  <a:pt x="2209" y="1826"/>
                  <a:pt x="2119" y="1826"/>
                </a:cubicBezTo>
                <a:cubicBezTo>
                  <a:pt x="2029" y="1826"/>
                  <a:pt x="1955" y="1754"/>
                  <a:pt x="1955" y="1663"/>
                </a:cubicBezTo>
                <a:cubicBezTo>
                  <a:pt x="1955" y="1573"/>
                  <a:pt x="2029" y="1499"/>
                  <a:pt x="2119" y="1499"/>
                </a:cubicBezTo>
                <a:cubicBezTo>
                  <a:pt x="2209" y="1499"/>
                  <a:pt x="2283" y="1573"/>
                  <a:pt x="2283" y="1663"/>
                </a:cubicBezTo>
                <a:close/>
                <a:moveTo>
                  <a:pt x="2542" y="2111"/>
                </a:moveTo>
                <a:cubicBezTo>
                  <a:pt x="2480" y="2046"/>
                  <a:pt x="2393" y="2010"/>
                  <a:pt x="2303" y="2010"/>
                </a:cubicBezTo>
                <a:lnTo>
                  <a:pt x="1947" y="2010"/>
                </a:lnTo>
                <a:cubicBezTo>
                  <a:pt x="1772" y="2010"/>
                  <a:pt x="1625" y="2142"/>
                  <a:pt x="1606" y="2315"/>
                </a:cubicBezTo>
                <a:lnTo>
                  <a:pt x="1603" y="2340"/>
                </a:lnTo>
                <a:lnTo>
                  <a:pt x="1038" y="2340"/>
                </a:lnTo>
                <a:lnTo>
                  <a:pt x="1036" y="2317"/>
                </a:lnTo>
                <a:cubicBezTo>
                  <a:pt x="1036" y="2315"/>
                  <a:pt x="1036" y="2309"/>
                  <a:pt x="1033" y="2306"/>
                </a:cubicBezTo>
                <a:lnTo>
                  <a:pt x="1033" y="2303"/>
                </a:lnTo>
                <a:lnTo>
                  <a:pt x="1030" y="2292"/>
                </a:lnTo>
                <a:cubicBezTo>
                  <a:pt x="1019" y="2224"/>
                  <a:pt x="985" y="2162"/>
                  <a:pt x="937" y="2114"/>
                </a:cubicBezTo>
                <a:cubicBezTo>
                  <a:pt x="872" y="2049"/>
                  <a:pt x="787" y="2013"/>
                  <a:pt x="697" y="2013"/>
                </a:cubicBezTo>
                <a:lnTo>
                  <a:pt x="333" y="2013"/>
                </a:lnTo>
                <a:cubicBezTo>
                  <a:pt x="149" y="2018"/>
                  <a:pt x="3" y="2168"/>
                  <a:pt x="0" y="2351"/>
                </a:cubicBezTo>
                <a:lnTo>
                  <a:pt x="0" y="2357"/>
                </a:lnTo>
                <a:lnTo>
                  <a:pt x="0" y="2687"/>
                </a:lnTo>
                <a:cubicBezTo>
                  <a:pt x="0" y="2732"/>
                  <a:pt x="36" y="2769"/>
                  <a:pt x="82" y="2769"/>
                </a:cubicBezTo>
                <a:lnTo>
                  <a:pt x="959" y="2769"/>
                </a:lnTo>
                <a:cubicBezTo>
                  <a:pt x="1002" y="2769"/>
                  <a:pt x="1038" y="2735"/>
                  <a:pt x="1038" y="2690"/>
                </a:cubicBezTo>
                <a:lnTo>
                  <a:pt x="1038" y="2422"/>
                </a:lnTo>
                <a:lnTo>
                  <a:pt x="1606" y="2422"/>
                </a:lnTo>
                <a:lnTo>
                  <a:pt x="1606" y="2690"/>
                </a:lnTo>
                <a:cubicBezTo>
                  <a:pt x="1606" y="2732"/>
                  <a:pt x="1639" y="2769"/>
                  <a:pt x="1685" y="2769"/>
                </a:cubicBezTo>
                <a:lnTo>
                  <a:pt x="2559" y="2769"/>
                </a:lnTo>
                <a:cubicBezTo>
                  <a:pt x="2605" y="2769"/>
                  <a:pt x="2641" y="2732"/>
                  <a:pt x="2641" y="2687"/>
                </a:cubicBezTo>
                <a:lnTo>
                  <a:pt x="2641" y="2357"/>
                </a:lnTo>
                <a:cubicBezTo>
                  <a:pt x="2641" y="2261"/>
                  <a:pt x="2607" y="2176"/>
                  <a:pt x="2542" y="2111"/>
                </a:cubicBezTo>
                <a:close/>
                <a:moveTo>
                  <a:pt x="790" y="2687"/>
                </a:moveTo>
                <a:lnTo>
                  <a:pt x="790" y="2382"/>
                </a:lnTo>
                <a:cubicBezTo>
                  <a:pt x="790" y="2368"/>
                  <a:pt x="779" y="2354"/>
                  <a:pt x="762" y="2354"/>
                </a:cubicBezTo>
                <a:cubicBezTo>
                  <a:pt x="745" y="2354"/>
                  <a:pt x="734" y="2365"/>
                  <a:pt x="734" y="2382"/>
                </a:cubicBezTo>
                <a:lnTo>
                  <a:pt x="734" y="2687"/>
                </a:lnTo>
                <a:lnTo>
                  <a:pt x="310" y="2687"/>
                </a:lnTo>
                <a:lnTo>
                  <a:pt x="310" y="2382"/>
                </a:lnTo>
                <a:cubicBezTo>
                  <a:pt x="310" y="2368"/>
                  <a:pt x="299" y="2354"/>
                  <a:pt x="282" y="2354"/>
                </a:cubicBezTo>
                <a:cubicBezTo>
                  <a:pt x="265" y="2354"/>
                  <a:pt x="254" y="2365"/>
                  <a:pt x="254" y="2382"/>
                </a:cubicBezTo>
                <a:lnTo>
                  <a:pt x="254" y="2687"/>
                </a:lnTo>
                <a:lnTo>
                  <a:pt x="82" y="2687"/>
                </a:lnTo>
                <a:lnTo>
                  <a:pt x="82" y="2354"/>
                </a:lnTo>
                <a:cubicBezTo>
                  <a:pt x="82" y="2207"/>
                  <a:pt x="200" y="2089"/>
                  <a:pt x="347" y="2089"/>
                </a:cubicBezTo>
                <a:lnTo>
                  <a:pt x="697" y="2089"/>
                </a:lnTo>
                <a:cubicBezTo>
                  <a:pt x="767" y="2089"/>
                  <a:pt x="832" y="2117"/>
                  <a:pt x="883" y="2165"/>
                </a:cubicBezTo>
                <a:cubicBezTo>
                  <a:pt x="925" y="2207"/>
                  <a:pt x="954" y="2264"/>
                  <a:pt x="959" y="2323"/>
                </a:cubicBezTo>
                <a:lnTo>
                  <a:pt x="959" y="2326"/>
                </a:lnTo>
                <a:lnTo>
                  <a:pt x="959" y="2351"/>
                </a:lnTo>
                <a:lnTo>
                  <a:pt x="959" y="2687"/>
                </a:lnTo>
                <a:lnTo>
                  <a:pt x="790" y="2687"/>
                </a:lnTo>
                <a:close/>
                <a:moveTo>
                  <a:pt x="2562" y="2687"/>
                </a:moveTo>
                <a:lnTo>
                  <a:pt x="2390" y="2687"/>
                </a:lnTo>
                <a:lnTo>
                  <a:pt x="2390" y="2382"/>
                </a:lnTo>
                <a:cubicBezTo>
                  <a:pt x="2390" y="2368"/>
                  <a:pt x="2379" y="2354"/>
                  <a:pt x="2362" y="2354"/>
                </a:cubicBezTo>
                <a:cubicBezTo>
                  <a:pt x="2345" y="2354"/>
                  <a:pt x="2334" y="2365"/>
                  <a:pt x="2334" y="2382"/>
                </a:cubicBezTo>
                <a:lnTo>
                  <a:pt x="2334" y="2687"/>
                </a:lnTo>
                <a:lnTo>
                  <a:pt x="1910" y="2687"/>
                </a:lnTo>
                <a:lnTo>
                  <a:pt x="1910" y="2382"/>
                </a:lnTo>
                <a:cubicBezTo>
                  <a:pt x="1910" y="2368"/>
                  <a:pt x="1899" y="2354"/>
                  <a:pt x="1882" y="2354"/>
                </a:cubicBezTo>
                <a:cubicBezTo>
                  <a:pt x="1865" y="2354"/>
                  <a:pt x="1854" y="2365"/>
                  <a:pt x="1854" y="2382"/>
                </a:cubicBezTo>
                <a:lnTo>
                  <a:pt x="1854" y="2687"/>
                </a:lnTo>
                <a:lnTo>
                  <a:pt x="1682" y="2687"/>
                </a:lnTo>
                <a:lnTo>
                  <a:pt x="1682" y="2354"/>
                </a:lnTo>
                <a:cubicBezTo>
                  <a:pt x="1682" y="2207"/>
                  <a:pt x="1800" y="2089"/>
                  <a:pt x="1944" y="2089"/>
                </a:cubicBezTo>
                <a:lnTo>
                  <a:pt x="2303" y="2089"/>
                </a:lnTo>
                <a:cubicBezTo>
                  <a:pt x="2447" y="2089"/>
                  <a:pt x="2562" y="2204"/>
                  <a:pt x="2562" y="2354"/>
                </a:cubicBezTo>
                <a:lnTo>
                  <a:pt x="2562" y="2687"/>
                </a:lnTo>
                <a:close/>
                <a:moveTo>
                  <a:pt x="525" y="1905"/>
                </a:moveTo>
                <a:cubicBezTo>
                  <a:pt x="657" y="1905"/>
                  <a:pt x="767" y="1799"/>
                  <a:pt x="767" y="1663"/>
                </a:cubicBezTo>
                <a:cubicBezTo>
                  <a:pt x="767" y="1528"/>
                  <a:pt x="660" y="1420"/>
                  <a:pt x="525" y="1420"/>
                </a:cubicBezTo>
                <a:cubicBezTo>
                  <a:pt x="392" y="1420"/>
                  <a:pt x="282" y="1528"/>
                  <a:pt x="282" y="1663"/>
                </a:cubicBezTo>
                <a:cubicBezTo>
                  <a:pt x="282" y="1799"/>
                  <a:pt x="392" y="1905"/>
                  <a:pt x="525" y="1905"/>
                </a:cubicBezTo>
                <a:close/>
                <a:moveTo>
                  <a:pt x="525" y="1499"/>
                </a:moveTo>
                <a:cubicBezTo>
                  <a:pt x="615" y="1499"/>
                  <a:pt x="688" y="1573"/>
                  <a:pt x="688" y="1663"/>
                </a:cubicBezTo>
                <a:cubicBezTo>
                  <a:pt x="688" y="1754"/>
                  <a:pt x="615" y="1826"/>
                  <a:pt x="525" y="1826"/>
                </a:cubicBezTo>
                <a:cubicBezTo>
                  <a:pt x="434" y="1826"/>
                  <a:pt x="361" y="1754"/>
                  <a:pt x="361" y="1663"/>
                </a:cubicBezTo>
                <a:cubicBezTo>
                  <a:pt x="361" y="1573"/>
                  <a:pt x="434" y="1499"/>
                  <a:pt x="525" y="1499"/>
                </a:cubicBezTo>
                <a:close/>
              </a:path>
            </a:pathLst>
          </a:custGeom>
          <a:solidFill>
            <a:schemeClr val="accent4"/>
          </a:solidFill>
          <a:ln>
            <a:noFill/>
          </a:ln>
          <a:effectLst/>
        </p:spPr>
        <p:txBody>
          <a:bodyPr wrap="none" anchor="ctr"/>
          <a:lstStyle/>
          <a:p>
            <a:endParaRPr lang="en-US" dirty="0"/>
          </a:p>
        </p:txBody>
      </p:sp>
    </p:spTree>
    <p:custDataLst>
      <p:tags r:id="rId1"/>
    </p:custDataLst>
    <p:extLst>
      <p:ext uri="{BB962C8B-B14F-4D97-AF65-F5344CB8AC3E}">
        <p14:creationId xmlns:p14="http://schemas.microsoft.com/office/powerpoint/2010/main" val="46582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6DCED448-3AA2-FB47-9F39-B382DDF00175}"/>
              </a:ext>
            </a:extLst>
          </p:cNvPr>
          <p:cNvPicPr>
            <a:picLocks noGrp="1" noChangeAspect="1"/>
          </p:cNvPicPr>
          <p:nvPr>
            <p:ph type="pic" sz="quarter" idx="10"/>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43" r="43"/>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2" y="2884647"/>
            <a:ext cx="7259539" cy="1796409"/>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Prepping</a:t>
            </a:r>
          </a:p>
        </p:txBody>
      </p:sp>
      <p:sp>
        <p:nvSpPr>
          <p:cNvPr id="6" name="TextBox 5">
            <a:extLst>
              <a:ext uri="{FF2B5EF4-FFF2-40B4-BE49-F238E27FC236}">
                <a16:creationId xmlns:a16="http://schemas.microsoft.com/office/drawing/2014/main" id="{8BE210F9-BC5F-45E7-A60B-B25BCD4A110D}"/>
              </a:ext>
            </a:extLst>
          </p:cNvPr>
          <p:cNvSpPr txBox="1"/>
          <p:nvPr/>
        </p:nvSpPr>
        <p:spPr>
          <a:xfrm>
            <a:off x="-95824" y="-852640"/>
            <a:ext cx="6138223" cy="646331"/>
          </a:xfrm>
          <a:prstGeom prst="rect">
            <a:avLst/>
          </a:prstGeom>
          <a:noFill/>
        </p:spPr>
        <p:txBody>
          <a:bodyPr wrap="square" rtlCol="0">
            <a:spAutoFit/>
          </a:bodyPr>
          <a:lstStyle/>
          <a:p>
            <a:r>
              <a:rPr lang="en-US" sz="1200" dirty="0">
                <a:solidFill>
                  <a:schemeClr val="accent3"/>
                </a:solidFill>
                <a:ea typeface="Open Sans Light" panose="020B0306030504020204" pitchFamily="34" charset="0"/>
                <a:cs typeface="Arial" panose="020B0604020202020204" pitchFamily="34" charset="0"/>
              </a:rPr>
              <a:t>Change the background photo by deleting it and replacing.</a:t>
            </a:r>
          </a:p>
          <a:p>
            <a:r>
              <a:rPr lang="en-US" sz="1200" dirty="0">
                <a:solidFill>
                  <a:schemeClr val="accent3"/>
                </a:solidFill>
                <a:ea typeface="Open Sans Light" panose="020B0306030504020204" pitchFamily="34" charset="0"/>
                <a:cs typeface="Arial" panose="020B0604020202020204" pitchFamily="34" charset="0"/>
              </a:rPr>
              <a:t>Then right click on photo and send to back.</a:t>
            </a:r>
          </a:p>
          <a:p>
            <a:r>
              <a:rPr lang="en-US" sz="1200" dirty="0">
                <a:solidFill>
                  <a:schemeClr val="accent3"/>
                </a:solidFill>
                <a:ea typeface="Open Sans Light" panose="020B0306030504020204" pitchFamily="34" charset="0"/>
                <a:cs typeface="Arial" panose="020B0604020202020204" pitchFamily="34" charset="0"/>
              </a:rPr>
              <a:t>Change the color overlay with the shape fill tool.</a:t>
            </a:r>
          </a:p>
        </p:txBody>
      </p:sp>
    </p:spTree>
    <p:custDataLst>
      <p:tags r:id="rId1"/>
    </p:custDataLst>
    <p:extLst>
      <p:ext uri="{BB962C8B-B14F-4D97-AF65-F5344CB8AC3E}">
        <p14:creationId xmlns:p14="http://schemas.microsoft.com/office/powerpoint/2010/main" val="4111165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2">
            <a:extLst>
              <a:ext uri="{FF2B5EF4-FFF2-40B4-BE49-F238E27FC236}">
                <a16:creationId xmlns:a16="http://schemas.microsoft.com/office/drawing/2014/main" id="{5DCB773C-50D4-A02F-41AB-353BAD1782FD}"/>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Freeform 23">
            <a:extLst>
              <a:ext uri="{FF2B5EF4-FFF2-40B4-BE49-F238E27FC236}">
                <a16:creationId xmlns:a16="http://schemas.microsoft.com/office/drawing/2014/main" id="{672BF97B-0D40-6B1B-85EB-AD0321FA2376}"/>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A831C14-3B42-DE3F-D92D-AE0766AE46CC}"/>
              </a:ext>
            </a:extLst>
          </p:cNvPr>
          <p:cNvPicPr>
            <a:picLocks noChangeAspect="1"/>
          </p:cNvPicPr>
          <p:nvPr/>
        </p:nvPicPr>
        <p:blipFill rotWithShape="1">
          <a:blip r:embed="rId4"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7" name="Title 2">
            <a:extLst>
              <a:ext uri="{FF2B5EF4-FFF2-40B4-BE49-F238E27FC236}">
                <a16:creationId xmlns:a16="http://schemas.microsoft.com/office/drawing/2014/main" id="{ECDB95C4-042B-E84E-A976-7707154EA065}"/>
              </a:ext>
            </a:extLst>
          </p:cNvPr>
          <p:cNvSpPr>
            <a:spLocks noGrp="1"/>
          </p:cNvSpPr>
          <p:nvPr>
            <p:ph type="title"/>
          </p:nvPr>
        </p:nvSpPr>
        <p:spPr>
          <a:xfrm>
            <a:off x="597018" y="2066589"/>
            <a:ext cx="2167043" cy="1343361"/>
          </a:xfrm>
        </p:spPr>
        <p:txBody>
          <a:bodyPr/>
          <a:lstStyle/>
          <a:p>
            <a:r>
              <a:rPr lang="en-US" b="1" dirty="0"/>
              <a:t>Step 1: </a:t>
            </a:r>
            <a:r>
              <a:rPr lang="en-US" b="1" dirty="0">
                <a:solidFill>
                  <a:schemeClr val="accent3"/>
                </a:solidFill>
              </a:rPr>
              <a:t>Business Objectives</a:t>
            </a:r>
            <a:br>
              <a:rPr lang="en-US" b="1" dirty="0"/>
            </a:br>
            <a:br>
              <a:rPr lang="en-US" spc="-50" dirty="0"/>
            </a:br>
            <a:endParaRPr lang="en-US" spc="-50" dirty="0"/>
          </a:p>
        </p:txBody>
      </p:sp>
      <p:sp>
        <p:nvSpPr>
          <p:cNvPr id="3" name="Rectangle 2">
            <a:extLst>
              <a:ext uri="{FF2B5EF4-FFF2-40B4-BE49-F238E27FC236}">
                <a16:creationId xmlns:a16="http://schemas.microsoft.com/office/drawing/2014/main" id="{1ADA66D2-BF14-EB47-5DF6-79E4B0B2A7F0}"/>
              </a:ext>
            </a:extLst>
          </p:cNvPr>
          <p:cNvSpPr/>
          <p:nvPr/>
        </p:nvSpPr>
        <p:spPr>
          <a:xfrm>
            <a:off x="4058777" y="2571078"/>
            <a:ext cx="4637520" cy="1446550"/>
          </a:xfrm>
          <a:prstGeom prst="rect">
            <a:avLst/>
          </a:prstGeom>
        </p:spPr>
        <p:txBody>
          <a:bodyPr vert="horz"/>
          <a:lstStyle/>
          <a:p>
            <a:pPr algn="ctr">
              <a:spcBef>
                <a:spcPct val="20000"/>
              </a:spcBef>
            </a:pPr>
            <a:r>
              <a:rPr lang="en-US" dirty="0">
                <a:solidFill>
                  <a:schemeClr val="tx2"/>
                </a:solidFill>
                <a:cs typeface="Arial" panose="020B0604020202020204" pitchFamily="34" charset="0"/>
              </a:rPr>
              <a:t>Preparing is critical before you dive into </a:t>
            </a:r>
          </a:p>
          <a:p>
            <a:pPr algn="ctr">
              <a:spcBef>
                <a:spcPct val="20000"/>
              </a:spcBef>
            </a:pPr>
            <a:r>
              <a:rPr lang="en-US" dirty="0">
                <a:solidFill>
                  <a:schemeClr val="tx2"/>
                </a:solidFill>
                <a:cs typeface="Arial" panose="020B0604020202020204" pitchFamily="34" charset="0"/>
              </a:rPr>
              <a:t>Succession Planning</a:t>
            </a:r>
          </a:p>
          <a:p>
            <a:pPr algn="ctr">
              <a:spcBef>
                <a:spcPct val="20000"/>
              </a:spcBef>
            </a:pPr>
            <a:endParaRPr lang="en-US" dirty="0">
              <a:solidFill>
                <a:schemeClr val="tx2"/>
              </a:solidFill>
              <a:cs typeface="Arial" panose="020B0604020202020204" pitchFamily="34" charset="0"/>
            </a:endParaRPr>
          </a:p>
          <a:p>
            <a:pPr algn="ctr">
              <a:spcBef>
                <a:spcPct val="20000"/>
              </a:spcBef>
            </a:pPr>
            <a:r>
              <a:rPr lang="en-US" dirty="0">
                <a:solidFill>
                  <a:schemeClr val="tx2"/>
                </a:solidFill>
                <a:cs typeface="Arial" panose="020B0604020202020204" pitchFamily="34" charset="0"/>
              </a:rPr>
              <a:t>Let’s Consider…</a:t>
            </a:r>
          </a:p>
        </p:txBody>
      </p:sp>
      <p:sp>
        <p:nvSpPr>
          <p:cNvPr id="2" name="Freeform 51">
            <a:extLst>
              <a:ext uri="{FF2B5EF4-FFF2-40B4-BE49-F238E27FC236}">
                <a16:creationId xmlns:a16="http://schemas.microsoft.com/office/drawing/2014/main" id="{33BD2628-E9C5-C9BE-6523-5FE08DE498FF}"/>
              </a:ext>
            </a:extLst>
          </p:cNvPr>
          <p:cNvSpPr>
            <a:spLocks noChangeArrowheads="1"/>
          </p:cNvSpPr>
          <p:nvPr/>
        </p:nvSpPr>
        <p:spPr bwMode="auto">
          <a:xfrm>
            <a:off x="5556001" y="782341"/>
            <a:ext cx="1409878" cy="1552334"/>
          </a:xfrm>
          <a:custGeom>
            <a:avLst/>
            <a:gdLst>
              <a:gd name="T0" fmla="*/ 2475 w 2532"/>
              <a:gd name="T1" fmla="*/ 299 h 2786"/>
              <a:gd name="T2" fmla="*/ 2232 w 2532"/>
              <a:gd name="T3" fmla="*/ 285 h 2786"/>
              <a:gd name="T4" fmla="*/ 2215 w 2532"/>
              <a:gd name="T5" fmla="*/ 11 h 2786"/>
              <a:gd name="T6" fmla="*/ 2187 w 2532"/>
              <a:gd name="T7" fmla="*/ 8 h 2786"/>
              <a:gd name="T8" fmla="*/ 1939 w 2532"/>
              <a:gd name="T9" fmla="*/ 240 h 2786"/>
              <a:gd name="T10" fmla="*/ 1846 w 2532"/>
              <a:gd name="T11" fmla="*/ 319 h 2786"/>
              <a:gd name="T12" fmla="*/ 85 w 2532"/>
              <a:gd name="T13" fmla="*/ 1546 h 2786"/>
              <a:gd name="T14" fmla="*/ 711 w 2532"/>
              <a:gd name="T15" fmla="*/ 2576 h 2786"/>
              <a:gd name="T16" fmla="*/ 711 w 2532"/>
              <a:gd name="T17" fmla="*/ 2779 h 2786"/>
              <a:gd name="T18" fmla="*/ 855 w 2532"/>
              <a:gd name="T19" fmla="*/ 2424 h 2786"/>
              <a:gd name="T20" fmla="*/ 1705 w 2532"/>
              <a:gd name="T21" fmla="*/ 2746 h 2786"/>
              <a:gd name="T22" fmla="*/ 1784 w 2532"/>
              <a:gd name="T23" fmla="*/ 2760 h 2786"/>
              <a:gd name="T24" fmla="*/ 1719 w 2532"/>
              <a:gd name="T25" fmla="*/ 2551 h 2786"/>
              <a:gd name="T26" fmla="*/ 2334 w 2532"/>
              <a:gd name="T27" fmla="*/ 1668 h 2786"/>
              <a:gd name="T28" fmla="*/ 2503 w 2532"/>
              <a:gd name="T29" fmla="*/ 384 h 2786"/>
              <a:gd name="T30" fmla="*/ 2531 w 2532"/>
              <a:gd name="T31" fmla="*/ 324 h 2786"/>
              <a:gd name="T32" fmla="*/ 1589 w 2532"/>
              <a:gd name="T33" fmla="*/ 705 h 2786"/>
              <a:gd name="T34" fmla="*/ 1812 w 2532"/>
              <a:gd name="T35" fmla="*/ 474 h 2786"/>
              <a:gd name="T36" fmla="*/ 1809 w 2532"/>
              <a:gd name="T37" fmla="*/ 657 h 2786"/>
              <a:gd name="T38" fmla="*/ 1589 w 2532"/>
              <a:gd name="T39" fmla="*/ 858 h 2786"/>
              <a:gd name="T40" fmla="*/ 1956 w 2532"/>
              <a:gd name="T41" fmla="*/ 632 h 2786"/>
              <a:gd name="T42" fmla="*/ 2232 w 2532"/>
              <a:gd name="T43" fmla="*/ 381 h 2786"/>
              <a:gd name="T44" fmla="*/ 2390 w 2532"/>
              <a:gd name="T45" fmla="*/ 384 h 2786"/>
              <a:gd name="T46" fmla="*/ 2114 w 2532"/>
              <a:gd name="T47" fmla="*/ 637 h 2786"/>
              <a:gd name="T48" fmla="*/ 1050 w 2532"/>
              <a:gd name="T49" fmla="*/ 1478 h 2786"/>
              <a:gd name="T50" fmla="*/ 1360 w 2532"/>
              <a:gd name="T51" fmla="*/ 1106 h 2786"/>
              <a:gd name="T52" fmla="*/ 1180 w 2532"/>
              <a:gd name="T53" fmla="*/ 1301 h 2786"/>
              <a:gd name="T54" fmla="*/ 1304 w 2532"/>
              <a:gd name="T55" fmla="*/ 1278 h 2786"/>
              <a:gd name="T56" fmla="*/ 1391 w 2532"/>
              <a:gd name="T57" fmla="*/ 1481 h 2786"/>
              <a:gd name="T58" fmla="*/ 1374 w 2532"/>
              <a:gd name="T59" fmla="*/ 1955 h 2786"/>
              <a:gd name="T60" fmla="*/ 674 w 2532"/>
              <a:gd name="T61" fmla="*/ 923 h 2786"/>
              <a:gd name="T62" fmla="*/ 1484 w 2532"/>
              <a:gd name="T63" fmla="*/ 694 h 2786"/>
              <a:gd name="T64" fmla="*/ 1504 w 2532"/>
              <a:gd name="T65" fmla="*/ 942 h 2786"/>
              <a:gd name="T66" fmla="*/ 1419 w 2532"/>
              <a:gd name="T67" fmla="*/ 1047 h 2786"/>
              <a:gd name="T68" fmla="*/ 1010 w 2532"/>
              <a:gd name="T69" fmla="*/ 1541 h 2786"/>
              <a:gd name="T70" fmla="*/ 1493 w 2532"/>
              <a:gd name="T71" fmla="*/ 1086 h 2786"/>
              <a:gd name="T72" fmla="*/ 1668 w 2532"/>
              <a:gd name="T73" fmla="*/ 1016 h 2786"/>
              <a:gd name="T74" fmla="*/ 2038 w 2532"/>
              <a:gd name="T75" fmla="*/ 714 h 2786"/>
              <a:gd name="T76" fmla="*/ 2012 w 2532"/>
              <a:gd name="T77" fmla="*/ 759 h 2786"/>
              <a:gd name="T78" fmla="*/ 1676 w 2532"/>
              <a:gd name="T79" fmla="*/ 939 h 2786"/>
              <a:gd name="T80" fmla="*/ 1868 w 2532"/>
              <a:gd name="T81" fmla="*/ 719 h 2786"/>
              <a:gd name="T82" fmla="*/ 1623 w 2532"/>
              <a:gd name="T83" fmla="*/ 547 h 2786"/>
              <a:gd name="T84" fmla="*/ 917 w 2532"/>
              <a:gd name="T85" fmla="*/ 626 h 2786"/>
              <a:gd name="T86" fmla="*/ 1103 w 2532"/>
              <a:gd name="T87" fmla="*/ 2043 h 2786"/>
              <a:gd name="T88" fmla="*/ 1911 w 2532"/>
              <a:gd name="T89" fmla="*/ 970 h 2786"/>
              <a:gd name="T90" fmla="*/ 1942 w 2532"/>
              <a:gd name="T91" fmla="*/ 2122 h 2786"/>
              <a:gd name="T92" fmla="*/ 1211 w 2532"/>
              <a:gd name="T93" fmla="*/ 223 h 2786"/>
              <a:gd name="T94" fmla="*/ 1896 w 2532"/>
              <a:gd name="T95" fmla="*/ 488 h 2786"/>
              <a:gd name="T96" fmla="*/ 2150 w 2532"/>
              <a:gd name="T97" fmla="*/ 132 h 2786"/>
              <a:gd name="T98" fmla="*/ 2145 w 2532"/>
              <a:gd name="T99" fmla="*/ 319 h 2786"/>
              <a:gd name="T100" fmla="*/ 1899 w 2532"/>
              <a:gd name="T101" fmla="*/ 558 h 2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32" h="2786">
                <a:moveTo>
                  <a:pt x="2520" y="316"/>
                </a:moveTo>
                <a:cubicBezTo>
                  <a:pt x="2517" y="313"/>
                  <a:pt x="2512" y="313"/>
                  <a:pt x="2509" y="310"/>
                </a:cubicBezTo>
                <a:cubicBezTo>
                  <a:pt x="2498" y="304"/>
                  <a:pt x="2486" y="299"/>
                  <a:pt x="2475" y="299"/>
                </a:cubicBezTo>
                <a:cubicBezTo>
                  <a:pt x="2396" y="296"/>
                  <a:pt x="2314" y="299"/>
                  <a:pt x="2246" y="299"/>
                </a:cubicBezTo>
                <a:cubicBezTo>
                  <a:pt x="2235" y="299"/>
                  <a:pt x="2235" y="296"/>
                  <a:pt x="2235" y="296"/>
                </a:cubicBezTo>
                <a:cubicBezTo>
                  <a:pt x="2235" y="296"/>
                  <a:pt x="2232" y="293"/>
                  <a:pt x="2232" y="285"/>
                </a:cubicBezTo>
                <a:cubicBezTo>
                  <a:pt x="2232" y="194"/>
                  <a:pt x="2232" y="124"/>
                  <a:pt x="2232" y="56"/>
                </a:cubicBezTo>
                <a:cubicBezTo>
                  <a:pt x="2232" y="42"/>
                  <a:pt x="2227" y="31"/>
                  <a:pt x="2221" y="22"/>
                </a:cubicBezTo>
                <a:cubicBezTo>
                  <a:pt x="2218" y="19"/>
                  <a:pt x="2218" y="14"/>
                  <a:pt x="2215" y="11"/>
                </a:cubicBezTo>
                <a:lnTo>
                  <a:pt x="2210" y="0"/>
                </a:lnTo>
                <a:lnTo>
                  <a:pt x="2198" y="5"/>
                </a:lnTo>
                <a:cubicBezTo>
                  <a:pt x="2196" y="8"/>
                  <a:pt x="2190" y="8"/>
                  <a:pt x="2187" y="8"/>
                </a:cubicBezTo>
                <a:cubicBezTo>
                  <a:pt x="2176" y="11"/>
                  <a:pt x="2165" y="14"/>
                  <a:pt x="2156" y="25"/>
                </a:cubicBezTo>
                <a:cubicBezTo>
                  <a:pt x="2097" y="82"/>
                  <a:pt x="2038" y="141"/>
                  <a:pt x="1978" y="200"/>
                </a:cubicBezTo>
                <a:lnTo>
                  <a:pt x="1939" y="240"/>
                </a:lnTo>
                <a:cubicBezTo>
                  <a:pt x="1916" y="262"/>
                  <a:pt x="1894" y="285"/>
                  <a:pt x="1874" y="307"/>
                </a:cubicBezTo>
                <a:lnTo>
                  <a:pt x="1857" y="327"/>
                </a:lnTo>
                <a:lnTo>
                  <a:pt x="1846" y="319"/>
                </a:lnTo>
                <a:cubicBezTo>
                  <a:pt x="1617" y="178"/>
                  <a:pt x="1369" y="121"/>
                  <a:pt x="1106" y="149"/>
                </a:cubicBezTo>
                <a:cubicBezTo>
                  <a:pt x="852" y="178"/>
                  <a:pt x="632" y="276"/>
                  <a:pt x="449" y="446"/>
                </a:cubicBezTo>
                <a:cubicBezTo>
                  <a:pt x="121" y="750"/>
                  <a:pt x="0" y="1120"/>
                  <a:pt x="85" y="1546"/>
                </a:cubicBezTo>
                <a:cubicBezTo>
                  <a:pt x="161" y="1930"/>
                  <a:pt x="392" y="2212"/>
                  <a:pt x="765" y="2384"/>
                </a:cubicBezTo>
                <a:cubicBezTo>
                  <a:pt x="779" y="2390"/>
                  <a:pt x="779" y="2393"/>
                  <a:pt x="773" y="2407"/>
                </a:cubicBezTo>
                <a:cubicBezTo>
                  <a:pt x="753" y="2463"/>
                  <a:pt x="731" y="2520"/>
                  <a:pt x="711" y="2576"/>
                </a:cubicBezTo>
                <a:cubicBezTo>
                  <a:pt x="694" y="2624"/>
                  <a:pt x="677" y="2672"/>
                  <a:pt x="658" y="2723"/>
                </a:cubicBezTo>
                <a:cubicBezTo>
                  <a:pt x="643" y="2760"/>
                  <a:pt x="666" y="2774"/>
                  <a:pt x="680" y="2779"/>
                </a:cubicBezTo>
                <a:cubicBezTo>
                  <a:pt x="691" y="2785"/>
                  <a:pt x="703" y="2785"/>
                  <a:pt x="711" y="2779"/>
                </a:cubicBezTo>
                <a:cubicBezTo>
                  <a:pt x="722" y="2774"/>
                  <a:pt x="731" y="2765"/>
                  <a:pt x="734" y="2751"/>
                </a:cubicBezTo>
                <a:cubicBezTo>
                  <a:pt x="739" y="2734"/>
                  <a:pt x="748" y="2715"/>
                  <a:pt x="753" y="2698"/>
                </a:cubicBezTo>
                <a:lnTo>
                  <a:pt x="855" y="2424"/>
                </a:lnTo>
                <a:cubicBezTo>
                  <a:pt x="1098" y="2503"/>
                  <a:pt x="1343" y="2503"/>
                  <a:pt x="1586" y="2427"/>
                </a:cubicBezTo>
                <a:cubicBezTo>
                  <a:pt x="1589" y="2432"/>
                  <a:pt x="1592" y="2438"/>
                  <a:pt x="1594" y="2444"/>
                </a:cubicBezTo>
                <a:lnTo>
                  <a:pt x="1705" y="2746"/>
                </a:lnTo>
                <a:cubicBezTo>
                  <a:pt x="1707" y="2757"/>
                  <a:pt x="1719" y="2782"/>
                  <a:pt x="1744" y="2782"/>
                </a:cubicBezTo>
                <a:cubicBezTo>
                  <a:pt x="1750" y="2782"/>
                  <a:pt x="1752" y="2782"/>
                  <a:pt x="1758" y="2779"/>
                </a:cubicBezTo>
                <a:cubicBezTo>
                  <a:pt x="1772" y="2774"/>
                  <a:pt x="1781" y="2768"/>
                  <a:pt x="1784" y="2760"/>
                </a:cubicBezTo>
                <a:cubicBezTo>
                  <a:pt x="1789" y="2748"/>
                  <a:pt x="1789" y="2734"/>
                  <a:pt x="1781" y="2717"/>
                </a:cubicBezTo>
                <a:cubicBezTo>
                  <a:pt x="1764" y="2672"/>
                  <a:pt x="1747" y="2627"/>
                  <a:pt x="1730" y="2582"/>
                </a:cubicBezTo>
                <a:lnTo>
                  <a:pt x="1719" y="2551"/>
                </a:lnTo>
                <a:cubicBezTo>
                  <a:pt x="1705" y="2511"/>
                  <a:pt x="1690" y="2469"/>
                  <a:pt x="1673" y="2429"/>
                </a:cubicBezTo>
                <a:lnTo>
                  <a:pt x="1662" y="2396"/>
                </a:lnTo>
                <a:cubicBezTo>
                  <a:pt x="2001" y="2246"/>
                  <a:pt x="2227" y="2001"/>
                  <a:pt x="2334" y="1668"/>
                </a:cubicBezTo>
                <a:cubicBezTo>
                  <a:pt x="2441" y="1332"/>
                  <a:pt x="2399" y="1002"/>
                  <a:pt x="2207" y="683"/>
                </a:cubicBezTo>
                <a:lnTo>
                  <a:pt x="2263" y="626"/>
                </a:lnTo>
                <a:cubicBezTo>
                  <a:pt x="2345" y="544"/>
                  <a:pt x="2424" y="465"/>
                  <a:pt x="2503" y="384"/>
                </a:cubicBezTo>
                <a:cubicBezTo>
                  <a:pt x="2512" y="375"/>
                  <a:pt x="2517" y="361"/>
                  <a:pt x="2520" y="352"/>
                </a:cubicBezTo>
                <a:cubicBezTo>
                  <a:pt x="2523" y="347"/>
                  <a:pt x="2523" y="344"/>
                  <a:pt x="2526" y="338"/>
                </a:cubicBezTo>
                <a:lnTo>
                  <a:pt x="2531" y="324"/>
                </a:lnTo>
                <a:lnTo>
                  <a:pt x="2520" y="316"/>
                </a:lnTo>
                <a:close/>
                <a:moveTo>
                  <a:pt x="1589" y="858"/>
                </a:moveTo>
                <a:cubicBezTo>
                  <a:pt x="1589" y="807"/>
                  <a:pt x="1589" y="756"/>
                  <a:pt x="1589" y="705"/>
                </a:cubicBezTo>
                <a:cubicBezTo>
                  <a:pt x="1589" y="700"/>
                  <a:pt x="1592" y="694"/>
                  <a:pt x="1594" y="691"/>
                </a:cubicBezTo>
                <a:cubicBezTo>
                  <a:pt x="1662" y="623"/>
                  <a:pt x="1727" y="558"/>
                  <a:pt x="1795" y="491"/>
                </a:cubicBezTo>
                <a:lnTo>
                  <a:pt x="1812" y="474"/>
                </a:lnTo>
                <a:lnTo>
                  <a:pt x="1812" y="488"/>
                </a:lnTo>
                <a:cubicBezTo>
                  <a:pt x="1812" y="544"/>
                  <a:pt x="1812" y="598"/>
                  <a:pt x="1812" y="652"/>
                </a:cubicBezTo>
                <a:cubicBezTo>
                  <a:pt x="1812" y="652"/>
                  <a:pt x="1812" y="657"/>
                  <a:pt x="1809" y="657"/>
                </a:cubicBezTo>
                <a:cubicBezTo>
                  <a:pt x="1744" y="725"/>
                  <a:pt x="1676" y="790"/>
                  <a:pt x="1611" y="855"/>
                </a:cubicBezTo>
                <a:lnTo>
                  <a:pt x="1586" y="880"/>
                </a:lnTo>
                <a:lnTo>
                  <a:pt x="1589" y="858"/>
                </a:lnTo>
                <a:close/>
                <a:moveTo>
                  <a:pt x="1981" y="632"/>
                </a:moveTo>
                <a:lnTo>
                  <a:pt x="1956" y="632"/>
                </a:lnTo>
                <a:lnTo>
                  <a:pt x="1956" y="632"/>
                </a:lnTo>
                <a:lnTo>
                  <a:pt x="2004" y="584"/>
                </a:lnTo>
                <a:cubicBezTo>
                  <a:pt x="2066" y="519"/>
                  <a:pt x="2131" y="457"/>
                  <a:pt x="2196" y="395"/>
                </a:cubicBezTo>
                <a:cubicBezTo>
                  <a:pt x="2204" y="386"/>
                  <a:pt x="2221" y="381"/>
                  <a:pt x="2232" y="381"/>
                </a:cubicBezTo>
                <a:cubicBezTo>
                  <a:pt x="2277" y="378"/>
                  <a:pt x="2320" y="381"/>
                  <a:pt x="2368" y="381"/>
                </a:cubicBezTo>
                <a:lnTo>
                  <a:pt x="2393" y="381"/>
                </a:lnTo>
                <a:lnTo>
                  <a:pt x="2390" y="384"/>
                </a:lnTo>
                <a:lnTo>
                  <a:pt x="2339" y="434"/>
                </a:lnTo>
                <a:cubicBezTo>
                  <a:pt x="2280" y="496"/>
                  <a:pt x="2215" y="558"/>
                  <a:pt x="2153" y="621"/>
                </a:cubicBezTo>
                <a:cubicBezTo>
                  <a:pt x="2145" y="629"/>
                  <a:pt x="2128" y="635"/>
                  <a:pt x="2114" y="637"/>
                </a:cubicBezTo>
                <a:cubicBezTo>
                  <a:pt x="2071" y="632"/>
                  <a:pt x="2026" y="632"/>
                  <a:pt x="1981" y="632"/>
                </a:cubicBezTo>
                <a:close/>
                <a:moveTo>
                  <a:pt x="1391" y="1481"/>
                </a:moveTo>
                <a:cubicBezTo>
                  <a:pt x="1298" y="1572"/>
                  <a:pt x="1140" y="1572"/>
                  <a:pt x="1050" y="1478"/>
                </a:cubicBezTo>
                <a:cubicBezTo>
                  <a:pt x="959" y="1388"/>
                  <a:pt x="957" y="1233"/>
                  <a:pt x="1044" y="1137"/>
                </a:cubicBezTo>
                <a:cubicBezTo>
                  <a:pt x="1089" y="1089"/>
                  <a:pt x="1157" y="1064"/>
                  <a:pt x="1222" y="1064"/>
                </a:cubicBezTo>
                <a:cubicBezTo>
                  <a:pt x="1273" y="1064"/>
                  <a:pt x="1321" y="1078"/>
                  <a:pt x="1360" y="1106"/>
                </a:cubicBezTo>
                <a:lnTo>
                  <a:pt x="1213" y="1253"/>
                </a:lnTo>
                <a:cubicBezTo>
                  <a:pt x="1208" y="1258"/>
                  <a:pt x="1202" y="1264"/>
                  <a:pt x="1197" y="1267"/>
                </a:cubicBezTo>
                <a:cubicBezTo>
                  <a:pt x="1185" y="1278"/>
                  <a:pt x="1180" y="1290"/>
                  <a:pt x="1180" y="1301"/>
                </a:cubicBezTo>
                <a:cubicBezTo>
                  <a:pt x="1180" y="1313"/>
                  <a:pt x="1185" y="1320"/>
                  <a:pt x="1194" y="1332"/>
                </a:cubicBezTo>
                <a:cubicBezTo>
                  <a:pt x="1208" y="1346"/>
                  <a:pt x="1228" y="1354"/>
                  <a:pt x="1256" y="1326"/>
                </a:cubicBezTo>
                <a:lnTo>
                  <a:pt x="1304" y="1278"/>
                </a:lnTo>
                <a:cubicBezTo>
                  <a:pt x="1338" y="1244"/>
                  <a:pt x="1369" y="1213"/>
                  <a:pt x="1403" y="1179"/>
                </a:cubicBezTo>
                <a:cubicBezTo>
                  <a:pt x="1408" y="1174"/>
                  <a:pt x="1411" y="1168"/>
                  <a:pt x="1417" y="1162"/>
                </a:cubicBezTo>
                <a:cubicBezTo>
                  <a:pt x="1484" y="1256"/>
                  <a:pt x="1473" y="1402"/>
                  <a:pt x="1391" y="1481"/>
                </a:cubicBezTo>
                <a:close/>
                <a:moveTo>
                  <a:pt x="1834" y="1050"/>
                </a:moveTo>
                <a:cubicBezTo>
                  <a:pt x="1911" y="1230"/>
                  <a:pt x="1906" y="1433"/>
                  <a:pt x="1815" y="1608"/>
                </a:cubicBezTo>
                <a:cubicBezTo>
                  <a:pt x="1725" y="1783"/>
                  <a:pt x="1566" y="1910"/>
                  <a:pt x="1374" y="1955"/>
                </a:cubicBezTo>
                <a:cubicBezTo>
                  <a:pt x="1197" y="1998"/>
                  <a:pt x="1014" y="1967"/>
                  <a:pt x="864" y="1871"/>
                </a:cubicBezTo>
                <a:cubicBezTo>
                  <a:pt x="715" y="1775"/>
                  <a:pt x="610" y="1625"/>
                  <a:pt x="570" y="1447"/>
                </a:cubicBezTo>
                <a:cubicBezTo>
                  <a:pt x="531" y="1267"/>
                  <a:pt x="567" y="1075"/>
                  <a:pt x="674" y="923"/>
                </a:cubicBezTo>
                <a:cubicBezTo>
                  <a:pt x="782" y="770"/>
                  <a:pt x="945" y="671"/>
                  <a:pt x="1129" y="646"/>
                </a:cubicBezTo>
                <a:cubicBezTo>
                  <a:pt x="1160" y="643"/>
                  <a:pt x="1191" y="640"/>
                  <a:pt x="1222" y="640"/>
                </a:cubicBezTo>
                <a:cubicBezTo>
                  <a:pt x="1312" y="640"/>
                  <a:pt x="1403" y="657"/>
                  <a:pt x="1484" y="694"/>
                </a:cubicBezTo>
                <a:cubicBezTo>
                  <a:pt x="1499" y="700"/>
                  <a:pt x="1504" y="705"/>
                  <a:pt x="1504" y="719"/>
                </a:cubicBezTo>
                <a:cubicBezTo>
                  <a:pt x="1504" y="756"/>
                  <a:pt x="1504" y="796"/>
                  <a:pt x="1504" y="832"/>
                </a:cubicBezTo>
                <a:cubicBezTo>
                  <a:pt x="1504" y="869"/>
                  <a:pt x="1504" y="906"/>
                  <a:pt x="1504" y="942"/>
                </a:cubicBezTo>
                <a:cubicBezTo>
                  <a:pt x="1504" y="951"/>
                  <a:pt x="1499" y="965"/>
                  <a:pt x="1493" y="970"/>
                </a:cubicBezTo>
                <a:cubicBezTo>
                  <a:pt x="1476" y="990"/>
                  <a:pt x="1456" y="1010"/>
                  <a:pt x="1436" y="1030"/>
                </a:cubicBezTo>
                <a:lnTo>
                  <a:pt x="1419" y="1047"/>
                </a:lnTo>
                <a:cubicBezTo>
                  <a:pt x="1332" y="982"/>
                  <a:pt x="1236" y="962"/>
                  <a:pt x="1137" y="990"/>
                </a:cubicBezTo>
                <a:cubicBezTo>
                  <a:pt x="1061" y="1010"/>
                  <a:pt x="999" y="1058"/>
                  <a:pt x="954" y="1126"/>
                </a:cubicBezTo>
                <a:cubicBezTo>
                  <a:pt x="866" y="1258"/>
                  <a:pt x="889" y="1434"/>
                  <a:pt x="1010" y="1541"/>
                </a:cubicBezTo>
                <a:cubicBezTo>
                  <a:pt x="1132" y="1649"/>
                  <a:pt x="1307" y="1651"/>
                  <a:pt x="1431" y="1546"/>
                </a:cubicBezTo>
                <a:cubicBezTo>
                  <a:pt x="1563" y="1433"/>
                  <a:pt x="1580" y="1275"/>
                  <a:pt x="1479" y="1100"/>
                </a:cubicBezTo>
                <a:lnTo>
                  <a:pt x="1493" y="1086"/>
                </a:lnTo>
                <a:cubicBezTo>
                  <a:pt x="1515" y="1064"/>
                  <a:pt x="1538" y="1044"/>
                  <a:pt x="1561" y="1021"/>
                </a:cubicBezTo>
                <a:cubicBezTo>
                  <a:pt x="1563" y="1018"/>
                  <a:pt x="1572" y="1016"/>
                  <a:pt x="1583" y="1016"/>
                </a:cubicBezTo>
                <a:cubicBezTo>
                  <a:pt x="1611" y="1016"/>
                  <a:pt x="1640" y="1016"/>
                  <a:pt x="1668" y="1016"/>
                </a:cubicBezTo>
                <a:cubicBezTo>
                  <a:pt x="1713" y="1016"/>
                  <a:pt x="1755" y="1016"/>
                  <a:pt x="1800" y="1016"/>
                </a:cubicBezTo>
                <a:cubicBezTo>
                  <a:pt x="1817" y="1024"/>
                  <a:pt x="1826" y="1030"/>
                  <a:pt x="1834" y="1050"/>
                </a:cubicBezTo>
                <a:close/>
                <a:moveTo>
                  <a:pt x="2038" y="714"/>
                </a:moveTo>
                <a:lnTo>
                  <a:pt x="2054" y="714"/>
                </a:lnTo>
                <a:lnTo>
                  <a:pt x="2054" y="714"/>
                </a:lnTo>
                <a:lnTo>
                  <a:pt x="2012" y="759"/>
                </a:lnTo>
                <a:cubicBezTo>
                  <a:pt x="1958" y="812"/>
                  <a:pt x="1905" y="869"/>
                  <a:pt x="1848" y="923"/>
                </a:cubicBezTo>
                <a:cubicBezTo>
                  <a:pt x="1840" y="931"/>
                  <a:pt x="1823" y="939"/>
                  <a:pt x="1809" y="939"/>
                </a:cubicBezTo>
                <a:cubicBezTo>
                  <a:pt x="1764" y="942"/>
                  <a:pt x="1721" y="942"/>
                  <a:pt x="1676" y="939"/>
                </a:cubicBezTo>
                <a:lnTo>
                  <a:pt x="1648" y="939"/>
                </a:lnTo>
                <a:lnTo>
                  <a:pt x="1673" y="914"/>
                </a:lnTo>
                <a:cubicBezTo>
                  <a:pt x="1738" y="849"/>
                  <a:pt x="1803" y="784"/>
                  <a:pt x="1868" y="719"/>
                </a:cubicBezTo>
                <a:cubicBezTo>
                  <a:pt x="1871" y="717"/>
                  <a:pt x="1877" y="714"/>
                  <a:pt x="1877" y="714"/>
                </a:cubicBezTo>
                <a:cubicBezTo>
                  <a:pt x="1930" y="714"/>
                  <a:pt x="1984" y="714"/>
                  <a:pt x="2038" y="714"/>
                </a:cubicBezTo>
                <a:close/>
                <a:moveTo>
                  <a:pt x="1623" y="547"/>
                </a:moveTo>
                <a:cubicBezTo>
                  <a:pt x="1597" y="573"/>
                  <a:pt x="1575" y="595"/>
                  <a:pt x="1549" y="621"/>
                </a:cubicBezTo>
                <a:cubicBezTo>
                  <a:pt x="1541" y="629"/>
                  <a:pt x="1535" y="632"/>
                  <a:pt x="1521" y="626"/>
                </a:cubicBezTo>
                <a:cubicBezTo>
                  <a:pt x="1324" y="542"/>
                  <a:pt x="1109" y="542"/>
                  <a:pt x="917" y="626"/>
                </a:cubicBezTo>
                <a:cubicBezTo>
                  <a:pt x="725" y="711"/>
                  <a:pt x="581" y="869"/>
                  <a:pt x="511" y="1072"/>
                </a:cubicBezTo>
                <a:cubicBezTo>
                  <a:pt x="440" y="1278"/>
                  <a:pt x="468" y="1504"/>
                  <a:pt x="584" y="1693"/>
                </a:cubicBezTo>
                <a:cubicBezTo>
                  <a:pt x="700" y="1882"/>
                  <a:pt x="889" y="2012"/>
                  <a:pt x="1103" y="2043"/>
                </a:cubicBezTo>
                <a:cubicBezTo>
                  <a:pt x="1513" y="2102"/>
                  <a:pt x="1894" y="1820"/>
                  <a:pt x="1956" y="1416"/>
                </a:cubicBezTo>
                <a:cubicBezTo>
                  <a:pt x="1978" y="1278"/>
                  <a:pt x="1958" y="1143"/>
                  <a:pt x="1902" y="1016"/>
                </a:cubicBezTo>
                <a:cubicBezTo>
                  <a:pt x="1894" y="993"/>
                  <a:pt x="1896" y="985"/>
                  <a:pt x="1911" y="970"/>
                </a:cubicBezTo>
                <a:cubicBezTo>
                  <a:pt x="1970" y="911"/>
                  <a:pt x="2032" y="852"/>
                  <a:pt x="2091" y="790"/>
                </a:cubicBezTo>
                <a:lnTo>
                  <a:pt x="2142" y="739"/>
                </a:lnTo>
                <a:cubicBezTo>
                  <a:pt x="2385" y="1117"/>
                  <a:pt x="2376" y="1732"/>
                  <a:pt x="1942" y="2122"/>
                </a:cubicBezTo>
                <a:cubicBezTo>
                  <a:pt x="1513" y="2506"/>
                  <a:pt x="855" y="2486"/>
                  <a:pt x="446" y="2082"/>
                </a:cubicBezTo>
                <a:cubicBezTo>
                  <a:pt x="39" y="1679"/>
                  <a:pt x="20" y="1024"/>
                  <a:pt x="395" y="592"/>
                </a:cubicBezTo>
                <a:cubicBezTo>
                  <a:pt x="618" y="336"/>
                  <a:pt x="923" y="223"/>
                  <a:pt x="1211" y="223"/>
                </a:cubicBezTo>
                <a:cubicBezTo>
                  <a:pt x="1419" y="223"/>
                  <a:pt x="1623" y="282"/>
                  <a:pt x="1781" y="384"/>
                </a:cubicBezTo>
                <a:lnTo>
                  <a:pt x="1623" y="547"/>
                </a:lnTo>
                <a:close/>
                <a:moveTo>
                  <a:pt x="1896" y="488"/>
                </a:moveTo>
                <a:cubicBezTo>
                  <a:pt x="1888" y="420"/>
                  <a:pt x="1908" y="369"/>
                  <a:pt x="1967" y="316"/>
                </a:cubicBezTo>
                <a:cubicBezTo>
                  <a:pt x="2018" y="273"/>
                  <a:pt x="2063" y="225"/>
                  <a:pt x="2108" y="178"/>
                </a:cubicBezTo>
                <a:cubicBezTo>
                  <a:pt x="2122" y="163"/>
                  <a:pt x="2136" y="146"/>
                  <a:pt x="2150" y="132"/>
                </a:cubicBezTo>
                <a:lnTo>
                  <a:pt x="2150" y="155"/>
                </a:lnTo>
                <a:cubicBezTo>
                  <a:pt x="2150" y="206"/>
                  <a:pt x="2150" y="257"/>
                  <a:pt x="2150" y="307"/>
                </a:cubicBezTo>
                <a:cubicBezTo>
                  <a:pt x="2150" y="310"/>
                  <a:pt x="2148" y="316"/>
                  <a:pt x="2145" y="319"/>
                </a:cubicBezTo>
                <a:cubicBezTo>
                  <a:pt x="2077" y="386"/>
                  <a:pt x="2006" y="457"/>
                  <a:pt x="1936" y="527"/>
                </a:cubicBezTo>
                <a:lnTo>
                  <a:pt x="1899" y="564"/>
                </a:lnTo>
                <a:cubicBezTo>
                  <a:pt x="1899" y="561"/>
                  <a:pt x="1899" y="558"/>
                  <a:pt x="1899" y="558"/>
                </a:cubicBezTo>
                <a:cubicBezTo>
                  <a:pt x="1899" y="539"/>
                  <a:pt x="1899" y="513"/>
                  <a:pt x="1896" y="488"/>
                </a:cubicBezTo>
                <a:close/>
              </a:path>
            </a:pathLst>
          </a:custGeom>
          <a:solidFill>
            <a:schemeClr val="accent1"/>
          </a:solidFill>
          <a:ln w="6350">
            <a:solidFill>
              <a:schemeClr val="accent1"/>
            </a:solidFill>
          </a:ln>
          <a:effectLst/>
        </p:spPr>
        <p:txBody>
          <a:bodyPr wrap="none" anchor="ctr"/>
          <a:lstStyle/>
          <a:p>
            <a:endParaRPr lang="en-US" dirty="0"/>
          </a:p>
        </p:txBody>
      </p:sp>
    </p:spTree>
    <p:custDataLst>
      <p:tags r:id="rId1"/>
    </p:custDataLst>
    <p:extLst>
      <p:ext uri="{BB962C8B-B14F-4D97-AF65-F5344CB8AC3E}">
        <p14:creationId xmlns:p14="http://schemas.microsoft.com/office/powerpoint/2010/main" val="3326790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0451F59-63CC-BF4F-8DC1-77B05C3596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5261579" y="287522"/>
            <a:ext cx="3508403" cy="4855978"/>
          </a:xfrm>
          <a:prstGeom prst="rect">
            <a:avLst/>
          </a:prstGeom>
        </p:spPr>
      </p:pic>
      <p:sp>
        <p:nvSpPr>
          <p:cNvPr id="3" name="TextBox 2">
            <a:extLst>
              <a:ext uri="{FF2B5EF4-FFF2-40B4-BE49-F238E27FC236}">
                <a16:creationId xmlns:a16="http://schemas.microsoft.com/office/drawing/2014/main" id="{A3D3FEEC-01F6-334F-6FF7-363ED695B9AF}"/>
              </a:ext>
            </a:extLst>
          </p:cNvPr>
          <p:cNvSpPr txBox="1"/>
          <p:nvPr/>
        </p:nvSpPr>
        <p:spPr>
          <a:xfrm>
            <a:off x="648677" y="1104239"/>
            <a:ext cx="3923323" cy="2252341"/>
          </a:xfrm>
          <a:prstGeom prst="rect">
            <a:avLst/>
          </a:prstGeom>
        </p:spPr>
        <p:txBody>
          <a:bodyPr vert="horz"/>
          <a:lstStyle>
            <a:lvl1pPr indent="0">
              <a:spcBef>
                <a:spcPct val="20000"/>
              </a:spcBef>
              <a:buFontTx/>
              <a:buNone/>
              <a:defRPr sz="3000" b="0" i="0">
                <a:solidFill>
                  <a:schemeClr val="tx2"/>
                </a:solidFill>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What are your business objectives?</a:t>
            </a:r>
          </a:p>
          <a:p>
            <a:endParaRPr lang="en-US" dirty="0"/>
          </a:p>
          <a:p>
            <a:r>
              <a:rPr lang="en-US" dirty="0"/>
              <a:t>Why do they matter?</a:t>
            </a:r>
          </a:p>
        </p:txBody>
      </p:sp>
    </p:spTree>
    <p:custDataLst>
      <p:tags r:id="rId1"/>
    </p:custDataLst>
    <p:extLst>
      <p:ext uri="{BB962C8B-B14F-4D97-AF65-F5344CB8AC3E}">
        <p14:creationId xmlns:p14="http://schemas.microsoft.com/office/powerpoint/2010/main" val="1303995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84A7BE-937D-EC3A-AEEB-8EF468A90AD9}"/>
              </a:ext>
            </a:extLst>
          </p:cNvPr>
          <p:cNvSpPr>
            <a:spLocks noGrp="1"/>
          </p:cNvSpPr>
          <p:nvPr>
            <p:ph type="body" sz="quarter" idx="13"/>
          </p:nvPr>
        </p:nvSpPr>
        <p:spPr>
          <a:xfrm>
            <a:off x="3286125" y="934701"/>
            <a:ext cx="5392978" cy="3274097"/>
          </a:xfrm>
        </p:spPr>
        <p:txBody>
          <a:bodyPr/>
          <a:lstStyle/>
          <a:p>
            <a:r>
              <a:rPr lang="en-US" sz="2000" dirty="0">
                <a:ln w="0"/>
                <a:solidFill>
                  <a:schemeClr val="accent3"/>
                </a:solidFill>
              </a:rPr>
              <a:t>Understanding the business objective not just for the current year, but over the next several years influences your action:</a:t>
            </a:r>
          </a:p>
          <a:p>
            <a:pPr algn="ctr"/>
            <a:endParaRPr lang="en-US" dirty="0">
              <a:ln w="0"/>
              <a:solidFill>
                <a:schemeClr val="tx2"/>
              </a:solidFill>
            </a:endParaRPr>
          </a:p>
          <a:p>
            <a:pPr marL="285750" indent="-285750">
              <a:buClr>
                <a:schemeClr val="accent3"/>
              </a:buClr>
              <a:buSzPct val="130000"/>
              <a:buFont typeface="Arial" panose="020B0604020202020204" pitchFamily="34" charset="0"/>
              <a:buChar char="›"/>
            </a:pPr>
            <a:r>
              <a:rPr lang="en-US" dirty="0">
                <a:ln w="0"/>
                <a:solidFill>
                  <a:schemeClr val="tx2"/>
                </a:solidFill>
              </a:rPr>
              <a:t>Jobs that need to be done</a:t>
            </a:r>
          </a:p>
          <a:p>
            <a:pPr marL="285750" indent="-285750">
              <a:buClr>
                <a:schemeClr val="accent3"/>
              </a:buClr>
              <a:buSzPct val="130000"/>
              <a:buFont typeface="Arial" panose="020B0604020202020204" pitchFamily="34" charset="0"/>
              <a:buChar char="›"/>
            </a:pPr>
            <a:r>
              <a:rPr lang="en-US" dirty="0">
                <a:ln w="0"/>
              </a:rPr>
              <a:t>Jobs </a:t>
            </a:r>
            <a:r>
              <a:rPr lang="en-US" dirty="0">
                <a:ln w="0"/>
                <a:solidFill>
                  <a:schemeClr val="tx2"/>
                </a:solidFill>
              </a:rPr>
              <a:t>effectiveness</a:t>
            </a:r>
          </a:p>
          <a:p>
            <a:pPr marL="285750" indent="-285750">
              <a:buClr>
                <a:schemeClr val="accent3"/>
              </a:buClr>
              <a:buSzPct val="130000"/>
              <a:buFont typeface="Arial" panose="020B0604020202020204" pitchFamily="34" charset="0"/>
              <a:buChar char="›"/>
            </a:pPr>
            <a:r>
              <a:rPr lang="en-US" dirty="0">
                <a:ln w="0"/>
              </a:rPr>
              <a:t>Jobs</a:t>
            </a:r>
            <a:r>
              <a:rPr lang="en-US" dirty="0">
                <a:ln w="0"/>
                <a:solidFill>
                  <a:schemeClr val="tx2"/>
                </a:solidFill>
              </a:rPr>
              <a:t> future relevance</a:t>
            </a:r>
          </a:p>
          <a:p>
            <a:pPr marL="285750" indent="-285750">
              <a:buClr>
                <a:schemeClr val="accent3"/>
              </a:buClr>
              <a:buSzPct val="130000"/>
              <a:buFont typeface="Arial" panose="020B0604020202020204" pitchFamily="34" charset="0"/>
              <a:buChar char="›"/>
            </a:pPr>
            <a:r>
              <a:rPr lang="en-US" dirty="0">
                <a:ln w="0"/>
              </a:rPr>
              <a:t>Customer experience</a:t>
            </a:r>
          </a:p>
          <a:p>
            <a:pPr marL="285750" indent="-285750">
              <a:buClr>
                <a:schemeClr val="accent3"/>
              </a:buClr>
              <a:buSzPct val="130000"/>
              <a:buFont typeface="Arial" panose="020B0604020202020204" pitchFamily="34" charset="0"/>
              <a:buChar char="›"/>
            </a:pPr>
            <a:r>
              <a:rPr lang="en-US" dirty="0">
                <a:ln w="0"/>
                <a:solidFill>
                  <a:schemeClr val="tx2"/>
                </a:solidFill>
              </a:rPr>
              <a:t>E</a:t>
            </a:r>
            <a:r>
              <a:rPr lang="en-US" dirty="0">
                <a:ln w="0"/>
              </a:rPr>
              <a:t>mployee experience and company culture</a:t>
            </a:r>
            <a:endParaRPr lang="en-US" dirty="0">
              <a:ln w="0"/>
              <a:solidFill>
                <a:schemeClr val="tx2"/>
              </a:solidFill>
            </a:endParaRPr>
          </a:p>
          <a:p>
            <a:pPr marL="285750" indent="-285750">
              <a:buClr>
                <a:schemeClr val="accent3"/>
              </a:buClr>
              <a:buSzPct val="130000"/>
              <a:buFont typeface="Arial" panose="020B0604020202020204" pitchFamily="34" charset="0"/>
              <a:buChar char="›"/>
            </a:pPr>
            <a:r>
              <a:rPr lang="en-US" dirty="0">
                <a:ln w="0"/>
              </a:rPr>
              <a:t>R</a:t>
            </a:r>
            <a:r>
              <a:rPr lang="en-US" dirty="0">
                <a:ln w="0"/>
                <a:solidFill>
                  <a:schemeClr val="tx2"/>
                </a:solidFill>
              </a:rPr>
              <a:t>ight people. </a:t>
            </a:r>
            <a:r>
              <a:rPr lang="en-US" dirty="0">
                <a:ln w="0"/>
              </a:rPr>
              <a:t>R</a:t>
            </a:r>
            <a:r>
              <a:rPr lang="en-US" dirty="0">
                <a:ln w="0"/>
                <a:solidFill>
                  <a:schemeClr val="tx2"/>
                </a:solidFill>
              </a:rPr>
              <a:t>ight time. Right job.</a:t>
            </a:r>
          </a:p>
          <a:p>
            <a:endParaRPr lang="en-GB" dirty="0"/>
          </a:p>
        </p:txBody>
      </p:sp>
      <p:pic>
        <p:nvPicPr>
          <p:cNvPr id="2" name="Picture Placeholder 1">
            <a:extLst>
              <a:ext uri="{FF2B5EF4-FFF2-40B4-BE49-F238E27FC236}">
                <a16:creationId xmlns:a16="http://schemas.microsoft.com/office/drawing/2014/main" id="{509E40AA-3286-DBDB-8E90-CD33C5C289CF}"/>
              </a:ext>
            </a:extLst>
          </p:cNvPr>
          <p:cNvPicPr>
            <a:picLocks noChangeAspect="1"/>
          </p:cNvPicPr>
          <p:nvPr/>
        </p:nvPicPr>
        <p:blipFill>
          <a:blip r:embed="rId4"/>
          <a:srcRect l="32160" r="32160"/>
          <a:stretch/>
        </p:blipFill>
        <p:spPr>
          <a:xfrm flipH="1">
            <a:off x="-1" y="0"/>
            <a:ext cx="2752725" cy="5143500"/>
          </a:xfrm>
          <a:prstGeom prst="rect">
            <a:avLst/>
          </a:prstGeom>
        </p:spPr>
      </p:pic>
    </p:spTree>
    <p:custDataLst>
      <p:tags r:id="rId1"/>
    </p:custDataLst>
    <p:extLst>
      <p:ext uri="{BB962C8B-B14F-4D97-AF65-F5344CB8AC3E}">
        <p14:creationId xmlns:p14="http://schemas.microsoft.com/office/powerpoint/2010/main" val="3505639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6ED7B200-8ADE-5E74-D7AA-3D6C4DA23ADF}"/>
              </a:ext>
            </a:extLst>
          </p:cNvPr>
          <p:cNvPicPr>
            <a:picLocks noChangeAspect="1"/>
          </p:cNvPicPr>
          <p:nvPr/>
        </p:nvPicPr>
        <p:blipFill rotWithShape="1">
          <a:blip r:embed="rId4"/>
          <a:srcRect l="57126" r="12770"/>
          <a:stretch/>
        </p:blipFill>
        <p:spPr>
          <a:xfrm>
            <a:off x="-1" y="0"/>
            <a:ext cx="2752725" cy="5143500"/>
          </a:xfrm>
          <a:prstGeom prst="rect">
            <a:avLst/>
          </a:prstGeom>
        </p:spPr>
      </p:pic>
      <p:sp>
        <p:nvSpPr>
          <p:cNvPr id="8" name="Text Placeholder 4">
            <a:extLst>
              <a:ext uri="{FF2B5EF4-FFF2-40B4-BE49-F238E27FC236}">
                <a16:creationId xmlns:a16="http://schemas.microsoft.com/office/drawing/2014/main" id="{A6EAD7A2-374E-5202-F226-A6A5B5A6D4FB}"/>
              </a:ext>
            </a:extLst>
          </p:cNvPr>
          <p:cNvSpPr txBox="1">
            <a:spLocks/>
          </p:cNvSpPr>
          <p:nvPr/>
        </p:nvSpPr>
        <p:spPr>
          <a:xfrm>
            <a:off x="3333750" y="1447800"/>
            <a:ext cx="5419725" cy="2466975"/>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n w="0"/>
                <a:solidFill>
                  <a:schemeClr val="accent3"/>
                </a:solidFill>
              </a:rPr>
              <a:t>And so… Before you dive into succession planning exercise its important to: </a:t>
            </a:r>
          </a:p>
          <a:p>
            <a:pPr algn="ctr"/>
            <a:endParaRPr lang="en-US" dirty="0">
              <a:ln w="0"/>
            </a:endParaRPr>
          </a:p>
          <a:p>
            <a:pPr marL="285750" indent="-285750">
              <a:buClr>
                <a:schemeClr val="accent3"/>
              </a:buClr>
              <a:buSzPct val="130000"/>
              <a:buFont typeface="Arial" panose="020B0604020202020204" pitchFamily="34" charset="0"/>
              <a:buChar char="›"/>
            </a:pPr>
            <a:r>
              <a:rPr lang="en-US" dirty="0">
                <a:ln w="0"/>
              </a:rPr>
              <a:t>Have a business objective review meeting</a:t>
            </a:r>
          </a:p>
          <a:p>
            <a:pPr marL="285750" indent="-285750">
              <a:buClr>
                <a:schemeClr val="accent3"/>
              </a:buClr>
              <a:buSzPct val="130000"/>
              <a:buFont typeface="Arial" panose="020B0604020202020204" pitchFamily="34" charset="0"/>
              <a:buChar char="›"/>
            </a:pPr>
            <a:r>
              <a:rPr lang="en-US" dirty="0">
                <a:ln w="0"/>
              </a:rPr>
              <a:t>Review future goals of the business</a:t>
            </a:r>
          </a:p>
          <a:p>
            <a:pPr marL="285750" indent="-285750">
              <a:buClr>
                <a:schemeClr val="accent3"/>
              </a:buClr>
              <a:buSzPct val="130000"/>
              <a:buFont typeface="Arial" panose="020B0604020202020204" pitchFamily="34" charset="0"/>
              <a:buChar char="›"/>
            </a:pPr>
            <a:r>
              <a:rPr lang="en-US" dirty="0">
                <a:ln w="0"/>
              </a:rPr>
              <a:t>Understand future products, services and customers</a:t>
            </a:r>
          </a:p>
          <a:p>
            <a:pPr marL="285750" indent="-285750">
              <a:buClr>
                <a:schemeClr val="accent3"/>
              </a:buClr>
              <a:buSzPct val="130000"/>
              <a:buFont typeface="Arial" panose="020B0604020202020204" pitchFamily="34" charset="0"/>
              <a:buChar char="›"/>
            </a:pPr>
            <a:r>
              <a:rPr lang="en-US" dirty="0">
                <a:ln w="0"/>
              </a:rPr>
              <a:t>Talk about employee sentiments </a:t>
            </a:r>
          </a:p>
          <a:p>
            <a:endParaRPr lang="en-GB" dirty="0"/>
          </a:p>
        </p:txBody>
      </p:sp>
    </p:spTree>
    <p:custDataLst>
      <p:tags r:id="rId1"/>
    </p:custDataLst>
    <p:extLst>
      <p:ext uri="{BB962C8B-B14F-4D97-AF65-F5344CB8AC3E}">
        <p14:creationId xmlns:p14="http://schemas.microsoft.com/office/powerpoint/2010/main" val="4046820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DA66D2-BF14-EB47-5DF6-79E4B0B2A7F0}"/>
              </a:ext>
            </a:extLst>
          </p:cNvPr>
          <p:cNvSpPr/>
          <p:nvPr/>
        </p:nvSpPr>
        <p:spPr>
          <a:xfrm>
            <a:off x="4752975" y="2641776"/>
            <a:ext cx="3204308" cy="1000274"/>
          </a:xfrm>
          <a:prstGeom prst="rect">
            <a:avLst/>
          </a:prstGeom>
        </p:spPr>
        <p:txBody>
          <a:bodyPr vert="horz"/>
          <a:lstStyle/>
          <a:p>
            <a:pPr algn="ctr">
              <a:spcBef>
                <a:spcPct val="20000"/>
              </a:spcBef>
            </a:pPr>
            <a:r>
              <a:rPr lang="en-US" dirty="0">
                <a:solidFill>
                  <a:schemeClr val="tx2"/>
                </a:solidFill>
                <a:cs typeface="Arial" panose="020B0604020202020204" pitchFamily="34" charset="0"/>
              </a:rPr>
              <a:t>Examining is Essential</a:t>
            </a:r>
          </a:p>
          <a:p>
            <a:pPr algn="ctr">
              <a:spcBef>
                <a:spcPct val="20000"/>
              </a:spcBef>
            </a:pPr>
            <a:endParaRPr lang="en-US" dirty="0">
              <a:solidFill>
                <a:schemeClr val="tx2"/>
              </a:solidFill>
              <a:cs typeface="Arial" panose="020B0604020202020204" pitchFamily="34" charset="0"/>
            </a:endParaRPr>
          </a:p>
          <a:p>
            <a:pPr algn="ctr">
              <a:spcBef>
                <a:spcPct val="20000"/>
              </a:spcBef>
            </a:pPr>
            <a:r>
              <a:rPr lang="en-US" dirty="0">
                <a:solidFill>
                  <a:schemeClr val="tx2"/>
                </a:solidFill>
                <a:cs typeface="Arial" panose="020B0604020202020204" pitchFamily="34" charset="0"/>
              </a:rPr>
              <a:t>Let’s go…</a:t>
            </a:r>
          </a:p>
        </p:txBody>
      </p:sp>
      <p:sp>
        <p:nvSpPr>
          <p:cNvPr id="4" name="Freeform 22">
            <a:extLst>
              <a:ext uri="{FF2B5EF4-FFF2-40B4-BE49-F238E27FC236}">
                <a16:creationId xmlns:a16="http://schemas.microsoft.com/office/drawing/2014/main" id="{D5F3D47E-06EB-8F6E-53F3-40745EB8376F}"/>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Freeform 23">
            <a:extLst>
              <a:ext uri="{FF2B5EF4-FFF2-40B4-BE49-F238E27FC236}">
                <a16:creationId xmlns:a16="http://schemas.microsoft.com/office/drawing/2014/main" id="{F973B15D-53F9-37A0-5ABF-634FC97ECA70}"/>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49B8A6B-7CC7-6A00-8857-16B7CF393D58}"/>
              </a:ext>
            </a:extLst>
          </p:cNvPr>
          <p:cNvPicPr>
            <a:picLocks noChangeAspect="1"/>
          </p:cNvPicPr>
          <p:nvPr/>
        </p:nvPicPr>
        <p:blipFill rotWithShape="1">
          <a:blip r:embed="rId4"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7" name="Title 2">
            <a:extLst>
              <a:ext uri="{FF2B5EF4-FFF2-40B4-BE49-F238E27FC236}">
                <a16:creationId xmlns:a16="http://schemas.microsoft.com/office/drawing/2014/main" id="{D7D77996-EA22-5EEB-4085-AA2835D30615}"/>
              </a:ext>
            </a:extLst>
          </p:cNvPr>
          <p:cNvSpPr>
            <a:spLocks noGrp="1"/>
          </p:cNvSpPr>
          <p:nvPr>
            <p:ph type="title"/>
          </p:nvPr>
        </p:nvSpPr>
        <p:spPr>
          <a:xfrm>
            <a:off x="597018" y="2066589"/>
            <a:ext cx="2470032" cy="1343361"/>
          </a:xfrm>
        </p:spPr>
        <p:txBody>
          <a:bodyPr/>
          <a:lstStyle/>
          <a:p>
            <a:r>
              <a:rPr lang="en-US" b="1" dirty="0"/>
              <a:t>Step 2: </a:t>
            </a:r>
            <a:r>
              <a:rPr lang="en-US" b="1" dirty="0">
                <a:solidFill>
                  <a:schemeClr val="accent3"/>
                </a:solidFill>
              </a:rPr>
              <a:t>Organizational Structure</a:t>
            </a:r>
            <a:br>
              <a:rPr lang="en-US" b="1" dirty="0"/>
            </a:br>
            <a:br>
              <a:rPr lang="en-US" spc="-50" dirty="0"/>
            </a:br>
            <a:endParaRPr lang="en-US" spc="-50" dirty="0"/>
          </a:p>
        </p:txBody>
      </p:sp>
      <p:pic>
        <p:nvPicPr>
          <p:cNvPr id="9" name="Graphic 8" descr="Management outline">
            <a:extLst>
              <a:ext uri="{FF2B5EF4-FFF2-40B4-BE49-F238E27FC236}">
                <a16:creationId xmlns:a16="http://schemas.microsoft.com/office/drawing/2014/main" id="{E5B8C9D0-9B6F-2CA1-7492-F6BF5EBBA3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1457" y="395255"/>
            <a:ext cx="2247344" cy="2247344"/>
          </a:xfrm>
          <a:prstGeom prst="rect">
            <a:avLst/>
          </a:prstGeom>
        </p:spPr>
      </p:pic>
    </p:spTree>
    <p:custDataLst>
      <p:tags r:id="rId1"/>
    </p:custDataLst>
    <p:extLst>
      <p:ext uri="{BB962C8B-B14F-4D97-AF65-F5344CB8AC3E}">
        <p14:creationId xmlns:p14="http://schemas.microsoft.com/office/powerpoint/2010/main" val="280735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prstGeom prst="rect">
            <a:avLst/>
          </a:prstGeom>
        </p:spPr>
        <p:txBody>
          <a:bodyPr/>
          <a:lstStyle/>
          <a:p>
            <a:pPr algn="ctr"/>
            <a:r>
              <a:rPr lang="en-US" dirty="0">
                <a:solidFill>
                  <a:schemeClr val="tx2"/>
                </a:solidFill>
              </a:rPr>
              <a:t> a critical step in Designing </a:t>
            </a:r>
            <a:r>
              <a:rPr lang="en-US" dirty="0"/>
              <a:t>O</a:t>
            </a:r>
            <a:r>
              <a:rPr lang="en-US" dirty="0">
                <a:solidFill>
                  <a:schemeClr val="tx2"/>
                </a:solidFill>
              </a:rPr>
              <a:t>rganizational Structure </a:t>
            </a:r>
          </a:p>
        </p:txBody>
      </p:sp>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Succession Planning Is</a:t>
            </a:r>
          </a:p>
        </p:txBody>
      </p:sp>
      <p:sp>
        <p:nvSpPr>
          <p:cNvPr id="16" name="Oval 15"/>
          <p:cNvSpPr/>
          <p:nvPr/>
        </p:nvSpPr>
        <p:spPr>
          <a:xfrm>
            <a:off x="1736136" y="1396664"/>
            <a:ext cx="2047706" cy="2047891"/>
          </a:xfrm>
          <a:prstGeom prst="ellipse">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475296" y="3561465"/>
            <a:ext cx="569387"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34290" tIns="17145" rIns="34290" bIns="17145">
            <a:spAutoFit/>
          </a:bodyPr>
          <a:lstStyle/>
          <a:p>
            <a:pPr algn="ctr"/>
            <a:r>
              <a:rPr lang="en-US" sz="2800" b="1" dirty="0">
                <a:solidFill>
                  <a:schemeClr val="accent1"/>
                </a:solidFill>
                <a:cs typeface="Arial" panose="020B0604020202020204" pitchFamily="34" charset="0"/>
              </a:rPr>
              <a:t>01.</a:t>
            </a:r>
          </a:p>
        </p:txBody>
      </p:sp>
      <p:sp>
        <p:nvSpPr>
          <p:cNvPr id="6" name="TextBox 5">
            <a:extLst>
              <a:ext uri="{FF2B5EF4-FFF2-40B4-BE49-F238E27FC236}">
                <a16:creationId xmlns:a16="http://schemas.microsoft.com/office/drawing/2014/main" id="{BB8AD41D-8771-046E-AD08-11BE16CCDF22}"/>
              </a:ext>
            </a:extLst>
          </p:cNvPr>
          <p:cNvSpPr txBox="1"/>
          <p:nvPr/>
        </p:nvSpPr>
        <p:spPr>
          <a:xfrm>
            <a:off x="2048357" y="4054519"/>
            <a:ext cx="1423264" cy="369332"/>
          </a:xfrm>
          <a:prstGeom prst="rect">
            <a:avLst/>
          </a:prstGeom>
          <a:noFill/>
        </p:spPr>
        <p:txBody>
          <a:bodyPr wrap="square">
            <a:spAutoFit/>
          </a:bodyPr>
          <a:lstStyle/>
          <a:p>
            <a:pPr algn="ctr"/>
            <a:r>
              <a:rPr lang="en-US" dirty="0">
                <a:solidFill>
                  <a:schemeClr val="tx2"/>
                </a:solidFill>
              </a:rPr>
              <a:t>Aligning</a:t>
            </a:r>
            <a:endParaRPr lang="en-GB" dirty="0"/>
          </a:p>
        </p:txBody>
      </p:sp>
      <p:sp>
        <p:nvSpPr>
          <p:cNvPr id="9" name="Freeform 51">
            <a:extLst>
              <a:ext uri="{FF2B5EF4-FFF2-40B4-BE49-F238E27FC236}">
                <a16:creationId xmlns:a16="http://schemas.microsoft.com/office/drawing/2014/main" id="{56A022C5-CD58-10FD-F0A6-AB7D5D9F0FA7}"/>
              </a:ext>
            </a:extLst>
          </p:cNvPr>
          <p:cNvSpPr>
            <a:spLocks noChangeArrowheads="1"/>
          </p:cNvSpPr>
          <p:nvPr/>
        </p:nvSpPr>
        <p:spPr bwMode="auto">
          <a:xfrm>
            <a:off x="2360738" y="1948649"/>
            <a:ext cx="798503" cy="879185"/>
          </a:xfrm>
          <a:custGeom>
            <a:avLst/>
            <a:gdLst>
              <a:gd name="T0" fmla="*/ 2475 w 2532"/>
              <a:gd name="T1" fmla="*/ 299 h 2786"/>
              <a:gd name="T2" fmla="*/ 2232 w 2532"/>
              <a:gd name="T3" fmla="*/ 285 h 2786"/>
              <a:gd name="T4" fmla="*/ 2215 w 2532"/>
              <a:gd name="T5" fmla="*/ 11 h 2786"/>
              <a:gd name="T6" fmla="*/ 2187 w 2532"/>
              <a:gd name="T7" fmla="*/ 8 h 2786"/>
              <a:gd name="T8" fmla="*/ 1939 w 2532"/>
              <a:gd name="T9" fmla="*/ 240 h 2786"/>
              <a:gd name="T10" fmla="*/ 1846 w 2532"/>
              <a:gd name="T11" fmla="*/ 319 h 2786"/>
              <a:gd name="T12" fmla="*/ 85 w 2532"/>
              <a:gd name="T13" fmla="*/ 1546 h 2786"/>
              <a:gd name="T14" fmla="*/ 711 w 2532"/>
              <a:gd name="T15" fmla="*/ 2576 h 2786"/>
              <a:gd name="T16" fmla="*/ 711 w 2532"/>
              <a:gd name="T17" fmla="*/ 2779 h 2786"/>
              <a:gd name="T18" fmla="*/ 855 w 2532"/>
              <a:gd name="T19" fmla="*/ 2424 h 2786"/>
              <a:gd name="T20" fmla="*/ 1705 w 2532"/>
              <a:gd name="T21" fmla="*/ 2746 h 2786"/>
              <a:gd name="T22" fmla="*/ 1784 w 2532"/>
              <a:gd name="T23" fmla="*/ 2760 h 2786"/>
              <a:gd name="T24" fmla="*/ 1719 w 2532"/>
              <a:gd name="T25" fmla="*/ 2551 h 2786"/>
              <a:gd name="T26" fmla="*/ 2334 w 2532"/>
              <a:gd name="T27" fmla="*/ 1668 h 2786"/>
              <a:gd name="T28" fmla="*/ 2503 w 2532"/>
              <a:gd name="T29" fmla="*/ 384 h 2786"/>
              <a:gd name="T30" fmla="*/ 2531 w 2532"/>
              <a:gd name="T31" fmla="*/ 324 h 2786"/>
              <a:gd name="T32" fmla="*/ 1589 w 2532"/>
              <a:gd name="T33" fmla="*/ 705 h 2786"/>
              <a:gd name="T34" fmla="*/ 1812 w 2532"/>
              <a:gd name="T35" fmla="*/ 474 h 2786"/>
              <a:gd name="T36" fmla="*/ 1809 w 2532"/>
              <a:gd name="T37" fmla="*/ 657 h 2786"/>
              <a:gd name="T38" fmla="*/ 1589 w 2532"/>
              <a:gd name="T39" fmla="*/ 858 h 2786"/>
              <a:gd name="T40" fmla="*/ 1956 w 2532"/>
              <a:gd name="T41" fmla="*/ 632 h 2786"/>
              <a:gd name="T42" fmla="*/ 2232 w 2532"/>
              <a:gd name="T43" fmla="*/ 381 h 2786"/>
              <a:gd name="T44" fmla="*/ 2390 w 2532"/>
              <a:gd name="T45" fmla="*/ 384 h 2786"/>
              <a:gd name="T46" fmla="*/ 2114 w 2532"/>
              <a:gd name="T47" fmla="*/ 637 h 2786"/>
              <a:gd name="T48" fmla="*/ 1050 w 2532"/>
              <a:gd name="T49" fmla="*/ 1478 h 2786"/>
              <a:gd name="T50" fmla="*/ 1360 w 2532"/>
              <a:gd name="T51" fmla="*/ 1106 h 2786"/>
              <a:gd name="T52" fmla="*/ 1180 w 2532"/>
              <a:gd name="T53" fmla="*/ 1301 h 2786"/>
              <a:gd name="T54" fmla="*/ 1304 w 2532"/>
              <a:gd name="T55" fmla="*/ 1278 h 2786"/>
              <a:gd name="T56" fmla="*/ 1391 w 2532"/>
              <a:gd name="T57" fmla="*/ 1481 h 2786"/>
              <a:gd name="T58" fmla="*/ 1374 w 2532"/>
              <a:gd name="T59" fmla="*/ 1955 h 2786"/>
              <a:gd name="T60" fmla="*/ 674 w 2532"/>
              <a:gd name="T61" fmla="*/ 923 h 2786"/>
              <a:gd name="T62" fmla="*/ 1484 w 2532"/>
              <a:gd name="T63" fmla="*/ 694 h 2786"/>
              <a:gd name="T64" fmla="*/ 1504 w 2532"/>
              <a:gd name="T65" fmla="*/ 942 h 2786"/>
              <a:gd name="T66" fmla="*/ 1419 w 2532"/>
              <a:gd name="T67" fmla="*/ 1047 h 2786"/>
              <a:gd name="T68" fmla="*/ 1010 w 2532"/>
              <a:gd name="T69" fmla="*/ 1541 h 2786"/>
              <a:gd name="T70" fmla="*/ 1493 w 2532"/>
              <a:gd name="T71" fmla="*/ 1086 h 2786"/>
              <a:gd name="T72" fmla="*/ 1668 w 2532"/>
              <a:gd name="T73" fmla="*/ 1016 h 2786"/>
              <a:gd name="T74" fmla="*/ 2038 w 2532"/>
              <a:gd name="T75" fmla="*/ 714 h 2786"/>
              <a:gd name="T76" fmla="*/ 2012 w 2532"/>
              <a:gd name="T77" fmla="*/ 759 h 2786"/>
              <a:gd name="T78" fmla="*/ 1676 w 2532"/>
              <a:gd name="T79" fmla="*/ 939 h 2786"/>
              <a:gd name="T80" fmla="*/ 1868 w 2532"/>
              <a:gd name="T81" fmla="*/ 719 h 2786"/>
              <a:gd name="T82" fmla="*/ 1623 w 2532"/>
              <a:gd name="T83" fmla="*/ 547 h 2786"/>
              <a:gd name="T84" fmla="*/ 917 w 2532"/>
              <a:gd name="T85" fmla="*/ 626 h 2786"/>
              <a:gd name="T86" fmla="*/ 1103 w 2532"/>
              <a:gd name="T87" fmla="*/ 2043 h 2786"/>
              <a:gd name="T88" fmla="*/ 1911 w 2532"/>
              <a:gd name="T89" fmla="*/ 970 h 2786"/>
              <a:gd name="T90" fmla="*/ 1942 w 2532"/>
              <a:gd name="T91" fmla="*/ 2122 h 2786"/>
              <a:gd name="T92" fmla="*/ 1211 w 2532"/>
              <a:gd name="T93" fmla="*/ 223 h 2786"/>
              <a:gd name="T94" fmla="*/ 1896 w 2532"/>
              <a:gd name="T95" fmla="*/ 488 h 2786"/>
              <a:gd name="T96" fmla="*/ 2150 w 2532"/>
              <a:gd name="T97" fmla="*/ 132 h 2786"/>
              <a:gd name="T98" fmla="*/ 2145 w 2532"/>
              <a:gd name="T99" fmla="*/ 319 h 2786"/>
              <a:gd name="T100" fmla="*/ 1899 w 2532"/>
              <a:gd name="T101" fmla="*/ 558 h 2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32" h="2786">
                <a:moveTo>
                  <a:pt x="2520" y="316"/>
                </a:moveTo>
                <a:cubicBezTo>
                  <a:pt x="2517" y="313"/>
                  <a:pt x="2512" y="313"/>
                  <a:pt x="2509" y="310"/>
                </a:cubicBezTo>
                <a:cubicBezTo>
                  <a:pt x="2498" y="304"/>
                  <a:pt x="2486" y="299"/>
                  <a:pt x="2475" y="299"/>
                </a:cubicBezTo>
                <a:cubicBezTo>
                  <a:pt x="2396" y="296"/>
                  <a:pt x="2314" y="299"/>
                  <a:pt x="2246" y="299"/>
                </a:cubicBezTo>
                <a:cubicBezTo>
                  <a:pt x="2235" y="299"/>
                  <a:pt x="2235" y="296"/>
                  <a:pt x="2235" y="296"/>
                </a:cubicBezTo>
                <a:cubicBezTo>
                  <a:pt x="2235" y="296"/>
                  <a:pt x="2232" y="293"/>
                  <a:pt x="2232" y="285"/>
                </a:cubicBezTo>
                <a:cubicBezTo>
                  <a:pt x="2232" y="194"/>
                  <a:pt x="2232" y="124"/>
                  <a:pt x="2232" y="56"/>
                </a:cubicBezTo>
                <a:cubicBezTo>
                  <a:pt x="2232" y="42"/>
                  <a:pt x="2227" y="31"/>
                  <a:pt x="2221" y="22"/>
                </a:cubicBezTo>
                <a:cubicBezTo>
                  <a:pt x="2218" y="19"/>
                  <a:pt x="2218" y="14"/>
                  <a:pt x="2215" y="11"/>
                </a:cubicBezTo>
                <a:lnTo>
                  <a:pt x="2210" y="0"/>
                </a:lnTo>
                <a:lnTo>
                  <a:pt x="2198" y="5"/>
                </a:lnTo>
                <a:cubicBezTo>
                  <a:pt x="2196" y="8"/>
                  <a:pt x="2190" y="8"/>
                  <a:pt x="2187" y="8"/>
                </a:cubicBezTo>
                <a:cubicBezTo>
                  <a:pt x="2176" y="11"/>
                  <a:pt x="2165" y="14"/>
                  <a:pt x="2156" y="25"/>
                </a:cubicBezTo>
                <a:cubicBezTo>
                  <a:pt x="2097" y="82"/>
                  <a:pt x="2038" y="141"/>
                  <a:pt x="1978" y="200"/>
                </a:cubicBezTo>
                <a:lnTo>
                  <a:pt x="1939" y="240"/>
                </a:lnTo>
                <a:cubicBezTo>
                  <a:pt x="1916" y="262"/>
                  <a:pt x="1894" y="285"/>
                  <a:pt x="1874" y="307"/>
                </a:cubicBezTo>
                <a:lnTo>
                  <a:pt x="1857" y="327"/>
                </a:lnTo>
                <a:lnTo>
                  <a:pt x="1846" y="319"/>
                </a:lnTo>
                <a:cubicBezTo>
                  <a:pt x="1617" y="178"/>
                  <a:pt x="1369" y="121"/>
                  <a:pt x="1106" y="149"/>
                </a:cubicBezTo>
                <a:cubicBezTo>
                  <a:pt x="852" y="178"/>
                  <a:pt x="632" y="276"/>
                  <a:pt x="449" y="446"/>
                </a:cubicBezTo>
                <a:cubicBezTo>
                  <a:pt x="121" y="750"/>
                  <a:pt x="0" y="1120"/>
                  <a:pt x="85" y="1546"/>
                </a:cubicBezTo>
                <a:cubicBezTo>
                  <a:pt x="161" y="1930"/>
                  <a:pt x="392" y="2212"/>
                  <a:pt x="765" y="2384"/>
                </a:cubicBezTo>
                <a:cubicBezTo>
                  <a:pt x="779" y="2390"/>
                  <a:pt x="779" y="2393"/>
                  <a:pt x="773" y="2407"/>
                </a:cubicBezTo>
                <a:cubicBezTo>
                  <a:pt x="753" y="2463"/>
                  <a:pt x="731" y="2520"/>
                  <a:pt x="711" y="2576"/>
                </a:cubicBezTo>
                <a:cubicBezTo>
                  <a:pt x="694" y="2624"/>
                  <a:pt x="677" y="2672"/>
                  <a:pt x="658" y="2723"/>
                </a:cubicBezTo>
                <a:cubicBezTo>
                  <a:pt x="643" y="2760"/>
                  <a:pt x="666" y="2774"/>
                  <a:pt x="680" y="2779"/>
                </a:cubicBezTo>
                <a:cubicBezTo>
                  <a:pt x="691" y="2785"/>
                  <a:pt x="703" y="2785"/>
                  <a:pt x="711" y="2779"/>
                </a:cubicBezTo>
                <a:cubicBezTo>
                  <a:pt x="722" y="2774"/>
                  <a:pt x="731" y="2765"/>
                  <a:pt x="734" y="2751"/>
                </a:cubicBezTo>
                <a:cubicBezTo>
                  <a:pt x="739" y="2734"/>
                  <a:pt x="748" y="2715"/>
                  <a:pt x="753" y="2698"/>
                </a:cubicBezTo>
                <a:lnTo>
                  <a:pt x="855" y="2424"/>
                </a:lnTo>
                <a:cubicBezTo>
                  <a:pt x="1098" y="2503"/>
                  <a:pt x="1343" y="2503"/>
                  <a:pt x="1586" y="2427"/>
                </a:cubicBezTo>
                <a:cubicBezTo>
                  <a:pt x="1589" y="2432"/>
                  <a:pt x="1592" y="2438"/>
                  <a:pt x="1594" y="2444"/>
                </a:cubicBezTo>
                <a:lnTo>
                  <a:pt x="1705" y="2746"/>
                </a:lnTo>
                <a:cubicBezTo>
                  <a:pt x="1707" y="2757"/>
                  <a:pt x="1719" y="2782"/>
                  <a:pt x="1744" y="2782"/>
                </a:cubicBezTo>
                <a:cubicBezTo>
                  <a:pt x="1750" y="2782"/>
                  <a:pt x="1752" y="2782"/>
                  <a:pt x="1758" y="2779"/>
                </a:cubicBezTo>
                <a:cubicBezTo>
                  <a:pt x="1772" y="2774"/>
                  <a:pt x="1781" y="2768"/>
                  <a:pt x="1784" y="2760"/>
                </a:cubicBezTo>
                <a:cubicBezTo>
                  <a:pt x="1789" y="2748"/>
                  <a:pt x="1789" y="2734"/>
                  <a:pt x="1781" y="2717"/>
                </a:cubicBezTo>
                <a:cubicBezTo>
                  <a:pt x="1764" y="2672"/>
                  <a:pt x="1747" y="2627"/>
                  <a:pt x="1730" y="2582"/>
                </a:cubicBezTo>
                <a:lnTo>
                  <a:pt x="1719" y="2551"/>
                </a:lnTo>
                <a:cubicBezTo>
                  <a:pt x="1705" y="2511"/>
                  <a:pt x="1690" y="2469"/>
                  <a:pt x="1673" y="2429"/>
                </a:cubicBezTo>
                <a:lnTo>
                  <a:pt x="1662" y="2396"/>
                </a:lnTo>
                <a:cubicBezTo>
                  <a:pt x="2001" y="2246"/>
                  <a:pt x="2227" y="2001"/>
                  <a:pt x="2334" y="1668"/>
                </a:cubicBezTo>
                <a:cubicBezTo>
                  <a:pt x="2441" y="1332"/>
                  <a:pt x="2399" y="1002"/>
                  <a:pt x="2207" y="683"/>
                </a:cubicBezTo>
                <a:lnTo>
                  <a:pt x="2263" y="626"/>
                </a:lnTo>
                <a:cubicBezTo>
                  <a:pt x="2345" y="544"/>
                  <a:pt x="2424" y="465"/>
                  <a:pt x="2503" y="384"/>
                </a:cubicBezTo>
                <a:cubicBezTo>
                  <a:pt x="2512" y="375"/>
                  <a:pt x="2517" y="361"/>
                  <a:pt x="2520" y="352"/>
                </a:cubicBezTo>
                <a:cubicBezTo>
                  <a:pt x="2523" y="347"/>
                  <a:pt x="2523" y="344"/>
                  <a:pt x="2526" y="338"/>
                </a:cubicBezTo>
                <a:lnTo>
                  <a:pt x="2531" y="324"/>
                </a:lnTo>
                <a:lnTo>
                  <a:pt x="2520" y="316"/>
                </a:lnTo>
                <a:close/>
                <a:moveTo>
                  <a:pt x="1589" y="858"/>
                </a:moveTo>
                <a:cubicBezTo>
                  <a:pt x="1589" y="807"/>
                  <a:pt x="1589" y="756"/>
                  <a:pt x="1589" y="705"/>
                </a:cubicBezTo>
                <a:cubicBezTo>
                  <a:pt x="1589" y="700"/>
                  <a:pt x="1592" y="694"/>
                  <a:pt x="1594" y="691"/>
                </a:cubicBezTo>
                <a:cubicBezTo>
                  <a:pt x="1662" y="623"/>
                  <a:pt x="1727" y="558"/>
                  <a:pt x="1795" y="491"/>
                </a:cubicBezTo>
                <a:lnTo>
                  <a:pt x="1812" y="474"/>
                </a:lnTo>
                <a:lnTo>
                  <a:pt x="1812" y="488"/>
                </a:lnTo>
                <a:cubicBezTo>
                  <a:pt x="1812" y="544"/>
                  <a:pt x="1812" y="598"/>
                  <a:pt x="1812" y="652"/>
                </a:cubicBezTo>
                <a:cubicBezTo>
                  <a:pt x="1812" y="652"/>
                  <a:pt x="1812" y="657"/>
                  <a:pt x="1809" y="657"/>
                </a:cubicBezTo>
                <a:cubicBezTo>
                  <a:pt x="1744" y="725"/>
                  <a:pt x="1676" y="790"/>
                  <a:pt x="1611" y="855"/>
                </a:cubicBezTo>
                <a:lnTo>
                  <a:pt x="1586" y="880"/>
                </a:lnTo>
                <a:lnTo>
                  <a:pt x="1589" y="858"/>
                </a:lnTo>
                <a:close/>
                <a:moveTo>
                  <a:pt x="1981" y="632"/>
                </a:moveTo>
                <a:lnTo>
                  <a:pt x="1956" y="632"/>
                </a:lnTo>
                <a:lnTo>
                  <a:pt x="1956" y="632"/>
                </a:lnTo>
                <a:lnTo>
                  <a:pt x="2004" y="584"/>
                </a:lnTo>
                <a:cubicBezTo>
                  <a:pt x="2066" y="519"/>
                  <a:pt x="2131" y="457"/>
                  <a:pt x="2196" y="395"/>
                </a:cubicBezTo>
                <a:cubicBezTo>
                  <a:pt x="2204" y="386"/>
                  <a:pt x="2221" y="381"/>
                  <a:pt x="2232" y="381"/>
                </a:cubicBezTo>
                <a:cubicBezTo>
                  <a:pt x="2277" y="378"/>
                  <a:pt x="2320" y="381"/>
                  <a:pt x="2368" y="381"/>
                </a:cubicBezTo>
                <a:lnTo>
                  <a:pt x="2393" y="381"/>
                </a:lnTo>
                <a:lnTo>
                  <a:pt x="2390" y="384"/>
                </a:lnTo>
                <a:lnTo>
                  <a:pt x="2339" y="434"/>
                </a:lnTo>
                <a:cubicBezTo>
                  <a:pt x="2280" y="496"/>
                  <a:pt x="2215" y="558"/>
                  <a:pt x="2153" y="621"/>
                </a:cubicBezTo>
                <a:cubicBezTo>
                  <a:pt x="2145" y="629"/>
                  <a:pt x="2128" y="635"/>
                  <a:pt x="2114" y="637"/>
                </a:cubicBezTo>
                <a:cubicBezTo>
                  <a:pt x="2071" y="632"/>
                  <a:pt x="2026" y="632"/>
                  <a:pt x="1981" y="632"/>
                </a:cubicBezTo>
                <a:close/>
                <a:moveTo>
                  <a:pt x="1391" y="1481"/>
                </a:moveTo>
                <a:cubicBezTo>
                  <a:pt x="1298" y="1572"/>
                  <a:pt x="1140" y="1572"/>
                  <a:pt x="1050" y="1478"/>
                </a:cubicBezTo>
                <a:cubicBezTo>
                  <a:pt x="959" y="1388"/>
                  <a:pt x="957" y="1233"/>
                  <a:pt x="1044" y="1137"/>
                </a:cubicBezTo>
                <a:cubicBezTo>
                  <a:pt x="1089" y="1089"/>
                  <a:pt x="1157" y="1064"/>
                  <a:pt x="1222" y="1064"/>
                </a:cubicBezTo>
                <a:cubicBezTo>
                  <a:pt x="1273" y="1064"/>
                  <a:pt x="1321" y="1078"/>
                  <a:pt x="1360" y="1106"/>
                </a:cubicBezTo>
                <a:lnTo>
                  <a:pt x="1213" y="1253"/>
                </a:lnTo>
                <a:cubicBezTo>
                  <a:pt x="1208" y="1258"/>
                  <a:pt x="1202" y="1264"/>
                  <a:pt x="1197" y="1267"/>
                </a:cubicBezTo>
                <a:cubicBezTo>
                  <a:pt x="1185" y="1278"/>
                  <a:pt x="1180" y="1290"/>
                  <a:pt x="1180" y="1301"/>
                </a:cubicBezTo>
                <a:cubicBezTo>
                  <a:pt x="1180" y="1313"/>
                  <a:pt x="1185" y="1320"/>
                  <a:pt x="1194" y="1332"/>
                </a:cubicBezTo>
                <a:cubicBezTo>
                  <a:pt x="1208" y="1346"/>
                  <a:pt x="1228" y="1354"/>
                  <a:pt x="1256" y="1326"/>
                </a:cubicBezTo>
                <a:lnTo>
                  <a:pt x="1304" y="1278"/>
                </a:lnTo>
                <a:cubicBezTo>
                  <a:pt x="1338" y="1244"/>
                  <a:pt x="1369" y="1213"/>
                  <a:pt x="1403" y="1179"/>
                </a:cubicBezTo>
                <a:cubicBezTo>
                  <a:pt x="1408" y="1174"/>
                  <a:pt x="1411" y="1168"/>
                  <a:pt x="1417" y="1162"/>
                </a:cubicBezTo>
                <a:cubicBezTo>
                  <a:pt x="1484" y="1256"/>
                  <a:pt x="1473" y="1402"/>
                  <a:pt x="1391" y="1481"/>
                </a:cubicBezTo>
                <a:close/>
                <a:moveTo>
                  <a:pt x="1834" y="1050"/>
                </a:moveTo>
                <a:cubicBezTo>
                  <a:pt x="1911" y="1230"/>
                  <a:pt x="1906" y="1433"/>
                  <a:pt x="1815" y="1608"/>
                </a:cubicBezTo>
                <a:cubicBezTo>
                  <a:pt x="1725" y="1783"/>
                  <a:pt x="1566" y="1910"/>
                  <a:pt x="1374" y="1955"/>
                </a:cubicBezTo>
                <a:cubicBezTo>
                  <a:pt x="1197" y="1998"/>
                  <a:pt x="1014" y="1967"/>
                  <a:pt x="864" y="1871"/>
                </a:cubicBezTo>
                <a:cubicBezTo>
                  <a:pt x="715" y="1775"/>
                  <a:pt x="610" y="1625"/>
                  <a:pt x="570" y="1447"/>
                </a:cubicBezTo>
                <a:cubicBezTo>
                  <a:pt x="531" y="1267"/>
                  <a:pt x="567" y="1075"/>
                  <a:pt x="674" y="923"/>
                </a:cubicBezTo>
                <a:cubicBezTo>
                  <a:pt x="782" y="770"/>
                  <a:pt x="945" y="671"/>
                  <a:pt x="1129" y="646"/>
                </a:cubicBezTo>
                <a:cubicBezTo>
                  <a:pt x="1160" y="643"/>
                  <a:pt x="1191" y="640"/>
                  <a:pt x="1222" y="640"/>
                </a:cubicBezTo>
                <a:cubicBezTo>
                  <a:pt x="1312" y="640"/>
                  <a:pt x="1403" y="657"/>
                  <a:pt x="1484" y="694"/>
                </a:cubicBezTo>
                <a:cubicBezTo>
                  <a:pt x="1499" y="700"/>
                  <a:pt x="1504" y="705"/>
                  <a:pt x="1504" y="719"/>
                </a:cubicBezTo>
                <a:cubicBezTo>
                  <a:pt x="1504" y="756"/>
                  <a:pt x="1504" y="796"/>
                  <a:pt x="1504" y="832"/>
                </a:cubicBezTo>
                <a:cubicBezTo>
                  <a:pt x="1504" y="869"/>
                  <a:pt x="1504" y="906"/>
                  <a:pt x="1504" y="942"/>
                </a:cubicBezTo>
                <a:cubicBezTo>
                  <a:pt x="1504" y="951"/>
                  <a:pt x="1499" y="965"/>
                  <a:pt x="1493" y="970"/>
                </a:cubicBezTo>
                <a:cubicBezTo>
                  <a:pt x="1476" y="990"/>
                  <a:pt x="1456" y="1010"/>
                  <a:pt x="1436" y="1030"/>
                </a:cubicBezTo>
                <a:lnTo>
                  <a:pt x="1419" y="1047"/>
                </a:lnTo>
                <a:cubicBezTo>
                  <a:pt x="1332" y="982"/>
                  <a:pt x="1236" y="962"/>
                  <a:pt x="1137" y="990"/>
                </a:cubicBezTo>
                <a:cubicBezTo>
                  <a:pt x="1061" y="1010"/>
                  <a:pt x="999" y="1058"/>
                  <a:pt x="954" y="1126"/>
                </a:cubicBezTo>
                <a:cubicBezTo>
                  <a:pt x="866" y="1258"/>
                  <a:pt x="889" y="1434"/>
                  <a:pt x="1010" y="1541"/>
                </a:cubicBezTo>
                <a:cubicBezTo>
                  <a:pt x="1132" y="1649"/>
                  <a:pt x="1307" y="1651"/>
                  <a:pt x="1431" y="1546"/>
                </a:cubicBezTo>
                <a:cubicBezTo>
                  <a:pt x="1563" y="1433"/>
                  <a:pt x="1580" y="1275"/>
                  <a:pt x="1479" y="1100"/>
                </a:cubicBezTo>
                <a:lnTo>
                  <a:pt x="1493" y="1086"/>
                </a:lnTo>
                <a:cubicBezTo>
                  <a:pt x="1515" y="1064"/>
                  <a:pt x="1538" y="1044"/>
                  <a:pt x="1561" y="1021"/>
                </a:cubicBezTo>
                <a:cubicBezTo>
                  <a:pt x="1563" y="1018"/>
                  <a:pt x="1572" y="1016"/>
                  <a:pt x="1583" y="1016"/>
                </a:cubicBezTo>
                <a:cubicBezTo>
                  <a:pt x="1611" y="1016"/>
                  <a:pt x="1640" y="1016"/>
                  <a:pt x="1668" y="1016"/>
                </a:cubicBezTo>
                <a:cubicBezTo>
                  <a:pt x="1713" y="1016"/>
                  <a:pt x="1755" y="1016"/>
                  <a:pt x="1800" y="1016"/>
                </a:cubicBezTo>
                <a:cubicBezTo>
                  <a:pt x="1817" y="1024"/>
                  <a:pt x="1826" y="1030"/>
                  <a:pt x="1834" y="1050"/>
                </a:cubicBezTo>
                <a:close/>
                <a:moveTo>
                  <a:pt x="2038" y="714"/>
                </a:moveTo>
                <a:lnTo>
                  <a:pt x="2054" y="714"/>
                </a:lnTo>
                <a:lnTo>
                  <a:pt x="2054" y="714"/>
                </a:lnTo>
                <a:lnTo>
                  <a:pt x="2012" y="759"/>
                </a:lnTo>
                <a:cubicBezTo>
                  <a:pt x="1958" y="812"/>
                  <a:pt x="1905" y="869"/>
                  <a:pt x="1848" y="923"/>
                </a:cubicBezTo>
                <a:cubicBezTo>
                  <a:pt x="1840" y="931"/>
                  <a:pt x="1823" y="939"/>
                  <a:pt x="1809" y="939"/>
                </a:cubicBezTo>
                <a:cubicBezTo>
                  <a:pt x="1764" y="942"/>
                  <a:pt x="1721" y="942"/>
                  <a:pt x="1676" y="939"/>
                </a:cubicBezTo>
                <a:lnTo>
                  <a:pt x="1648" y="939"/>
                </a:lnTo>
                <a:lnTo>
                  <a:pt x="1673" y="914"/>
                </a:lnTo>
                <a:cubicBezTo>
                  <a:pt x="1738" y="849"/>
                  <a:pt x="1803" y="784"/>
                  <a:pt x="1868" y="719"/>
                </a:cubicBezTo>
                <a:cubicBezTo>
                  <a:pt x="1871" y="717"/>
                  <a:pt x="1877" y="714"/>
                  <a:pt x="1877" y="714"/>
                </a:cubicBezTo>
                <a:cubicBezTo>
                  <a:pt x="1930" y="714"/>
                  <a:pt x="1984" y="714"/>
                  <a:pt x="2038" y="714"/>
                </a:cubicBezTo>
                <a:close/>
                <a:moveTo>
                  <a:pt x="1623" y="547"/>
                </a:moveTo>
                <a:cubicBezTo>
                  <a:pt x="1597" y="573"/>
                  <a:pt x="1575" y="595"/>
                  <a:pt x="1549" y="621"/>
                </a:cubicBezTo>
                <a:cubicBezTo>
                  <a:pt x="1541" y="629"/>
                  <a:pt x="1535" y="632"/>
                  <a:pt x="1521" y="626"/>
                </a:cubicBezTo>
                <a:cubicBezTo>
                  <a:pt x="1324" y="542"/>
                  <a:pt x="1109" y="542"/>
                  <a:pt x="917" y="626"/>
                </a:cubicBezTo>
                <a:cubicBezTo>
                  <a:pt x="725" y="711"/>
                  <a:pt x="581" y="869"/>
                  <a:pt x="511" y="1072"/>
                </a:cubicBezTo>
                <a:cubicBezTo>
                  <a:pt x="440" y="1278"/>
                  <a:pt x="468" y="1504"/>
                  <a:pt x="584" y="1693"/>
                </a:cubicBezTo>
                <a:cubicBezTo>
                  <a:pt x="700" y="1882"/>
                  <a:pt x="889" y="2012"/>
                  <a:pt x="1103" y="2043"/>
                </a:cubicBezTo>
                <a:cubicBezTo>
                  <a:pt x="1513" y="2102"/>
                  <a:pt x="1894" y="1820"/>
                  <a:pt x="1956" y="1416"/>
                </a:cubicBezTo>
                <a:cubicBezTo>
                  <a:pt x="1978" y="1278"/>
                  <a:pt x="1958" y="1143"/>
                  <a:pt x="1902" y="1016"/>
                </a:cubicBezTo>
                <a:cubicBezTo>
                  <a:pt x="1894" y="993"/>
                  <a:pt x="1896" y="985"/>
                  <a:pt x="1911" y="970"/>
                </a:cubicBezTo>
                <a:cubicBezTo>
                  <a:pt x="1970" y="911"/>
                  <a:pt x="2032" y="852"/>
                  <a:pt x="2091" y="790"/>
                </a:cubicBezTo>
                <a:lnTo>
                  <a:pt x="2142" y="739"/>
                </a:lnTo>
                <a:cubicBezTo>
                  <a:pt x="2385" y="1117"/>
                  <a:pt x="2376" y="1732"/>
                  <a:pt x="1942" y="2122"/>
                </a:cubicBezTo>
                <a:cubicBezTo>
                  <a:pt x="1513" y="2506"/>
                  <a:pt x="855" y="2486"/>
                  <a:pt x="446" y="2082"/>
                </a:cubicBezTo>
                <a:cubicBezTo>
                  <a:pt x="39" y="1679"/>
                  <a:pt x="20" y="1024"/>
                  <a:pt x="395" y="592"/>
                </a:cubicBezTo>
                <a:cubicBezTo>
                  <a:pt x="618" y="336"/>
                  <a:pt x="923" y="223"/>
                  <a:pt x="1211" y="223"/>
                </a:cubicBezTo>
                <a:cubicBezTo>
                  <a:pt x="1419" y="223"/>
                  <a:pt x="1623" y="282"/>
                  <a:pt x="1781" y="384"/>
                </a:cubicBezTo>
                <a:lnTo>
                  <a:pt x="1623" y="547"/>
                </a:lnTo>
                <a:close/>
                <a:moveTo>
                  <a:pt x="1896" y="488"/>
                </a:moveTo>
                <a:cubicBezTo>
                  <a:pt x="1888" y="420"/>
                  <a:pt x="1908" y="369"/>
                  <a:pt x="1967" y="316"/>
                </a:cubicBezTo>
                <a:cubicBezTo>
                  <a:pt x="2018" y="273"/>
                  <a:pt x="2063" y="225"/>
                  <a:pt x="2108" y="178"/>
                </a:cubicBezTo>
                <a:cubicBezTo>
                  <a:pt x="2122" y="163"/>
                  <a:pt x="2136" y="146"/>
                  <a:pt x="2150" y="132"/>
                </a:cubicBezTo>
                <a:lnTo>
                  <a:pt x="2150" y="155"/>
                </a:lnTo>
                <a:cubicBezTo>
                  <a:pt x="2150" y="206"/>
                  <a:pt x="2150" y="257"/>
                  <a:pt x="2150" y="307"/>
                </a:cubicBezTo>
                <a:cubicBezTo>
                  <a:pt x="2150" y="310"/>
                  <a:pt x="2148" y="316"/>
                  <a:pt x="2145" y="319"/>
                </a:cubicBezTo>
                <a:cubicBezTo>
                  <a:pt x="2077" y="386"/>
                  <a:pt x="2006" y="457"/>
                  <a:pt x="1936" y="527"/>
                </a:cubicBezTo>
                <a:lnTo>
                  <a:pt x="1899" y="564"/>
                </a:lnTo>
                <a:cubicBezTo>
                  <a:pt x="1899" y="561"/>
                  <a:pt x="1899" y="558"/>
                  <a:pt x="1899" y="558"/>
                </a:cubicBezTo>
                <a:cubicBezTo>
                  <a:pt x="1899" y="539"/>
                  <a:pt x="1899" y="513"/>
                  <a:pt x="1896" y="488"/>
                </a:cubicBezTo>
                <a:close/>
              </a:path>
            </a:pathLst>
          </a:custGeom>
          <a:solidFill>
            <a:schemeClr val="bg1"/>
          </a:solidFill>
          <a:ln w="6350">
            <a:solidFill>
              <a:schemeClr val="bg1"/>
            </a:solidFill>
          </a:ln>
          <a:effectLst/>
        </p:spPr>
        <p:txBody>
          <a:bodyPr wrap="none" anchor="ctr"/>
          <a:lstStyle/>
          <a:p>
            <a:endParaRPr lang="en-US" dirty="0"/>
          </a:p>
        </p:txBody>
      </p:sp>
      <p:sp>
        <p:nvSpPr>
          <p:cNvPr id="17" name="Oval 16"/>
          <p:cNvSpPr/>
          <p:nvPr/>
        </p:nvSpPr>
        <p:spPr>
          <a:xfrm>
            <a:off x="3510232" y="1396664"/>
            <a:ext cx="2048426" cy="2047891"/>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5" name="Rectangle 36"/>
          <p:cNvSpPr>
            <a:spLocks noChangeArrowheads="1"/>
          </p:cNvSpPr>
          <p:nvPr/>
        </p:nvSpPr>
        <p:spPr bwMode="auto">
          <a:xfrm>
            <a:off x="4249752" y="3561465"/>
            <a:ext cx="569387"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34290" tIns="17145" rIns="34290" bIns="17145">
            <a:spAutoFit/>
          </a:bodyPr>
          <a:lstStyle/>
          <a:p>
            <a:pPr algn="ctr"/>
            <a:r>
              <a:rPr lang="en-US" sz="2800" b="1" dirty="0">
                <a:solidFill>
                  <a:schemeClr val="accent3"/>
                </a:solidFill>
                <a:cs typeface="Arial" panose="020B0604020202020204" pitchFamily="34" charset="0"/>
              </a:rPr>
              <a:t>02.</a:t>
            </a:r>
          </a:p>
        </p:txBody>
      </p:sp>
      <p:sp>
        <p:nvSpPr>
          <p:cNvPr id="7" name="TextBox 6">
            <a:extLst>
              <a:ext uri="{FF2B5EF4-FFF2-40B4-BE49-F238E27FC236}">
                <a16:creationId xmlns:a16="http://schemas.microsoft.com/office/drawing/2014/main" id="{E69CC848-CECA-C5FF-67F4-047B3499B30F}"/>
              </a:ext>
            </a:extLst>
          </p:cNvPr>
          <p:cNvSpPr txBox="1"/>
          <p:nvPr/>
        </p:nvSpPr>
        <p:spPr>
          <a:xfrm>
            <a:off x="3822813" y="4054519"/>
            <a:ext cx="1423264" cy="369332"/>
          </a:xfrm>
          <a:prstGeom prst="rect">
            <a:avLst/>
          </a:prstGeom>
          <a:noFill/>
        </p:spPr>
        <p:txBody>
          <a:bodyPr wrap="square">
            <a:spAutoFit/>
          </a:bodyPr>
          <a:lstStyle/>
          <a:p>
            <a:pPr algn="ctr"/>
            <a:r>
              <a:rPr lang="en-US" dirty="0">
                <a:solidFill>
                  <a:schemeClr val="tx2"/>
                </a:solidFill>
              </a:rPr>
              <a:t>Prepping</a:t>
            </a:r>
            <a:endParaRPr lang="en-GB" dirty="0"/>
          </a:p>
        </p:txBody>
      </p:sp>
      <p:grpSp>
        <p:nvGrpSpPr>
          <p:cNvPr id="13" name="Group 12">
            <a:extLst>
              <a:ext uri="{FF2B5EF4-FFF2-40B4-BE49-F238E27FC236}">
                <a16:creationId xmlns:a16="http://schemas.microsoft.com/office/drawing/2014/main" id="{52F0324A-AB68-0987-C64F-4455557CB6C3}"/>
              </a:ext>
            </a:extLst>
          </p:cNvPr>
          <p:cNvGrpSpPr/>
          <p:nvPr/>
        </p:nvGrpSpPr>
        <p:grpSpPr>
          <a:xfrm>
            <a:off x="4127334" y="2039179"/>
            <a:ext cx="966622" cy="696207"/>
            <a:chOff x="4183533" y="1959051"/>
            <a:chExt cx="1063284" cy="765828"/>
          </a:xfrm>
        </p:grpSpPr>
        <p:sp>
          <p:nvSpPr>
            <p:cNvPr id="10" name="Shape 2537">
              <a:extLst>
                <a:ext uri="{FF2B5EF4-FFF2-40B4-BE49-F238E27FC236}">
                  <a16:creationId xmlns:a16="http://schemas.microsoft.com/office/drawing/2014/main" id="{0469E927-2245-E147-098F-7D287068F167}"/>
                </a:ext>
              </a:extLst>
            </p:cNvPr>
            <p:cNvSpPr/>
            <p:nvPr/>
          </p:nvSpPr>
          <p:spPr>
            <a:xfrm>
              <a:off x="4183533" y="1959051"/>
              <a:ext cx="626590" cy="765828"/>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11" name="Shape 2551">
              <a:extLst>
                <a:ext uri="{FF2B5EF4-FFF2-40B4-BE49-F238E27FC236}">
                  <a16:creationId xmlns:a16="http://schemas.microsoft.com/office/drawing/2014/main" id="{71F4CCCB-CAAD-CA8D-F6F2-DD5CD9C5D14F}"/>
                </a:ext>
              </a:extLst>
            </p:cNvPr>
            <p:cNvSpPr/>
            <p:nvPr/>
          </p:nvSpPr>
          <p:spPr>
            <a:xfrm rot="18900000">
              <a:off x="4692023" y="2066059"/>
              <a:ext cx="554794" cy="554794"/>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bg1"/>
            </a:solidFill>
            <a:ln w="3175">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
        <p:nvSpPr>
          <p:cNvPr id="18" name="Oval 17"/>
          <p:cNvSpPr/>
          <p:nvPr/>
        </p:nvSpPr>
        <p:spPr>
          <a:xfrm>
            <a:off x="5285583" y="1396665"/>
            <a:ext cx="2048426" cy="2047891"/>
          </a:xfrm>
          <a:prstGeom prst="ellipse">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6" name="Rectangle 37"/>
          <p:cNvSpPr>
            <a:spLocks noChangeArrowheads="1"/>
          </p:cNvSpPr>
          <p:nvPr/>
        </p:nvSpPr>
        <p:spPr bwMode="auto">
          <a:xfrm>
            <a:off x="6025103" y="3561465"/>
            <a:ext cx="569387"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34290" tIns="17145" rIns="34290" bIns="17145">
            <a:spAutoFit/>
          </a:bodyPr>
          <a:lstStyle/>
          <a:p>
            <a:pPr algn="ctr"/>
            <a:r>
              <a:rPr lang="en-US" sz="2800" b="1" dirty="0">
                <a:solidFill>
                  <a:schemeClr val="accent4"/>
                </a:solidFill>
                <a:cs typeface="Arial" panose="020B0604020202020204" pitchFamily="34" charset="0"/>
              </a:rPr>
              <a:t>03.</a:t>
            </a:r>
          </a:p>
        </p:txBody>
      </p:sp>
      <p:sp>
        <p:nvSpPr>
          <p:cNvPr id="8" name="TextBox 7">
            <a:extLst>
              <a:ext uri="{FF2B5EF4-FFF2-40B4-BE49-F238E27FC236}">
                <a16:creationId xmlns:a16="http://schemas.microsoft.com/office/drawing/2014/main" id="{092C8489-D5CA-0797-D029-ABB9A65F35ED}"/>
              </a:ext>
            </a:extLst>
          </p:cNvPr>
          <p:cNvSpPr txBox="1"/>
          <p:nvPr/>
        </p:nvSpPr>
        <p:spPr>
          <a:xfrm>
            <a:off x="5598164" y="4054519"/>
            <a:ext cx="1423264" cy="369332"/>
          </a:xfrm>
          <a:prstGeom prst="rect">
            <a:avLst/>
          </a:prstGeom>
          <a:noFill/>
        </p:spPr>
        <p:txBody>
          <a:bodyPr wrap="square">
            <a:spAutoFit/>
          </a:bodyPr>
          <a:lstStyle/>
          <a:p>
            <a:pPr algn="ctr"/>
            <a:r>
              <a:rPr lang="en-US" dirty="0">
                <a:solidFill>
                  <a:schemeClr val="tx2"/>
                </a:solidFill>
              </a:rPr>
              <a:t>The Future</a:t>
            </a:r>
            <a:endParaRPr lang="en-GB" dirty="0"/>
          </a:p>
        </p:txBody>
      </p:sp>
      <p:sp>
        <p:nvSpPr>
          <p:cNvPr id="21" name="Shape 2587">
            <a:extLst>
              <a:ext uri="{FF2B5EF4-FFF2-40B4-BE49-F238E27FC236}">
                <a16:creationId xmlns:a16="http://schemas.microsoft.com/office/drawing/2014/main" id="{D1C7E09C-34AE-38B5-9CF9-D2A52FE38B66}"/>
              </a:ext>
            </a:extLst>
          </p:cNvPr>
          <p:cNvSpPr/>
          <p:nvPr/>
        </p:nvSpPr>
        <p:spPr>
          <a:xfrm>
            <a:off x="5968290" y="2079103"/>
            <a:ext cx="683012" cy="683012"/>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635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custDataLst>
      <p:tags r:id="rId1"/>
    </p:custDataLst>
    <p:extLst>
      <p:ext uri="{BB962C8B-B14F-4D97-AF65-F5344CB8AC3E}">
        <p14:creationId xmlns:p14="http://schemas.microsoft.com/office/powerpoint/2010/main" val="113438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0">
            <a:extLst>
              <a:ext uri="{FF2B5EF4-FFF2-40B4-BE49-F238E27FC236}">
                <a16:creationId xmlns:a16="http://schemas.microsoft.com/office/drawing/2014/main" id="{345D84C3-2CE8-C900-1BD5-897797231763}"/>
              </a:ext>
            </a:extLst>
          </p:cNvPr>
          <p:cNvPicPr>
            <a:picLocks noChangeAspect="1"/>
          </p:cNvPicPr>
          <p:nvPr/>
        </p:nvPicPr>
        <p:blipFill rotWithShape="1">
          <a:blip r:embed="rId4"/>
          <a:srcRect l="12512" t="6156" b="31628"/>
          <a:stretch/>
        </p:blipFill>
        <p:spPr>
          <a:xfrm flipH="1">
            <a:off x="3047998" y="0"/>
            <a:ext cx="6096001" cy="2438508"/>
          </a:xfrm>
          <a:prstGeom prst="rect">
            <a:avLst/>
          </a:prstGeom>
        </p:spPr>
      </p:pic>
      <p:sp>
        <p:nvSpPr>
          <p:cNvPr id="3" name="Rectangle 2">
            <a:extLst>
              <a:ext uri="{FF2B5EF4-FFF2-40B4-BE49-F238E27FC236}">
                <a16:creationId xmlns:a16="http://schemas.microsoft.com/office/drawing/2014/main" id="{247AE24C-FDBA-A32B-3D52-3AB27861BEE4}"/>
              </a:ext>
            </a:extLst>
          </p:cNvPr>
          <p:cNvSpPr/>
          <p:nvPr/>
        </p:nvSpPr>
        <p:spPr>
          <a:xfrm>
            <a:off x="0" y="0"/>
            <a:ext cx="7821870"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0" name="Title 11">
            <a:extLst>
              <a:ext uri="{FF2B5EF4-FFF2-40B4-BE49-F238E27FC236}">
                <a16:creationId xmlns:a16="http://schemas.microsoft.com/office/drawing/2014/main" id="{B4BFC16B-6F78-0EF2-B905-387011DA4F88}"/>
              </a:ext>
            </a:extLst>
          </p:cNvPr>
          <p:cNvSpPr txBox="1">
            <a:spLocks/>
          </p:cNvSpPr>
          <p:nvPr/>
        </p:nvSpPr>
        <p:spPr>
          <a:xfrm>
            <a:off x="448730" y="975733"/>
            <a:ext cx="3789162" cy="369054"/>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sz="2400" dirty="0">
                <a:solidFill>
                  <a:schemeClr val="bg1"/>
                </a:solidFill>
                <a:latin typeface="Arial" panose="020B0604020202020204"/>
                <a:cs typeface="Arial" panose="020B0604020202020204" pitchFamily="34" charset="0"/>
              </a:rPr>
              <a:t>Organization Structure</a:t>
            </a:r>
            <a:br>
              <a:rPr lang="en-US" sz="2400" dirty="0">
                <a:solidFill>
                  <a:schemeClr val="bg1"/>
                </a:solidFill>
                <a:latin typeface="Arial" panose="020B0604020202020204"/>
                <a:cs typeface="Arial" panose="020B0604020202020204" pitchFamily="34" charset="0"/>
              </a:rPr>
            </a:br>
            <a:endParaRPr lang="en-US" dirty="0">
              <a:solidFill>
                <a:schemeClr val="bg1"/>
              </a:solidFill>
            </a:endParaRPr>
          </a:p>
        </p:txBody>
      </p:sp>
      <p:pic>
        <p:nvPicPr>
          <p:cNvPr id="6" name="Graphic 5" descr="Management outline">
            <a:extLst>
              <a:ext uri="{FF2B5EF4-FFF2-40B4-BE49-F238E27FC236}">
                <a16:creationId xmlns:a16="http://schemas.microsoft.com/office/drawing/2014/main" id="{96977A60-BD27-5989-3ED4-53DDFF78C2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211" y="3030111"/>
            <a:ext cx="1309056" cy="1309056"/>
          </a:xfrm>
          <a:prstGeom prst="rect">
            <a:avLst/>
          </a:prstGeom>
        </p:spPr>
      </p:pic>
      <p:sp>
        <p:nvSpPr>
          <p:cNvPr id="25" name="Rectangle 24">
            <a:extLst>
              <a:ext uri="{FF2B5EF4-FFF2-40B4-BE49-F238E27FC236}">
                <a16:creationId xmlns:a16="http://schemas.microsoft.com/office/drawing/2014/main" id="{51F367C6-F12A-8144-8879-C61D94C29A93}"/>
              </a:ext>
            </a:extLst>
          </p:cNvPr>
          <p:cNvSpPr/>
          <p:nvPr/>
        </p:nvSpPr>
        <p:spPr>
          <a:xfrm>
            <a:off x="1866362" y="2922636"/>
            <a:ext cx="6704738" cy="1524007"/>
          </a:xfrm>
          <a:prstGeom prst="rect">
            <a:avLst/>
          </a:prstGeom>
        </p:spPr>
        <p:txBody>
          <a:bodyPr wrap="square">
            <a:spAutoFit/>
          </a:bodyPr>
          <a:lstStyle/>
          <a:p>
            <a:pPr defTabSz="457178">
              <a:lnSpc>
                <a:spcPct val="150000"/>
              </a:lnSpc>
            </a:pPr>
            <a:r>
              <a:rPr lang="en-US" sz="1600" dirty="0">
                <a:solidFill>
                  <a:schemeClr val="tx2"/>
                </a:solidFill>
                <a:cs typeface="Arial" panose="020B0604020202020204" pitchFamily="34" charset="0"/>
              </a:rPr>
              <a:t>An important step in succession planning is to look at the organization’s structure and determine what is working well and what is needed to continue to drive the business or evolve it. This keeps the focus on the job, and skills needed during the succession planning exercise.</a:t>
            </a:r>
          </a:p>
        </p:txBody>
      </p:sp>
    </p:spTree>
    <p:custDataLst>
      <p:tags r:id="rId1"/>
    </p:custDataLst>
    <p:extLst>
      <p:ext uri="{BB962C8B-B14F-4D97-AF65-F5344CB8AC3E}">
        <p14:creationId xmlns:p14="http://schemas.microsoft.com/office/powerpoint/2010/main" val="154700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CD7B5F-D457-8103-EB3E-31EB1C49B000}"/>
              </a:ext>
            </a:extLst>
          </p:cNvPr>
          <p:cNvSpPr txBox="1"/>
          <p:nvPr/>
        </p:nvSpPr>
        <p:spPr>
          <a:xfrm>
            <a:off x="497984" y="445733"/>
            <a:ext cx="7981987" cy="830997"/>
          </a:xfrm>
          <a:prstGeom prst="rect">
            <a:avLst/>
          </a:prstGeom>
          <a:noFill/>
        </p:spPr>
        <p:txBody>
          <a:bodyPr wrap="square" rtlCol="0">
            <a:spAutoFit/>
          </a:bodyPr>
          <a:lstStyle/>
          <a:p>
            <a:pPr algn="ctr"/>
            <a:r>
              <a:rPr lang="en-US" sz="2400" b="1" dirty="0">
                <a:solidFill>
                  <a:schemeClr val="accent1"/>
                </a:solidFill>
              </a:rPr>
              <a:t>Examine your org structure by considering </a:t>
            </a:r>
            <a:br>
              <a:rPr lang="en-US" sz="2400" b="1" dirty="0">
                <a:solidFill>
                  <a:schemeClr val="accent1"/>
                </a:solidFill>
              </a:rPr>
            </a:br>
            <a:r>
              <a:rPr lang="en-US" sz="2400" b="1" dirty="0">
                <a:solidFill>
                  <a:schemeClr val="accent1"/>
                </a:solidFill>
              </a:rPr>
              <a:t>the following question’s:</a:t>
            </a:r>
          </a:p>
        </p:txBody>
      </p:sp>
      <p:sp>
        <p:nvSpPr>
          <p:cNvPr id="5" name="TextBox 4">
            <a:extLst>
              <a:ext uri="{FF2B5EF4-FFF2-40B4-BE49-F238E27FC236}">
                <a16:creationId xmlns:a16="http://schemas.microsoft.com/office/drawing/2014/main" id="{249E0852-DF77-D074-89A0-46FAA1429F53}"/>
              </a:ext>
            </a:extLst>
          </p:cNvPr>
          <p:cNvSpPr txBox="1"/>
          <p:nvPr/>
        </p:nvSpPr>
        <p:spPr>
          <a:xfrm>
            <a:off x="641567" y="2922028"/>
            <a:ext cx="2197314" cy="784830"/>
          </a:xfrm>
          <a:prstGeom prst="rect">
            <a:avLst/>
          </a:prstGeom>
          <a:noFill/>
        </p:spPr>
        <p:txBody>
          <a:bodyPr wrap="square" rtlCol="0">
            <a:spAutoFit/>
          </a:bodyPr>
          <a:lstStyle/>
          <a:p>
            <a:pPr algn="ctr">
              <a:spcAft>
                <a:spcPts val="1000"/>
              </a:spcAft>
              <a:buClr>
                <a:schemeClr val="accent3"/>
              </a:buClr>
              <a:buSzPct val="130000"/>
            </a:pPr>
            <a:r>
              <a:rPr lang="en-US" sz="1500" dirty="0">
                <a:ln w="0"/>
                <a:solidFill>
                  <a:schemeClr val="tx2"/>
                </a:solidFill>
                <a:ea typeface="Open Sans Light" panose="020B0306030504020204" pitchFamily="34" charset="0"/>
                <a:cs typeface="Arial" panose="020B0604020202020204" pitchFamily="34" charset="0"/>
              </a:rPr>
              <a:t>Is your current structure addressing the business problems?</a:t>
            </a:r>
          </a:p>
        </p:txBody>
      </p:sp>
      <p:pic>
        <p:nvPicPr>
          <p:cNvPr id="6" name="Graphic 5" descr="Management outline">
            <a:extLst>
              <a:ext uri="{FF2B5EF4-FFF2-40B4-BE49-F238E27FC236}">
                <a16:creationId xmlns:a16="http://schemas.microsoft.com/office/drawing/2014/main" id="{E43656F3-784A-775E-DCD4-DDB3F78826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7677" y="-1367551"/>
            <a:ext cx="914400" cy="914400"/>
          </a:xfrm>
          <a:prstGeom prst="rect">
            <a:avLst/>
          </a:prstGeom>
        </p:spPr>
      </p:pic>
      <p:sp>
        <p:nvSpPr>
          <p:cNvPr id="7" name="TextBox 6">
            <a:extLst>
              <a:ext uri="{FF2B5EF4-FFF2-40B4-BE49-F238E27FC236}">
                <a16:creationId xmlns:a16="http://schemas.microsoft.com/office/drawing/2014/main" id="{F0A02EC8-167A-49D2-0F9D-32972F0F4B78}"/>
              </a:ext>
            </a:extLst>
          </p:cNvPr>
          <p:cNvSpPr txBox="1"/>
          <p:nvPr/>
        </p:nvSpPr>
        <p:spPr>
          <a:xfrm>
            <a:off x="3437603" y="2922028"/>
            <a:ext cx="2197314" cy="784830"/>
          </a:xfrm>
          <a:prstGeom prst="rect">
            <a:avLst/>
          </a:prstGeom>
          <a:noFill/>
        </p:spPr>
        <p:txBody>
          <a:bodyPr wrap="square" rtlCol="0">
            <a:spAutoFit/>
          </a:bodyPr>
          <a:lstStyle/>
          <a:p>
            <a:pPr algn="ctr">
              <a:spcAft>
                <a:spcPts val="1000"/>
              </a:spcAft>
              <a:buClr>
                <a:schemeClr val="accent3"/>
              </a:buClr>
              <a:buSzPct val="130000"/>
            </a:pPr>
            <a:r>
              <a:rPr lang="en-US" sz="1500" dirty="0">
                <a:ln w="0"/>
                <a:solidFill>
                  <a:schemeClr val="tx2"/>
                </a:solidFill>
                <a:ea typeface="Open Sans Light" panose="020B0306030504020204" pitchFamily="34" charset="0"/>
                <a:cs typeface="Arial" panose="020B0604020202020204" pitchFamily="34" charset="0"/>
              </a:rPr>
              <a:t>Is your company culture aligned with your current structure?</a:t>
            </a:r>
          </a:p>
        </p:txBody>
      </p:sp>
      <p:sp>
        <p:nvSpPr>
          <p:cNvPr id="8" name="TextBox 7">
            <a:extLst>
              <a:ext uri="{FF2B5EF4-FFF2-40B4-BE49-F238E27FC236}">
                <a16:creationId xmlns:a16="http://schemas.microsoft.com/office/drawing/2014/main" id="{18B949C7-30B4-280E-A06E-E3906A304C63}"/>
              </a:ext>
            </a:extLst>
          </p:cNvPr>
          <p:cNvSpPr txBox="1"/>
          <p:nvPr/>
        </p:nvSpPr>
        <p:spPr>
          <a:xfrm>
            <a:off x="6245641" y="2917973"/>
            <a:ext cx="2197314" cy="553998"/>
          </a:xfrm>
          <a:prstGeom prst="rect">
            <a:avLst/>
          </a:prstGeom>
          <a:noFill/>
        </p:spPr>
        <p:txBody>
          <a:bodyPr wrap="square" rtlCol="0">
            <a:spAutoFit/>
          </a:bodyPr>
          <a:lstStyle/>
          <a:p>
            <a:pPr algn="ctr">
              <a:spcAft>
                <a:spcPts val="1000"/>
              </a:spcAft>
              <a:buClr>
                <a:schemeClr val="accent3"/>
              </a:buClr>
              <a:buSzPct val="130000"/>
            </a:pPr>
            <a:r>
              <a:rPr lang="en-US" sz="1500" dirty="0">
                <a:ln w="0"/>
                <a:solidFill>
                  <a:schemeClr val="tx2"/>
                </a:solidFill>
                <a:ea typeface="Open Sans Light" panose="020B0306030504020204" pitchFamily="34" charset="0"/>
                <a:cs typeface="Arial" panose="020B0604020202020204" pitchFamily="34" charset="0"/>
              </a:rPr>
              <a:t>Do you have the right leaders in place?</a:t>
            </a:r>
          </a:p>
        </p:txBody>
      </p:sp>
      <p:sp>
        <p:nvSpPr>
          <p:cNvPr id="9" name="Rectangle 8">
            <a:extLst>
              <a:ext uri="{FF2B5EF4-FFF2-40B4-BE49-F238E27FC236}">
                <a16:creationId xmlns:a16="http://schemas.microsoft.com/office/drawing/2014/main" id="{388B0569-FB6E-02CE-A3D1-C48EFC1D6399}"/>
              </a:ext>
            </a:extLst>
          </p:cNvPr>
          <p:cNvSpPr>
            <a:spLocks noChangeArrowheads="1"/>
          </p:cNvSpPr>
          <p:nvPr/>
        </p:nvSpPr>
        <p:spPr bwMode="auto">
          <a:xfrm>
            <a:off x="1215269" y="1895180"/>
            <a:ext cx="1049910" cy="711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4400" b="1" dirty="0">
                <a:solidFill>
                  <a:schemeClr val="accent4"/>
                </a:solidFill>
                <a:cs typeface="Arial" panose="020B0604020202020204" pitchFamily="34" charset="0"/>
              </a:rPr>
              <a:t>01.</a:t>
            </a:r>
          </a:p>
        </p:txBody>
      </p:sp>
      <p:sp>
        <p:nvSpPr>
          <p:cNvPr id="10" name="Rectangle 36">
            <a:extLst>
              <a:ext uri="{FF2B5EF4-FFF2-40B4-BE49-F238E27FC236}">
                <a16:creationId xmlns:a16="http://schemas.microsoft.com/office/drawing/2014/main" id="{A7EBDF00-D746-FB3D-0A42-888CDD4F490A}"/>
              </a:ext>
            </a:extLst>
          </p:cNvPr>
          <p:cNvSpPr>
            <a:spLocks noChangeArrowheads="1"/>
          </p:cNvSpPr>
          <p:nvPr/>
        </p:nvSpPr>
        <p:spPr bwMode="auto">
          <a:xfrm>
            <a:off x="3956465" y="1895180"/>
            <a:ext cx="1159591" cy="711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4400" b="1" dirty="0">
                <a:solidFill>
                  <a:schemeClr val="accent4"/>
                </a:solidFill>
                <a:cs typeface="Arial" panose="020B0604020202020204" pitchFamily="34" charset="0"/>
              </a:rPr>
              <a:t>02.</a:t>
            </a:r>
          </a:p>
        </p:txBody>
      </p:sp>
      <p:sp>
        <p:nvSpPr>
          <p:cNvPr id="11" name="Rectangle 37">
            <a:extLst>
              <a:ext uri="{FF2B5EF4-FFF2-40B4-BE49-F238E27FC236}">
                <a16:creationId xmlns:a16="http://schemas.microsoft.com/office/drawing/2014/main" id="{26676FEA-EBC9-D9F9-A0D5-488AD447A438}"/>
              </a:ext>
            </a:extLst>
          </p:cNvPr>
          <p:cNvSpPr>
            <a:spLocks noChangeArrowheads="1"/>
          </p:cNvSpPr>
          <p:nvPr/>
        </p:nvSpPr>
        <p:spPr bwMode="auto">
          <a:xfrm>
            <a:off x="6777886" y="1888632"/>
            <a:ext cx="1132824" cy="711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4400" b="1" dirty="0">
                <a:solidFill>
                  <a:schemeClr val="accent4"/>
                </a:solidFill>
                <a:cs typeface="Arial" panose="020B0604020202020204" pitchFamily="34" charset="0"/>
              </a:rPr>
              <a:t>03.</a:t>
            </a:r>
          </a:p>
        </p:txBody>
      </p:sp>
      <p:cxnSp>
        <p:nvCxnSpPr>
          <p:cNvPr id="12" name="Straight Connector 11">
            <a:extLst>
              <a:ext uri="{FF2B5EF4-FFF2-40B4-BE49-F238E27FC236}">
                <a16:creationId xmlns:a16="http://schemas.microsoft.com/office/drawing/2014/main" id="{2E176394-DB54-EDB2-11F1-9694F01A419B}"/>
              </a:ext>
            </a:extLst>
          </p:cNvPr>
          <p:cNvCxnSpPr>
            <a:cxnSpLocks/>
          </p:cNvCxnSpPr>
          <p:nvPr/>
        </p:nvCxnSpPr>
        <p:spPr>
          <a:xfrm>
            <a:off x="1256202" y="2741994"/>
            <a:ext cx="96804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477F20-FE67-1C15-D92F-D4A1F30D2FA2}"/>
              </a:ext>
            </a:extLst>
          </p:cNvPr>
          <p:cNvCxnSpPr>
            <a:cxnSpLocks/>
          </p:cNvCxnSpPr>
          <p:nvPr/>
        </p:nvCxnSpPr>
        <p:spPr>
          <a:xfrm>
            <a:off x="4052238" y="2741994"/>
            <a:ext cx="96804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AFF583-4D2E-7067-1062-AEFC0B2D0C3E}"/>
              </a:ext>
            </a:extLst>
          </p:cNvPr>
          <p:cNvCxnSpPr>
            <a:cxnSpLocks/>
          </p:cNvCxnSpPr>
          <p:nvPr/>
        </p:nvCxnSpPr>
        <p:spPr>
          <a:xfrm>
            <a:off x="6860276" y="2704533"/>
            <a:ext cx="96804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49302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CD7B5F-D457-8103-EB3E-31EB1C49B000}"/>
              </a:ext>
            </a:extLst>
          </p:cNvPr>
          <p:cNvSpPr txBox="1"/>
          <p:nvPr/>
        </p:nvSpPr>
        <p:spPr>
          <a:xfrm>
            <a:off x="4572000" y="765802"/>
            <a:ext cx="3344986" cy="400110"/>
          </a:xfrm>
          <a:prstGeom prst="rect">
            <a:avLst/>
          </a:prstGeom>
          <a:noFill/>
        </p:spPr>
        <p:txBody>
          <a:bodyPr wrap="square" rtlCol="0">
            <a:spAutoFit/>
          </a:bodyPr>
          <a:lstStyle/>
          <a:p>
            <a:r>
              <a:rPr lang="en-US" sz="2000" b="1" dirty="0">
                <a:solidFill>
                  <a:schemeClr val="accent3"/>
                </a:solidFill>
              </a:rPr>
              <a:t>More to Consider </a:t>
            </a:r>
          </a:p>
        </p:txBody>
      </p:sp>
      <p:sp>
        <p:nvSpPr>
          <p:cNvPr id="5" name="TextBox 4">
            <a:extLst>
              <a:ext uri="{FF2B5EF4-FFF2-40B4-BE49-F238E27FC236}">
                <a16:creationId xmlns:a16="http://schemas.microsoft.com/office/drawing/2014/main" id="{249E0852-DF77-D074-89A0-46FAA1429F53}"/>
              </a:ext>
            </a:extLst>
          </p:cNvPr>
          <p:cNvSpPr txBox="1"/>
          <p:nvPr/>
        </p:nvSpPr>
        <p:spPr>
          <a:xfrm>
            <a:off x="4689229" y="1341217"/>
            <a:ext cx="3751384" cy="2913618"/>
          </a:xfrm>
          <a:prstGeom prst="rect">
            <a:avLst/>
          </a:prstGeom>
          <a:noFill/>
        </p:spPr>
        <p:txBody>
          <a:bodyPr wrap="square" rtlCol="0">
            <a:spAutoFit/>
          </a:bodyPr>
          <a:lstStyle/>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Are your leaders equipped with the skills needed to engage the current employee population and inspire the future? </a:t>
            </a:r>
          </a:p>
          <a:p>
            <a:pPr marL="285750" indent="-285750">
              <a:spcAft>
                <a:spcPts val="1000"/>
              </a:spcAft>
              <a:buClr>
                <a:schemeClr val="accent3"/>
              </a:buClr>
              <a:buSzPct val="130000"/>
              <a:buFont typeface="Arial" panose="020B0604020202020204" pitchFamily="34" charset="0"/>
              <a:buChar char="›"/>
            </a:pPr>
            <a:endParaRPr lang="en-US" sz="1500" dirty="0">
              <a:ln w="0"/>
              <a:solidFill>
                <a:schemeClr val="tx2"/>
              </a:solidFill>
              <a:ea typeface="Open Sans Light" panose="020B0306030504020204" pitchFamily="34" charset="0"/>
              <a:cs typeface="Arial" panose="020B0604020202020204" pitchFamily="34" charset="0"/>
            </a:endParaRP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Are roles throughout the organization clearly defined?</a:t>
            </a:r>
          </a:p>
          <a:p>
            <a:pPr marL="285750" indent="-285750">
              <a:spcAft>
                <a:spcPts val="1000"/>
              </a:spcAft>
              <a:buClr>
                <a:schemeClr val="accent3"/>
              </a:buClr>
              <a:buSzPct val="130000"/>
              <a:buFont typeface="Arial" panose="020B0604020202020204" pitchFamily="34" charset="0"/>
              <a:buChar char="›"/>
            </a:pPr>
            <a:endParaRPr lang="en-US" sz="1500" dirty="0">
              <a:ln w="0"/>
              <a:solidFill>
                <a:schemeClr val="tx2"/>
              </a:solidFill>
              <a:ea typeface="Open Sans Light" panose="020B0306030504020204" pitchFamily="34" charset="0"/>
              <a:cs typeface="Arial" panose="020B0604020202020204" pitchFamily="34" charset="0"/>
            </a:endParaRP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Does your current structure support your strategy?</a:t>
            </a:r>
          </a:p>
        </p:txBody>
      </p:sp>
      <p:pic>
        <p:nvPicPr>
          <p:cNvPr id="7" name="Picture 6" descr="A person wearing glasses&#10;&#10;Description automatically generated with low confidence">
            <a:extLst>
              <a:ext uri="{FF2B5EF4-FFF2-40B4-BE49-F238E27FC236}">
                <a16:creationId xmlns:a16="http://schemas.microsoft.com/office/drawing/2014/main" id="{E5BF3EB0-527C-4667-F895-A4A7C4ABA6E1}"/>
              </a:ext>
            </a:extLst>
          </p:cNvPr>
          <p:cNvPicPr>
            <a:picLocks noChangeAspect="1"/>
          </p:cNvPicPr>
          <p:nvPr/>
        </p:nvPicPr>
        <p:blipFill rotWithShape="1">
          <a:blip r:embed="rId4"/>
          <a:srcRect l="23038" r="25517" b="4400"/>
          <a:stretch/>
        </p:blipFill>
        <p:spPr>
          <a:xfrm flipH="1">
            <a:off x="217714" y="237162"/>
            <a:ext cx="3967145" cy="4917224"/>
          </a:xfrm>
          <a:prstGeom prst="rect">
            <a:avLst/>
          </a:prstGeom>
        </p:spPr>
      </p:pic>
    </p:spTree>
    <p:custDataLst>
      <p:tags r:id="rId1"/>
    </p:custDataLst>
    <p:extLst>
      <p:ext uri="{BB962C8B-B14F-4D97-AF65-F5344CB8AC3E}">
        <p14:creationId xmlns:p14="http://schemas.microsoft.com/office/powerpoint/2010/main" val="3427231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9E0852-DF77-D074-89A0-46FAA1429F53}"/>
              </a:ext>
            </a:extLst>
          </p:cNvPr>
          <p:cNvSpPr txBox="1"/>
          <p:nvPr/>
        </p:nvSpPr>
        <p:spPr>
          <a:xfrm>
            <a:off x="4683371" y="1353319"/>
            <a:ext cx="3546229" cy="2682786"/>
          </a:xfrm>
          <a:prstGeom prst="rect">
            <a:avLst/>
          </a:prstGeom>
          <a:noFill/>
        </p:spPr>
        <p:txBody>
          <a:bodyPr wrap="square" rtlCol="0">
            <a:spAutoFit/>
          </a:bodyPr>
          <a:lstStyle/>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Are the right roles aligned to the right leaders?</a:t>
            </a:r>
          </a:p>
          <a:p>
            <a:pPr marL="285750" indent="-285750">
              <a:spcAft>
                <a:spcPts val="1000"/>
              </a:spcAft>
              <a:buClr>
                <a:schemeClr val="accent3"/>
              </a:buClr>
              <a:buSzPct val="130000"/>
              <a:buFont typeface="Arial" panose="020B0604020202020204" pitchFamily="34" charset="0"/>
              <a:buChar char="›"/>
            </a:pPr>
            <a:endParaRPr lang="en-US" sz="1500" dirty="0">
              <a:ln w="0"/>
              <a:solidFill>
                <a:schemeClr val="tx2"/>
              </a:solidFill>
              <a:ea typeface="Open Sans Light" panose="020B0306030504020204" pitchFamily="34" charset="0"/>
              <a:cs typeface="Arial" panose="020B0604020202020204" pitchFamily="34" charset="0"/>
            </a:endParaRP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Where should the jobs be located to effectively drive the function or customer experience?</a:t>
            </a:r>
          </a:p>
          <a:p>
            <a:pPr marL="285750" indent="-285750">
              <a:spcAft>
                <a:spcPts val="1000"/>
              </a:spcAft>
              <a:buClr>
                <a:schemeClr val="accent3"/>
              </a:buClr>
              <a:buSzPct val="130000"/>
              <a:buFont typeface="Arial" panose="020B0604020202020204" pitchFamily="34" charset="0"/>
              <a:buChar char="›"/>
            </a:pPr>
            <a:endParaRPr lang="en-US" sz="1500" dirty="0">
              <a:ln w="0"/>
              <a:solidFill>
                <a:schemeClr val="tx2"/>
              </a:solidFill>
              <a:ea typeface="Open Sans Light" panose="020B0306030504020204" pitchFamily="34" charset="0"/>
              <a:cs typeface="Arial" panose="020B0604020202020204" pitchFamily="34" charset="0"/>
            </a:endParaRP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Are you needing a narrow or broad span of control?</a:t>
            </a:r>
          </a:p>
        </p:txBody>
      </p:sp>
      <p:pic>
        <p:nvPicPr>
          <p:cNvPr id="3" name="Picture 2" descr="A picture containing person, dark&#10;&#10;Description automatically generated">
            <a:extLst>
              <a:ext uri="{FF2B5EF4-FFF2-40B4-BE49-F238E27FC236}">
                <a16:creationId xmlns:a16="http://schemas.microsoft.com/office/drawing/2014/main" id="{BE61197A-2BCB-51A3-933D-E1D525334B36}"/>
              </a:ext>
            </a:extLst>
          </p:cNvPr>
          <p:cNvPicPr>
            <a:picLocks noChangeAspect="1"/>
          </p:cNvPicPr>
          <p:nvPr/>
        </p:nvPicPr>
        <p:blipFill rotWithShape="1">
          <a:blip r:embed="rId4"/>
          <a:srcRect l="24401" r="28309" b="4551"/>
          <a:stretch/>
        </p:blipFill>
        <p:spPr>
          <a:xfrm>
            <a:off x="111572" y="0"/>
            <a:ext cx="3831772" cy="5158593"/>
          </a:xfrm>
          <a:prstGeom prst="rect">
            <a:avLst/>
          </a:prstGeom>
        </p:spPr>
      </p:pic>
      <p:sp>
        <p:nvSpPr>
          <p:cNvPr id="8" name="TextBox 7">
            <a:extLst>
              <a:ext uri="{FF2B5EF4-FFF2-40B4-BE49-F238E27FC236}">
                <a16:creationId xmlns:a16="http://schemas.microsoft.com/office/drawing/2014/main" id="{201E7E33-70B0-9114-AA17-F1A456511932}"/>
              </a:ext>
            </a:extLst>
          </p:cNvPr>
          <p:cNvSpPr txBox="1"/>
          <p:nvPr/>
        </p:nvSpPr>
        <p:spPr>
          <a:xfrm>
            <a:off x="4572000" y="765802"/>
            <a:ext cx="3344986" cy="400110"/>
          </a:xfrm>
          <a:prstGeom prst="rect">
            <a:avLst/>
          </a:prstGeom>
          <a:noFill/>
        </p:spPr>
        <p:txBody>
          <a:bodyPr wrap="square" rtlCol="0">
            <a:spAutoFit/>
          </a:bodyPr>
          <a:lstStyle/>
          <a:p>
            <a:r>
              <a:rPr lang="en-US" sz="2000" b="1" dirty="0">
                <a:solidFill>
                  <a:schemeClr val="accent3"/>
                </a:solidFill>
              </a:rPr>
              <a:t>And lastly,</a:t>
            </a:r>
          </a:p>
        </p:txBody>
      </p:sp>
      <p:sp>
        <p:nvSpPr>
          <p:cNvPr id="2" name="TextBox 1">
            <a:extLst>
              <a:ext uri="{FF2B5EF4-FFF2-40B4-BE49-F238E27FC236}">
                <a16:creationId xmlns:a16="http://schemas.microsoft.com/office/drawing/2014/main" id="{E9BC6B39-A528-48CF-B7FE-562777CCE09C}"/>
              </a:ext>
            </a:extLst>
          </p:cNvPr>
          <p:cNvSpPr txBox="1"/>
          <p:nvPr/>
        </p:nvSpPr>
        <p:spPr>
          <a:xfrm>
            <a:off x="5799014" y="4568768"/>
            <a:ext cx="3344986" cy="338554"/>
          </a:xfrm>
          <a:prstGeom prst="rect">
            <a:avLst/>
          </a:prstGeom>
          <a:noFill/>
        </p:spPr>
        <p:txBody>
          <a:bodyPr wrap="square" rtlCol="0">
            <a:spAutoFit/>
          </a:bodyPr>
          <a:lstStyle/>
          <a:p>
            <a:r>
              <a:rPr lang="en-US" sz="1600" b="1" dirty="0">
                <a:solidFill>
                  <a:schemeClr val="accent3"/>
                </a:solidFill>
              </a:rPr>
              <a:t>***Focus on Jobs and Skills</a:t>
            </a:r>
          </a:p>
        </p:txBody>
      </p:sp>
    </p:spTree>
    <p:custDataLst>
      <p:tags r:id="rId1"/>
    </p:custDataLst>
    <p:extLst>
      <p:ext uri="{BB962C8B-B14F-4D97-AF65-F5344CB8AC3E}">
        <p14:creationId xmlns:p14="http://schemas.microsoft.com/office/powerpoint/2010/main" val="958456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8BD9BF-ED3D-6982-0770-BC973716DD36}"/>
              </a:ext>
            </a:extLst>
          </p:cNvPr>
          <p:cNvSpPr/>
          <p:nvPr/>
        </p:nvSpPr>
        <p:spPr>
          <a:xfrm>
            <a:off x="4752975" y="2641776"/>
            <a:ext cx="3204308" cy="1000274"/>
          </a:xfrm>
          <a:prstGeom prst="rect">
            <a:avLst/>
          </a:prstGeom>
        </p:spPr>
        <p:txBody>
          <a:bodyPr vert="horz"/>
          <a:lstStyle/>
          <a:p>
            <a:pPr algn="ctr">
              <a:spcBef>
                <a:spcPct val="20000"/>
              </a:spcBef>
            </a:pPr>
            <a:r>
              <a:rPr lang="en-US" dirty="0">
                <a:solidFill>
                  <a:schemeClr val="tx2"/>
                </a:solidFill>
                <a:cs typeface="Arial" panose="020B0604020202020204" pitchFamily="34" charset="0"/>
              </a:rPr>
              <a:t>Seeing is believing!</a:t>
            </a:r>
          </a:p>
          <a:p>
            <a:pPr algn="ctr">
              <a:spcBef>
                <a:spcPct val="20000"/>
              </a:spcBef>
            </a:pPr>
            <a:endParaRPr lang="en-US" dirty="0">
              <a:solidFill>
                <a:schemeClr val="tx2"/>
              </a:solidFill>
              <a:cs typeface="Arial" panose="020B0604020202020204" pitchFamily="34" charset="0"/>
            </a:endParaRPr>
          </a:p>
          <a:p>
            <a:pPr algn="ctr">
              <a:spcBef>
                <a:spcPct val="20000"/>
              </a:spcBef>
            </a:pPr>
            <a:r>
              <a:rPr lang="en-US" dirty="0">
                <a:solidFill>
                  <a:schemeClr val="tx2"/>
                </a:solidFill>
                <a:cs typeface="Arial" panose="020B0604020202020204" pitchFamily="34" charset="0"/>
              </a:rPr>
              <a:t>Let’s look…</a:t>
            </a:r>
          </a:p>
        </p:txBody>
      </p:sp>
      <p:sp>
        <p:nvSpPr>
          <p:cNvPr id="5" name="Freeform 22">
            <a:extLst>
              <a:ext uri="{FF2B5EF4-FFF2-40B4-BE49-F238E27FC236}">
                <a16:creationId xmlns:a16="http://schemas.microsoft.com/office/drawing/2014/main" id="{89518C06-B8F8-BDAC-0D70-24070B7B1E65}"/>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Freeform 23">
            <a:extLst>
              <a:ext uri="{FF2B5EF4-FFF2-40B4-BE49-F238E27FC236}">
                <a16:creationId xmlns:a16="http://schemas.microsoft.com/office/drawing/2014/main" id="{2FA675FC-8344-4594-CBCD-B1CA998631B0}"/>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F84166-7597-F74D-A740-41C3870B68D7}"/>
              </a:ext>
            </a:extLst>
          </p:cNvPr>
          <p:cNvPicPr>
            <a:picLocks noChangeAspect="1"/>
          </p:cNvPicPr>
          <p:nvPr/>
        </p:nvPicPr>
        <p:blipFill rotWithShape="1">
          <a:blip r:embed="rId4"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8" name="Title 2">
            <a:extLst>
              <a:ext uri="{FF2B5EF4-FFF2-40B4-BE49-F238E27FC236}">
                <a16:creationId xmlns:a16="http://schemas.microsoft.com/office/drawing/2014/main" id="{55286A87-DE4F-10A0-5D81-C8F9E0B37C31}"/>
              </a:ext>
            </a:extLst>
          </p:cNvPr>
          <p:cNvSpPr>
            <a:spLocks noGrp="1"/>
          </p:cNvSpPr>
          <p:nvPr>
            <p:ph type="title"/>
          </p:nvPr>
        </p:nvSpPr>
        <p:spPr>
          <a:xfrm>
            <a:off x="597018" y="2066589"/>
            <a:ext cx="2470032" cy="1343361"/>
          </a:xfrm>
        </p:spPr>
        <p:txBody>
          <a:bodyPr/>
          <a:lstStyle/>
          <a:p>
            <a:r>
              <a:rPr lang="en-US" b="1" dirty="0"/>
              <a:t>Step 3: </a:t>
            </a:r>
            <a:r>
              <a:rPr lang="en-US" b="1" dirty="0">
                <a:solidFill>
                  <a:schemeClr val="accent3"/>
                </a:solidFill>
              </a:rPr>
              <a:t>Organizational Charts</a:t>
            </a:r>
            <a:br>
              <a:rPr lang="en-US" b="1" dirty="0"/>
            </a:br>
            <a:br>
              <a:rPr lang="en-US" spc="-50" dirty="0"/>
            </a:br>
            <a:endParaRPr lang="en-US" spc="-50" dirty="0"/>
          </a:p>
        </p:txBody>
      </p:sp>
      <p:sp>
        <p:nvSpPr>
          <p:cNvPr id="2" name="Freeform 276">
            <a:extLst>
              <a:ext uri="{FF2B5EF4-FFF2-40B4-BE49-F238E27FC236}">
                <a16:creationId xmlns:a16="http://schemas.microsoft.com/office/drawing/2014/main" id="{1F2278C3-04A9-D508-1FDA-50CEDC38E6A4}"/>
              </a:ext>
            </a:extLst>
          </p:cNvPr>
          <p:cNvSpPr>
            <a:spLocks noEditPoints="1"/>
          </p:cNvSpPr>
          <p:nvPr/>
        </p:nvSpPr>
        <p:spPr bwMode="auto">
          <a:xfrm>
            <a:off x="5681005" y="781650"/>
            <a:ext cx="1408163" cy="1569336"/>
          </a:xfrm>
          <a:custGeom>
            <a:avLst/>
            <a:gdLst>
              <a:gd name="T0" fmla="*/ 33 w 70"/>
              <a:gd name="T1" fmla="*/ 9 h 75"/>
              <a:gd name="T2" fmla="*/ 33 w 70"/>
              <a:gd name="T3" fmla="*/ 9 h 75"/>
              <a:gd name="T4" fmla="*/ 0 w 70"/>
              <a:gd name="T5" fmla="*/ 42 h 75"/>
              <a:gd name="T6" fmla="*/ 33 w 70"/>
              <a:gd name="T7" fmla="*/ 75 h 75"/>
              <a:gd name="T8" fmla="*/ 62 w 70"/>
              <a:gd name="T9" fmla="*/ 58 h 75"/>
              <a:gd name="T10" fmla="*/ 33 w 70"/>
              <a:gd name="T11" fmla="*/ 42 h 75"/>
              <a:gd name="T12" fmla="*/ 33 w 70"/>
              <a:gd name="T13" fmla="*/ 9 h 75"/>
              <a:gd name="T14" fmla="*/ 58 w 70"/>
              <a:gd name="T15" fmla="*/ 59 h 75"/>
              <a:gd name="T16" fmla="*/ 33 w 70"/>
              <a:gd name="T17" fmla="*/ 72 h 75"/>
              <a:gd name="T18" fmla="*/ 3 w 70"/>
              <a:gd name="T19" fmla="*/ 42 h 75"/>
              <a:gd name="T20" fmla="*/ 30 w 70"/>
              <a:gd name="T21" fmla="*/ 12 h 75"/>
              <a:gd name="T22" fmla="*/ 30 w 70"/>
              <a:gd name="T23" fmla="*/ 42 h 75"/>
              <a:gd name="T24" fmla="*/ 30 w 70"/>
              <a:gd name="T25" fmla="*/ 44 h 75"/>
              <a:gd name="T26" fmla="*/ 32 w 70"/>
              <a:gd name="T27" fmla="*/ 45 h 75"/>
              <a:gd name="T28" fmla="*/ 58 w 70"/>
              <a:gd name="T29" fmla="*/ 59 h 75"/>
              <a:gd name="T30" fmla="*/ 22 w 70"/>
              <a:gd name="T31" fmla="*/ 65 h 75"/>
              <a:gd name="T32" fmla="*/ 33 w 70"/>
              <a:gd name="T33" fmla="*/ 67 h 75"/>
              <a:gd name="T34" fmla="*/ 34 w 70"/>
              <a:gd name="T35" fmla="*/ 68 h 75"/>
              <a:gd name="T36" fmla="*/ 33 w 70"/>
              <a:gd name="T37" fmla="*/ 69 h 75"/>
              <a:gd name="T38" fmla="*/ 21 w 70"/>
              <a:gd name="T39" fmla="*/ 66 h 75"/>
              <a:gd name="T40" fmla="*/ 20 w 70"/>
              <a:gd name="T41" fmla="*/ 65 h 75"/>
              <a:gd name="T42" fmla="*/ 22 w 70"/>
              <a:gd name="T43" fmla="*/ 65 h 75"/>
              <a:gd name="T44" fmla="*/ 18 w 70"/>
              <a:gd name="T45" fmla="*/ 62 h 75"/>
              <a:gd name="T46" fmla="*/ 18 w 70"/>
              <a:gd name="T47" fmla="*/ 64 h 75"/>
              <a:gd name="T48" fmla="*/ 17 w 70"/>
              <a:gd name="T49" fmla="*/ 64 h 75"/>
              <a:gd name="T50" fmla="*/ 17 w 70"/>
              <a:gd name="T51" fmla="*/ 64 h 75"/>
              <a:gd name="T52" fmla="*/ 6 w 70"/>
              <a:gd name="T53" fmla="*/ 42 h 75"/>
              <a:gd name="T54" fmla="*/ 11 w 70"/>
              <a:gd name="T55" fmla="*/ 26 h 75"/>
              <a:gd name="T56" fmla="*/ 13 w 70"/>
              <a:gd name="T57" fmla="*/ 26 h 75"/>
              <a:gd name="T58" fmla="*/ 13 w 70"/>
              <a:gd name="T59" fmla="*/ 27 h 75"/>
              <a:gd name="T60" fmla="*/ 8 w 70"/>
              <a:gd name="T61" fmla="*/ 42 h 75"/>
              <a:gd name="T62" fmla="*/ 18 w 70"/>
              <a:gd name="T63" fmla="*/ 62 h 75"/>
              <a:gd name="T64" fmla="*/ 66 w 70"/>
              <a:gd name="T65" fmla="*/ 16 h 75"/>
              <a:gd name="T66" fmla="*/ 37 w 70"/>
              <a:gd name="T67" fmla="*/ 36 h 75"/>
              <a:gd name="T68" fmla="*/ 37 w 70"/>
              <a:gd name="T69" fmla="*/ 0 h 75"/>
              <a:gd name="T70" fmla="*/ 66 w 70"/>
              <a:gd name="T71" fmla="*/ 16 h 75"/>
              <a:gd name="T72" fmla="*/ 70 w 70"/>
              <a:gd name="T73" fmla="*/ 41 h 75"/>
              <a:gd name="T74" fmla="*/ 66 w 70"/>
              <a:gd name="T75" fmla="*/ 56 h 75"/>
              <a:gd name="T76" fmla="*/ 37 w 70"/>
              <a:gd name="T77" fmla="*/ 41 h 75"/>
              <a:gd name="T78" fmla="*/ 64 w 70"/>
              <a:gd name="T79" fmla="*/ 22 h 75"/>
              <a:gd name="T80" fmla="*/ 70 w 70"/>
              <a:gd name="T81"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75">
                <a:moveTo>
                  <a:pt x="33" y="9"/>
                </a:moveTo>
                <a:cubicBezTo>
                  <a:pt x="33" y="9"/>
                  <a:pt x="33" y="9"/>
                  <a:pt x="33" y="9"/>
                </a:cubicBezTo>
                <a:cubicBezTo>
                  <a:pt x="15" y="9"/>
                  <a:pt x="0" y="24"/>
                  <a:pt x="0" y="42"/>
                </a:cubicBezTo>
                <a:cubicBezTo>
                  <a:pt x="0" y="60"/>
                  <a:pt x="15" y="75"/>
                  <a:pt x="33" y="75"/>
                </a:cubicBezTo>
                <a:cubicBezTo>
                  <a:pt x="46" y="75"/>
                  <a:pt x="57" y="68"/>
                  <a:pt x="62" y="58"/>
                </a:cubicBezTo>
                <a:cubicBezTo>
                  <a:pt x="33" y="42"/>
                  <a:pt x="33" y="42"/>
                  <a:pt x="33" y="42"/>
                </a:cubicBezTo>
                <a:lnTo>
                  <a:pt x="33" y="9"/>
                </a:lnTo>
                <a:close/>
                <a:moveTo>
                  <a:pt x="58" y="59"/>
                </a:moveTo>
                <a:cubicBezTo>
                  <a:pt x="53" y="67"/>
                  <a:pt x="43" y="72"/>
                  <a:pt x="33" y="72"/>
                </a:cubicBezTo>
                <a:cubicBezTo>
                  <a:pt x="17" y="72"/>
                  <a:pt x="3" y="59"/>
                  <a:pt x="3" y="42"/>
                </a:cubicBezTo>
                <a:cubicBezTo>
                  <a:pt x="3" y="27"/>
                  <a:pt x="15" y="14"/>
                  <a:pt x="30" y="12"/>
                </a:cubicBezTo>
                <a:cubicBezTo>
                  <a:pt x="30" y="42"/>
                  <a:pt x="30" y="42"/>
                  <a:pt x="30" y="42"/>
                </a:cubicBezTo>
                <a:cubicBezTo>
                  <a:pt x="30" y="44"/>
                  <a:pt x="30" y="44"/>
                  <a:pt x="30" y="44"/>
                </a:cubicBezTo>
                <a:cubicBezTo>
                  <a:pt x="32" y="45"/>
                  <a:pt x="32" y="45"/>
                  <a:pt x="32" y="45"/>
                </a:cubicBezTo>
                <a:lnTo>
                  <a:pt x="58" y="59"/>
                </a:lnTo>
                <a:close/>
                <a:moveTo>
                  <a:pt x="22" y="65"/>
                </a:moveTo>
                <a:cubicBezTo>
                  <a:pt x="25" y="66"/>
                  <a:pt x="29" y="67"/>
                  <a:pt x="33" y="67"/>
                </a:cubicBezTo>
                <a:cubicBezTo>
                  <a:pt x="33" y="67"/>
                  <a:pt x="34" y="68"/>
                  <a:pt x="34" y="68"/>
                </a:cubicBezTo>
                <a:cubicBezTo>
                  <a:pt x="34" y="69"/>
                  <a:pt x="33" y="69"/>
                  <a:pt x="33" y="69"/>
                </a:cubicBezTo>
                <a:cubicBezTo>
                  <a:pt x="29" y="69"/>
                  <a:pt x="25" y="68"/>
                  <a:pt x="21" y="66"/>
                </a:cubicBezTo>
                <a:cubicBezTo>
                  <a:pt x="20" y="66"/>
                  <a:pt x="20" y="66"/>
                  <a:pt x="20" y="65"/>
                </a:cubicBezTo>
                <a:cubicBezTo>
                  <a:pt x="21" y="65"/>
                  <a:pt x="21" y="64"/>
                  <a:pt x="22" y="65"/>
                </a:cubicBezTo>
                <a:close/>
                <a:moveTo>
                  <a:pt x="18" y="62"/>
                </a:moveTo>
                <a:cubicBezTo>
                  <a:pt x="18" y="62"/>
                  <a:pt x="18" y="63"/>
                  <a:pt x="18" y="64"/>
                </a:cubicBezTo>
                <a:cubicBezTo>
                  <a:pt x="18" y="64"/>
                  <a:pt x="18" y="64"/>
                  <a:pt x="17" y="64"/>
                </a:cubicBezTo>
                <a:cubicBezTo>
                  <a:pt x="17" y="64"/>
                  <a:pt x="17" y="64"/>
                  <a:pt x="17" y="64"/>
                </a:cubicBezTo>
                <a:cubicBezTo>
                  <a:pt x="10" y="59"/>
                  <a:pt x="6" y="51"/>
                  <a:pt x="6" y="42"/>
                </a:cubicBezTo>
                <a:cubicBezTo>
                  <a:pt x="6" y="36"/>
                  <a:pt x="8" y="31"/>
                  <a:pt x="11" y="26"/>
                </a:cubicBezTo>
                <a:cubicBezTo>
                  <a:pt x="11" y="26"/>
                  <a:pt x="12" y="26"/>
                  <a:pt x="13" y="26"/>
                </a:cubicBezTo>
                <a:cubicBezTo>
                  <a:pt x="13" y="26"/>
                  <a:pt x="13" y="27"/>
                  <a:pt x="13" y="27"/>
                </a:cubicBezTo>
                <a:cubicBezTo>
                  <a:pt x="10" y="32"/>
                  <a:pt x="8" y="37"/>
                  <a:pt x="8" y="42"/>
                </a:cubicBezTo>
                <a:cubicBezTo>
                  <a:pt x="8" y="50"/>
                  <a:pt x="12" y="57"/>
                  <a:pt x="18" y="62"/>
                </a:cubicBezTo>
                <a:close/>
                <a:moveTo>
                  <a:pt x="66" y="16"/>
                </a:moveTo>
                <a:cubicBezTo>
                  <a:pt x="37" y="36"/>
                  <a:pt x="37" y="36"/>
                  <a:pt x="37" y="36"/>
                </a:cubicBezTo>
                <a:cubicBezTo>
                  <a:pt x="37" y="0"/>
                  <a:pt x="37" y="0"/>
                  <a:pt x="37" y="0"/>
                </a:cubicBezTo>
                <a:cubicBezTo>
                  <a:pt x="49" y="0"/>
                  <a:pt x="60" y="6"/>
                  <a:pt x="66" y="16"/>
                </a:cubicBezTo>
                <a:close/>
                <a:moveTo>
                  <a:pt x="70" y="41"/>
                </a:moveTo>
                <a:cubicBezTo>
                  <a:pt x="70" y="46"/>
                  <a:pt x="68" y="52"/>
                  <a:pt x="66" y="56"/>
                </a:cubicBezTo>
                <a:cubicBezTo>
                  <a:pt x="37" y="41"/>
                  <a:pt x="37" y="41"/>
                  <a:pt x="37" y="41"/>
                </a:cubicBezTo>
                <a:cubicBezTo>
                  <a:pt x="64" y="22"/>
                  <a:pt x="64" y="22"/>
                  <a:pt x="64" y="22"/>
                </a:cubicBezTo>
                <a:cubicBezTo>
                  <a:pt x="67" y="27"/>
                  <a:pt x="70" y="34"/>
                  <a:pt x="70" y="4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custDataLst>
      <p:tags r:id="rId1"/>
    </p:custDataLst>
    <p:extLst>
      <p:ext uri="{BB962C8B-B14F-4D97-AF65-F5344CB8AC3E}">
        <p14:creationId xmlns:p14="http://schemas.microsoft.com/office/powerpoint/2010/main" val="2914078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0">
            <a:extLst>
              <a:ext uri="{FF2B5EF4-FFF2-40B4-BE49-F238E27FC236}">
                <a16:creationId xmlns:a16="http://schemas.microsoft.com/office/drawing/2014/main" id="{AA64A5B3-95D3-9DE4-3AA1-09009B166C8A}"/>
              </a:ext>
            </a:extLst>
          </p:cNvPr>
          <p:cNvPicPr>
            <a:picLocks noChangeAspect="1"/>
          </p:cNvPicPr>
          <p:nvPr/>
        </p:nvPicPr>
        <p:blipFill rotWithShape="1">
          <a:blip r:embed="rId4"/>
          <a:srcRect t="6623" r="5882" b="26446"/>
          <a:stretch/>
        </p:blipFill>
        <p:spPr>
          <a:xfrm>
            <a:off x="3047998" y="0"/>
            <a:ext cx="6096001" cy="2438508"/>
          </a:xfrm>
          <a:prstGeom prst="rect">
            <a:avLst/>
          </a:prstGeom>
        </p:spPr>
      </p:pic>
      <p:sp>
        <p:nvSpPr>
          <p:cNvPr id="2" name="Rectangle 1">
            <a:extLst>
              <a:ext uri="{FF2B5EF4-FFF2-40B4-BE49-F238E27FC236}">
                <a16:creationId xmlns:a16="http://schemas.microsoft.com/office/drawing/2014/main" id="{4F964B6D-A172-B789-6081-D38684E1CEB4}"/>
              </a:ext>
            </a:extLst>
          </p:cNvPr>
          <p:cNvSpPr/>
          <p:nvPr/>
        </p:nvSpPr>
        <p:spPr>
          <a:xfrm>
            <a:off x="0" y="0"/>
            <a:ext cx="7821870"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0" name="Title 11">
            <a:extLst>
              <a:ext uri="{FF2B5EF4-FFF2-40B4-BE49-F238E27FC236}">
                <a16:creationId xmlns:a16="http://schemas.microsoft.com/office/drawing/2014/main" id="{D8B6349D-501D-A2CF-3CE0-D1DEC11C5B1A}"/>
              </a:ext>
            </a:extLst>
          </p:cNvPr>
          <p:cNvSpPr txBox="1">
            <a:spLocks/>
          </p:cNvSpPr>
          <p:nvPr/>
        </p:nvSpPr>
        <p:spPr>
          <a:xfrm>
            <a:off x="448730" y="975733"/>
            <a:ext cx="3789162" cy="369054"/>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Organizational Charts </a:t>
            </a:r>
          </a:p>
        </p:txBody>
      </p:sp>
      <p:sp>
        <p:nvSpPr>
          <p:cNvPr id="12" name="Rectangle 11">
            <a:extLst>
              <a:ext uri="{FF2B5EF4-FFF2-40B4-BE49-F238E27FC236}">
                <a16:creationId xmlns:a16="http://schemas.microsoft.com/office/drawing/2014/main" id="{B45C517D-10A7-3886-72B3-69309F6A7D57}"/>
              </a:ext>
            </a:extLst>
          </p:cNvPr>
          <p:cNvSpPr/>
          <p:nvPr/>
        </p:nvSpPr>
        <p:spPr>
          <a:xfrm>
            <a:off x="448730" y="2868610"/>
            <a:ext cx="8290824" cy="2231380"/>
          </a:xfrm>
          <a:prstGeom prst="rect">
            <a:avLst/>
          </a:prstGeom>
        </p:spPr>
        <p:txBody>
          <a:bodyPr wrap="square">
            <a:spAutoFit/>
          </a:bodyPr>
          <a:lstStyle/>
          <a:p>
            <a:r>
              <a:rPr lang="en-US" sz="1600" dirty="0">
                <a:solidFill>
                  <a:schemeClr val="tx2"/>
                </a:solidFill>
              </a:rPr>
              <a:t>Now that we have examined some foundational data points around your structure, you are now ready look your current org chart and re-image a future org chart! </a:t>
            </a:r>
          </a:p>
          <a:p>
            <a:endParaRPr lang="en-US" sz="1600" dirty="0">
              <a:solidFill>
                <a:schemeClr val="tx2"/>
              </a:solidFill>
            </a:endParaRPr>
          </a:p>
          <a:p>
            <a:pPr marL="285750" indent="-195263">
              <a:buClr>
                <a:schemeClr val="accent3"/>
              </a:buClr>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This will allow you to see the jobs and alignment by function</a:t>
            </a:r>
          </a:p>
          <a:p>
            <a:pPr marL="285750" indent="-195263">
              <a:buClr>
                <a:schemeClr val="accent3"/>
              </a:buClr>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You will be able to see at-a-glance what types a jobs currently drive the business</a:t>
            </a:r>
          </a:p>
          <a:p>
            <a:pPr marL="285750" indent="-195263">
              <a:buClr>
                <a:schemeClr val="accent3"/>
              </a:buClr>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Its important to focus on the job and not the person in the role for this exercise</a:t>
            </a:r>
          </a:p>
          <a:p>
            <a:pPr marL="285750" indent="-195263">
              <a:buClr>
                <a:schemeClr val="accent3"/>
              </a:buClr>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Opportunity to see a potential future structure… perhaps be inspired to reimagine the objectives</a:t>
            </a:r>
          </a:p>
          <a:p>
            <a:pPr marL="285750" indent="-285750">
              <a:buFont typeface="Arial" panose="020B0604020202020204" pitchFamily="34" charset="0"/>
              <a:buChar char="•"/>
            </a:pPr>
            <a:endParaRPr lang="en-US" sz="1600" dirty="0">
              <a:solidFill>
                <a:schemeClr val="tx2"/>
              </a:solidFill>
            </a:endParaRPr>
          </a:p>
        </p:txBody>
      </p:sp>
    </p:spTree>
    <p:custDataLst>
      <p:tags r:id="rId1"/>
    </p:custDataLst>
    <p:extLst>
      <p:ext uri="{BB962C8B-B14F-4D97-AF65-F5344CB8AC3E}">
        <p14:creationId xmlns:p14="http://schemas.microsoft.com/office/powerpoint/2010/main" val="82672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DA66D2-BF14-EB47-5DF6-79E4B0B2A7F0}"/>
              </a:ext>
            </a:extLst>
          </p:cNvPr>
          <p:cNvSpPr/>
          <p:nvPr/>
        </p:nvSpPr>
        <p:spPr>
          <a:xfrm>
            <a:off x="3612146" y="2948285"/>
            <a:ext cx="5169903" cy="1000274"/>
          </a:xfrm>
          <a:prstGeom prst="rect">
            <a:avLst/>
          </a:prstGeom>
        </p:spPr>
        <p:txBody>
          <a:bodyPr wrap="square">
            <a:spAutoFit/>
          </a:bodyPr>
          <a:lstStyle/>
          <a:p>
            <a:pPr algn="ctr">
              <a:lnSpc>
                <a:spcPct val="150000"/>
              </a:lnSpc>
              <a:spcAft>
                <a:spcPts val="1000"/>
              </a:spcAft>
              <a:buClr>
                <a:schemeClr val="accent3"/>
              </a:buClr>
              <a:buSzPct val="130000"/>
            </a:pPr>
            <a:r>
              <a:rPr lang="en-US" dirty="0">
                <a:ln w="0"/>
                <a:solidFill>
                  <a:schemeClr val="tx2"/>
                </a:solidFill>
                <a:ea typeface="Open Sans Light" panose="020B0306030504020204" pitchFamily="34" charset="0"/>
                <a:cs typeface="Arial" panose="020B0604020202020204" pitchFamily="34" charset="0"/>
              </a:rPr>
              <a:t>Knowing is a differentiator!</a:t>
            </a:r>
          </a:p>
          <a:p>
            <a:pPr algn="ctr">
              <a:lnSpc>
                <a:spcPct val="150000"/>
              </a:lnSpc>
              <a:spcAft>
                <a:spcPts val="1000"/>
              </a:spcAft>
              <a:buClr>
                <a:schemeClr val="accent3"/>
              </a:buClr>
              <a:buSzPct val="130000"/>
            </a:pPr>
            <a:r>
              <a:rPr lang="en-US" dirty="0">
                <a:ln w="0"/>
                <a:solidFill>
                  <a:schemeClr val="tx2"/>
                </a:solidFill>
                <a:ea typeface="Open Sans Light" panose="020B0306030504020204" pitchFamily="34" charset="0"/>
                <a:cs typeface="Arial" panose="020B0604020202020204" pitchFamily="34" charset="0"/>
              </a:rPr>
              <a:t>Let’s get there…</a:t>
            </a:r>
          </a:p>
        </p:txBody>
      </p:sp>
      <p:sp>
        <p:nvSpPr>
          <p:cNvPr id="4" name="Freeform 22">
            <a:extLst>
              <a:ext uri="{FF2B5EF4-FFF2-40B4-BE49-F238E27FC236}">
                <a16:creationId xmlns:a16="http://schemas.microsoft.com/office/drawing/2014/main" id="{6FD48BCF-AFCB-C526-9F34-BF33C55847F3}"/>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Freeform 23">
            <a:extLst>
              <a:ext uri="{FF2B5EF4-FFF2-40B4-BE49-F238E27FC236}">
                <a16:creationId xmlns:a16="http://schemas.microsoft.com/office/drawing/2014/main" id="{CCA45139-4ACD-CB71-203E-B59445771322}"/>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C51BCAD-6428-283D-0AC6-B084435F9AFB}"/>
              </a:ext>
            </a:extLst>
          </p:cNvPr>
          <p:cNvPicPr>
            <a:picLocks noChangeAspect="1"/>
          </p:cNvPicPr>
          <p:nvPr/>
        </p:nvPicPr>
        <p:blipFill rotWithShape="1">
          <a:blip r:embed="rId4"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7" name="Title 2">
            <a:extLst>
              <a:ext uri="{FF2B5EF4-FFF2-40B4-BE49-F238E27FC236}">
                <a16:creationId xmlns:a16="http://schemas.microsoft.com/office/drawing/2014/main" id="{66B75464-ECF8-6A76-F076-C23906A40B2B}"/>
              </a:ext>
            </a:extLst>
          </p:cNvPr>
          <p:cNvSpPr>
            <a:spLocks noGrp="1"/>
          </p:cNvSpPr>
          <p:nvPr>
            <p:ph type="title"/>
          </p:nvPr>
        </p:nvSpPr>
        <p:spPr>
          <a:xfrm>
            <a:off x="597018" y="2066589"/>
            <a:ext cx="2470032" cy="1343361"/>
          </a:xfrm>
        </p:spPr>
        <p:txBody>
          <a:bodyPr/>
          <a:lstStyle/>
          <a:p>
            <a:r>
              <a:rPr lang="en-US" b="1" dirty="0"/>
              <a:t>Step 4: </a:t>
            </a:r>
            <a:br>
              <a:rPr lang="en-US" b="1" dirty="0"/>
            </a:br>
            <a:r>
              <a:rPr lang="en-US" b="1" dirty="0">
                <a:solidFill>
                  <a:schemeClr val="accent3"/>
                </a:solidFill>
              </a:rPr>
              <a:t>Job Analysis</a:t>
            </a:r>
            <a:br>
              <a:rPr lang="en-US" b="1" dirty="0"/>
            </a:br>
            <a:br>
              <a:rPr lang="en-US" spc="-50" dirty="0"/>
            </a:br>
            <a:endParaRPr lang="en-US" spc="-50" dirty="0"/>
          </a:p>
        </p:txBody>
      </p:sp>
      <p:sp>
        <p:nvSpPr>
          <p:cNvPr id="2" name="Freeform 4">
            <a:extLst>
              <a:ext uri="{FF2B5EF4-FFF2-40B4-BE49-F238E27FC236}">
                <a16:creationId xmlns:a16="http://schemas.microsoft.com/office/drawing/2014/main" id="{0D9B87D9-F1EB-8860-7CF5-BBF0BE55041A}"/>
              </a:ext>
            </a:extLst>
          </p:cNvPr>
          <p:cNvSpPr>
            <a:spLocks noChangeArrowheads="1"/>
          </p:cNvSpPr>
          <p:nvPr/>
        </p:nvSpPr>
        <p:spPr bwMode="auto">
          <a:xfrm>
            <a:off x="5419339" y="982923"/>
            <a:ext cx="1555515" cy="1540841"/>
          </a:xfrm>
          <a:custGeom>
            <a:avLst/>
            <a:gdLst>
              <a:gd name="T0" fmla="*/ 1225 w 1404"/>
              <a:gd name="T1" fmla="*/ 1037 h 1391"/>
              <a:gd name="T2" fmla="*/ 1225 w 1404"/>
              <a:gd name="T3" fmla="*/ 1037 h 1391"/>
              <a:gd name="T4" fmla="*/ 1124 w 1404"/>
              <a:gd name="T5" fmla="*/ 838 h 1391"/>
              <a:gd name="T6" fmla="*/ 966 w 1404"/>
              <a:gd name="T7" fmla="*/ 526 h 1391"/>
              <a:gd name="T8" fmla="*/ 928 w 1404"/>
              <a:gd name="T9" fmla="*/ 546 h 1391"/>
              <a:gd name="T10" fmla="*/ 1021 w 1404"/>
              <a:gd name="T11" fmla="*/ 728 h 1391"/>
              <a:gd name="T12" fmla="*/ 846 w 1404"/>
              <a:gd name="T13" fmla="*/ 728 h 1391"/>
              <a:gd name="T14" fmla="*/ 846 w 1404"/>
              <a:gd name="T15" fmla="*/ 488 h 1391"/>
              <a:gd name="T16" fmla="*/ 947 w 1404"/>
              <a:gd name="T17" fmla="*/ 488 h 1391"/>
              <a:gd name="T18" fmla="*/ 702 w 1404"/>
              <a:gd name="T19" fmla="*/ 0 h 1391"/>
              <a:gd name="T20" fmla="*/ 455 w 1404"/>
              <a:gd name="T21" fmla="*/ 488 h 1391"/>
              <a:gd name="T22" fmla="*/ 556 w 1404"/>
              <a:gd name="T23" fmla="*/ 488 h 1391"/>
              <a:gd name="T24" fmla="*/ 556 w 1404"/>
              <a:gd name="T25" fmla="*/ 729 h 1391"/>
              <a:gd name="T26" fmla="*/ 381 w 1404"/>
              <a:gd name="T27" fmla="*/ 729 h 1391"/>
              <a:gd name="T28" fmla="*/ 474 w 1404"/>
              <a:gd name="T29" fmla="*/ 546 h 1391"/>
              <a:gd name="T30" fmla="*/ 435 w 1404"/>
              <a:gd name="T31" fmla="*/ 526 h 1391"/>
              <a:gd name="T32" fmla="*/ 332 w 1404"/>
              <a:gd name="T33" fmla="*/ 728 h 1391"/>
              <a:gd name="T34" fmla="*/ 332 w 1404"/>
              <a:gd name="T35" fmla="*/ 728 h 1391"/>
              <a:gd name="T36" fmla="*/ 177 w 1404"/>
              <a:gd name="T37" fmla="*/ 1038 h 1391"/>
              <a:gd name="T38" fmla="*/ 177 w 1404"/>
              <a:gd name="T39" fmla="*/ 1038 h 1391"/>
              <a:gd name="T40" fmla="*/ 0 w 1404"/>
              <a:gd name="T41" fmla="*/ 1390 h 1391"/>
              <a:gd name="T42" fmla="*/ 1403 w 1404"/>
              <a:gd name="T43" fmla="*/ 1390 h 1391"/>
              <a:gd name="T44" fmla="*/ 1225 w 1404"/>
              <a:gd name="T45" fmla="*/ 1037 h 1391"/>
              <a:gd name="T46" fmla="*/ 525 w 1404"/>
              <a:gd name="T47" fmla="*/ 445 h 1391"/>
              <a:gd name="T48" fmla="*/ 702 w 1404"/>
              <a:gd name="T49" fmla="*/ 95 h 1391"/>
              <a:gd name="T50" fmla="*/ 877 w 1404"/>
              <a:gd name="T51" fmla="*/ 444 h 1391"/>
              <a:gd name="T52" fmla="*/ 803 w 1404"/>
              <a:gd name="T53" fmla="*/ 444 h 1391"/>
              <a:gd name="T54" fmla="*/ 803 w 1404"/>
              <a:gd name="T55" fmla="*/ 728 h 1391"/>
              <a:gd name="T56" fmla="*/ 600 w 1404"/>
              <a:gd name="T57" fmla="*/ 728 h 1391"/>
              <a:gd name="T58" fmla="*/ 600 w 1404"/>
              <a:gd name="T59" fmla="*/ 445 h 1391"/>
              <a:gd name="T60" fmla="*/ 525 w 1404"/>
              <a:gd name="T61" fmla="*/ 445 h 1391"/>
              <a:gd name="T62" fmla="*/ 1042 w 1404"/>
              <a:gd name="T63" fmla="*/ 770 h 1391"/>
              <a:gd name="T64" fmla="*/ 1083 w 1404"/>
              <a:gd name="T65" fmla="*/ 853 h 1391"/>
              <a:gd name="T66" fmla="*/ 1176 w 1404"/>
              <a:gd name="T67" fmla="*/ 1037 h 1391"/>
              <a:gd name="T68" fmla="*/ 845 w 1404"/>
              <a:gd name="T69" fmla="*/ 1037 h 1391"/>
              <a:gd name="T70" fmla="*/ 845 w 1404"/>
              <a:gd name="T71" fmla="*/ 840 h 1391"/>
              <a:gd name="T72" fmla="*/ 802 w 1404"/>
              <a:gd name="T73" fmla="*/ 840 h 1391"/>
              <a:gd name="T74" fmla="*/ 802 w 1404"/>
              <a:gd name="T75" fmla="*/ 1037 h 1391"/>
              <a:gd name="T76" fmla="*/ 700 w 1404"/>
              <a:gd name="T77" fmla="*/ 1037 h 1391"/>
              <a:gd name="T78" fmla="*/ 598 w 1404"/>
              <a:gd name="T79" fmla="*/ 1037 h 1391"/>
              <a:gd name="T80" fmla="*/ 598 w 1404"/>
              <a:gd name="T81" fmla="*/ 840 h 1391"/>
              <a:gd name="T82" fmla="*/ 555 w 1404"/>
              <a:gd name="T83" fmla="*/ 840 h 1391"/>
              <a:gd name="T84" fmla="*/ 555 w 1404"/>
              <a:gd name="T85" fmla="*/ 1038 h 1391"/>
              <a:gd name="T86" fmla="*/ 223 w 1404"/>
              <a:gd name="T87" fmla="*/ 1038 h 1391"/>
              <a:gd name="T88" fmla="*/ 358 w 1404"/>
              <a:gd name="T89" fmla="*/ 772 h 1391"/>
              <a:gd name="T90" fmla="*/ 1042 w 1404"/>
              <a:gd name="T91" fmla="*/ 770 h 1391"/>
              <a:gd name="T92" fmla="*/ 846 w 1404"/>
              <a:gd name="T93" fmla="*/ 1347 h 1391"/>
              <a:gd name="T94" fmla="*/ 846 w 1404"/>
              <a:gd name="T95" fmla="*/ 1161 h 1391"/>
              <a:gd name="T96" fmla="*/ 803 w 1404"/>
              <a:gd name="T97" fmla="*/ 1161 h 1391"/>
              <a:gd name="T98" fmla="*/ 803 w 1404"/>
              <a:gd name="T99" fmla="*/ 1347 h 1391"/>
              <a:gd name="T100" fmla="*/ 600 w 1404"/>
              <a:gd name="T101" fmla="*/ 1347 h 1391"/>
              <a:gd name="T102" fmla="*/ 600 w 1404"/>
              <a:gd name="T103" fmla="*/ 1161 h 1391"/>
              <a:gd name="T104" fmla="*/ 557 w 1404"/>
              <a:gd name="T105" fmla="*/ 1161 h 1391"/>
              <a:gd name="T106" fmla="*/ 557 w 1404"/>
              <a:gd name="T107" fmla="*/ 1347 h 1391"/>
              <a:gd name="T108" fmla="*/ 69 w 1404"/>
              <a:gd name="T109" fmla="*/ 1347 h 1391"/>
              <a:gd name="T110" fmla="*/ 204 w 1404"/>
              <a:gd name="T111" fmla="*/ 1081 h 1391"/>
              <a:gd name="T112" fmla="*/ 702 w 1404"/>
              <a:gd name="T113" fmla="*/ 1081 h 1391"/>
              <a:gd name="T114" fmla="*/ 1198 w 1404"/>
              <a:gd name="T115" fmla="*/ 1081 h 1391"/>
              <a:gd name="T116" fmla="*/ 1333 w 1404"/>
              <a:gd name="T117" fmla="*/ 1347 h 1391"/>
              <a:gd name="T118" fmla="*/ 846 w 1404"/>
              <a:gd name="T119" fmla="*/ 1347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4" h="1391">
                <a:moveTo>
                  <a:pt x="1225" y="1037"/>
                </a:moveTo>
                <a:lnTo>
                  <a:pt x="1225" y="1037"/>
                </a:lnTo>
                <a:lnTo>
                  <a:pt x="1124" y="838"/>
                </a:lnTo>
                <a:lnTo>
                  <a:pt x="966" y="526"/>
                </a:lnTo>
                <a:lnTo>
                  <a:pt x="928" y="546"/>
                </a:lnTo>
                <a:lnTo>
                  <a:pt x="1021" y="728"/>
                </a:lnTo>
                <a:lnTo>
                  <a:pt x="846" y="728"/>
                </a:lnTo>
                <a:lnTo>
                  <a:pt x="846" y="488"/>
                </a:lnTo>
                <a:lnTo>
                  <a:pt x="947" y="488"/>
                </a:lnTo>
                <a:lnTo>
                  <a:pt x="702" y="0"/>
                </a:lnTo>
                <a:lnTo>
                  <a:pt x="455" y="488"/>
                </a:lnTo>
                <a:lnTo>
                  <a:pt x="556" y="488"/>
                </a:lnTo>
                <a:lnTo>
                  <a:pt x="556" y="729"/>
                </a:lnTo>
                <a:lnTo>
                  <a:pt x="381" y="729"/>
                </a:lnTo>
                <a:lnTo>
                  <a:pt x="474" y="546"/>
                </a:lnTo>
                <a:lnTo>
                  <a:pt x="435" y="526"/>
                </a:lnTo>
                <a:lnTo>
                  <a:pt x="332" y="728"/>
                </a:lnTo>
                <a:lnTo>
                  <a:pt x="332" y="728"/>
                </a:lnTo>
                <a:lnTo>
                  <a:pt x="177" y="1038"/>
                </a:lnTo>
                <a:lnTo>
                  <a:pt x="177" y="1038"/>
                </a:lnTo>
                <a:lnTo>
                  <a:pt x="0" y="1390"/>
                </a:lnTo>
                <a:lnTo>
                  <a:pt x="1403" y="1390"/>
                </a:lnTo>
                <a:lnTo>
                  <a:pt x="1225" y="1037"/>
                </a:lnTo>
                <a:close/>
                <a:moveTo>
                  <a:pt x="525" y="445"/>
                </a:moveTo>
                <a:lnTo>
                  <a:pt x="702" y="95"/>
                </a:lnTo>
                <a:lnTo>
                  <a:pt x="877" y="444"/>
                </a:lnTo>
                <a:lnTo>
                  <a:pt x="803" y="444"/>
                </a:lnTo>
                <a:lnTo>
                  <a:pt x="803" y="728"/>
                </a:lnTo>
                <a:lnTo>
                  <a:pt x="600" y="728"/>
                </a:lnTo>
                <a:lnTo>
                  <a:pt x="600" y="445"/>
                </a:lnTo>
                <a:lnTo>
                  <a:pt x="525" y="445"/>
                </a:lnTo>
                <a:close/>
                <a:moveTo>
                  <a:pt x="1042" y="770"/>
                </a:moveTo>
                <a:lnTo>
                  <a:pt x="1083" y="853"/>
                </a:lnTo>
                <a:lnTo>
                  <a:pt x="1176" y="1037"/>
                </a:lnTo>
                <a:lnTo>
                  <a:pt x="845" y="1037"/>
                </a:lnTo>
                <a:lnTo>
                  <a:pt x="845" y="840"/>
                </a:lnTo>
                <a:lnTo>
                  <a:pt x="802" y="840"/>
                </a:lnTo>
                <a:lnTo>
                  <a:pt x="802" y="1037"/>
                </a:lnTo>
                <a:lnTo>
                  <a:pt x="700" y="1037"/>
                </a:lnTo>
                <a:lnTo>
                  <a:pt x="598" y="1037"/>
                </a:lnTo>
                <a:lnTo>
                  <a:pt x="598" y="840"/>
                </a:lnTo>
                <a:lnTo>
                  <a:pt x="555" y="840"/>
                </a:lnTo>
                <a:lnTo>
                  <a:pt x="555" y="1038"/>
                </a:lnTo>
                <a:lnTo>
                  <a:pt x="223" y="1038"/>
                </a:lnTo>
                <a:lnTo>
                  <a:pt x="358" y="772"/>
                </a:lnTo>
                <a:lnTo>
                  <a:pt x="1042" y="770"/>
                </a:lnTo>
                <a:close/>
                <a:moveTo>
                  <a:pt x="846" y="1347"/>
                </a:moveTo>
                <a:lnTo>
                  <a:pt x="846" y="1161"/>
                </a:lnTo>
                <a:lnTo>
                  <a:pt x="803" y="1161"/>
                </a:lnTo>
                <a:lnTo>
                  <a:pt x="803" y="1347"/>
                </a:lnTo>
                <a:lnTo>
                  <a:pt x="600" y="1347"/>
                </a:lnTo>
                <a:lnTo>
                  <a:pt x="600" y="1161"/>
                </a:lnTo>
                <a:lnTo>
                  <a:pt x="557" y="1161"/>
                </a:lnTo>
                <a:lnTo>
                  <a:pt x="557" y="1347"/>
                </a:lnTo>
                <a:lnTo>
                  <a:pt x="69" y="1347"/>
                </a:lnTo>
                <a:lnTo>
                  <a:pt x="204" y="1081"/>
                </a:lnTo>
                <a:lnTo>
                  <a:pt x="702" y="1081"/>
                </a:lnTo>
                <a:lnTo>
                  <a:pt x="1198" y="1081"/>
                </a:lnTo>
                <a:lnTo>
                  <a:pt x="1333" y="1347"/>
                </a:lnTo>
                <a:lnTo>
                  <a:pt x="846" y="1347"/>
                </a:lnTo>
                <a:close/>
              </a:path>
            </a:pathLst>
          </a:custGeom>
          <a:solidFill>
            <a:schemeClr val="accent1"/>
          </a:solidFill>
          <a:ln>
            <a:noFill/>
          </a:ln>
          <a:effectLst/>
        </p:spPr>
        <p:txBody>
          <a:bodyPr wrap="none" anchor="ctr"/>
          <a:lstStyle/>
          <a:p>
            <a:endParaRPr lang="en-US" dirty="0"/>
          </a:p>
        </p:txBody>
      </p:sp>
    </p:spTree>
    <p:custDataLst>
      <p:tags r:id="rId1"/>
    </p:custDataLst>
    <p:extLst>
      <p:ext uri="{BB962C8B-B14F-4D97-AF65-F5344CB8AC3E}">
        <p14:creationId xmlns:p14="http://schemas.microsoft.com/office/powerpoint/2010/main" val="1627801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0">
            <a:extLst>
              <a:ext uri="{FF2B5EF4-FFF2-40B4-BE49-F238E27FC236}">
                <a16:creationId xmlns:a16="http://schemas.microsoft.com/office/drawing/2014/main" id="{AA64A5B3-95D3-9DE4-3AA1-09009B166C8A}"/>
              </a:ext>
            </a:extLst>
          </p:cNvPr>
          <p:cNvPicPr>
            <a:picLocks noChangeAspect="1"/>
          </p:cNvPicPr>
          <p:nvPr/>
        </p:nvPicPr>
        <p:blipFill>
          <a:blip r:embed="rId4"/>
          <a:srcRect t="14443" b="14443"/>
          <a:stretch/>
        </p:blipFill>
        <p:spPr>
          <a:xfrm>
            <a:off x="3047998" y="0"/>
            <a:ext cx="6096001" cy="2438508"/>
          </a:xfrm>
          <a:prstGeom prst="rect">
            <a:avLst/>
          </a:prstGeom>
        </p:spPr>
      </p:pic>
      <p:sp>
        <p:nvSpPr>
          <p:cNvPr id="3" name="Rectangle 2">
            <a:extLst>
              <a:ext uri="{FF2B5EF4-FFF2-40B4-BE49-F238E27FC236}">
                <a16:creationId xmlns:a16="http://schemas.microsoft.com/office/drawing/2014/main" id="{60E3B2DF-5A9D-7335-70F7-534E68B3F723}"/>
              </a:ext>
            </a:extLst>
          </p:cNvPr>
          <p:cNvSpPr/>
          <p:nvPr/>
        </p:nvSpPr>
        <p:spPr>
          <a:xfrm>
            <a:off x="0" y="0"/>
            <a:ext cx="7821870" cy="2438508"/>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0" name="Title 11">
            <a:extLst>
              <a:ext uri="{FF2B5EF4-FFF2-40B4-BE49-F238E27FC236}">
                <a16:creationId xmlns:a16="http://schemas.microsoft.com/office/drawing/2014/main" id="{D8B6349D-501D-A2CF-3CE0-D1DEC11C5B1A}"/>
              </a:ext>
            </a:extLst>
          </p:cNvPr>
          <p:cNvSpPr txBox="1">
            <a:spLocks/>
          </p:cNvSpPr>
          <p:nvPr/>
        </p:nvSpPr>
        <p:spPr>
          <a:xfrm>
            <a:off x="448730" y="975733"/>
            <a:ext cx="3789162" cy="369054"/>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Job Analysis</a:t>
            </a:r>
          </a:p>
        </p:txBody>
      </p:sp>
      <p:sp>
        <p:nvSpPr>
          <p:cNvPr id="5" name="Rectangle 4">
            <a:extLst>
              <a:ext uri="{FF2B5EF4-FFF2-40B4-BE49-F238E27FC236}">
                <a16:creationId xmlns:a16="http://schemas.microsoft.com/office/drawing/2014/main" id="{BD6418AC-4E23-ECD3-BE01-C75BDB23156F}"/>
              </a:ext>
            </a:extLst>
          </p:cNvPr>
          <p:cNvSpPr/>
          <p:nvPr/>
        </p:nvSpPr>
        <p:spPr>
          <a:xfrm>
            <a:off x="1866362" y="2977469"/>
            <a:ext cx="6744238" cy="1088311"/>
          </a:xfrm>
          <a:prstGeom prst="rect">
            <a:avLst/>
          </a:prstGeom>
        </p:spPr>
        <p:txBody>
          <a:bodyPr wrap="square">
            <a:spAutoFit/>
          </a:bodyPr>
          <a:lstStyle/>
          <a:p>
            <a:pPr marL="285750" indent="-285750">
              <a:lnSpc>
                <a:spcPct val="150000"/>
              </a:lnSpc>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What is the job? What are the skills needed? What core competencies need to be demonstrated? How critical is the job? Where is it done? What does it need?</a:t>
            </a:r>
          </a:p>
        </p:txBody>
      </p:sp>
      <p:sp>
        <p:nvSpPr>
          <p:cNvPr id="6" name="Freeform 4">
            <a:extLst>
              <a:ext uri="{FF2B5EF4-FFF2-40B4-BE49-F238E27FC236}">
                <a16:creationId xmlns:a16="http://schemas.microsoft.com/office/drawing/2014/main" id="{413FB875-4110-26FC-EA23-4F324F31E5E9}"/>
              </a:ext>
            </a:extLst>
          </p:cNvPr>
          <p:cNvSpPr>
            <a:spLocks noChangeArrowheads="1"/>
          </p:cNvSpPr>
          <p:nvPr/>
        </p:nvSpPr>
        <p:spPr bwMode="auto">
          <a:xfrm>
            <a:off x="693226" y="3133006"/>
            <a:ext cx="1044615" cy="1034761"/>
          </a:xfrm>
          <a:custGeom>
            <a:avLst/>
            <a:gdLst>
              <a:gd name="T0" fmla="*/ 1225 w 1404"/>
              <a:gd name="T1" fmla="*/ 1037 h 1391"/>
              <a:gd name="T2" fmla="*/ 1225 w 1404"/>
              <a:gd name="T3" fmla="*/ 1037 h 1391"/>
              <a:gd name="T4" fmla="*/ 1124 w 1404"/>
              <a:gd name="T5" fmla="*/ 838 h 1391"/>
              <a:gd name="T6" fmla="*/ 966 w 1404"/>
              <a:gd name="T7" fmla="*/ 526 h 1391"/>
              <a:gd name="T8" fmla="*/ 928 w 1404"/>
              <a:gd name="T9" fmla="*/ 546 h 1391"/>
              <a:gd name="T10" fmla="*/ 1021 w 1404"/>
              <a:gd name="T11" fmla="*/ 728 h 1391"/>
              <a:gd name="T12" fmla="*/ 846 w 1404"/>
              <a:gd name="T13" fmla="*/ 728 h 1391"/>
              <a:gd name="T14" fmla="*/ 846 w 1404"/>
              <a:gd name="T15" fmla="*/ 488 h 1391"/>
              <a:gd name="T16" fmla="*/ 947 w 1404"/>
              <a:gd name="T17" fmla="*/ 488 h 1391"/>
              <a:gd name="T18" fmla="*/ 702 w 1404"/>
              <a:gd name="T19" fmla="*/ 0 h 1391"/>
              <a:gd name="T20" fmla="*/ 455 w 1404"/>
              <a:gd name="T21" fmla="*/ 488 h 1391"/>
              <a:gd name="T22" fmla="*/ 556 w 1404"/>
              <a:gd name="T23" fmla="*/ 488 h 1391"/>
              <a:gd name="T24" fmla="*/ 556 w 1404"/>
              <a:gd name="T25" fmla="*/ 729 h 1391"/>
              <a:gd name="T26" fmla="*/ 381 w 1404"/>
              <a:gd name="T27" fmla="*/ 729 h 1391"/>
              <a:gd name="T28" fmla="*/ 474 w 1404"/>
              <a:gd name="T29" fmla="*/ 546 h 1391"/>
              <a:gd name="T30" fmla="*/ 435 w 1404"/>
              <a:gd name="T31" fmla="*/ 526 h 1391"/>
              <a:gd name="T32" fmla="*/ 332 w 1404"/>
              <a:gd name="T33" fmla="*/ 728 h 1391"/>
              <a:gd name="T34" fmla="*/ 332 w 1404"/>
              <a:gd name="T35" fmla="*/ 728 h 1391"/>
              <a:gd name="T36" fmla="*/ 177 w 1404"/>
              <a:gd name="T37" fmla="*/ 1038 h 1391"/>
              <a:gd name="T38" fmla="*/ 177 w 1404"/>
              <a:gd name="T39" fmla="*/ 1038 h 1391"/>
              <a:gd name="T40" fmla="*/ 0 w 1404"/>
              <a:gd name="T41" fmla="*/ 1390 h 1391"/>
              <a:gd name="T42" fmla="*/ 1403 w 1404"/>
              <a:gd name="T43" fmla="*/ 1390 h 1391"/>
              <a:gd name="T44" fmla="*/ 1225 w 1404"/>
              <a:gd name="T45" fmla="*/ 1037 h 1391"/>
              <a:gd name="T46" fmla="*/ 525 w 1404"/>
              <a:gd name="T47" fmla="*/ 445 h 1391"/>
              <a:gd name="T48" fmla="*/ 702 w 1404"/>
              <a:gd name="T49" fmla="*/ 95 h 1391"/>
              <a:gd name="T50" fmla="*/ 877 w 1404"/>
              <a:gd name="T51" fmla="*/ 444 h 1391"/>
              <a:gd name="T52" fmla="*/ 803 w 1404"/>
              <a:gd name="T53" fmla="*/ 444 h 1391"/>
              <a:gd name="T54" fmla="*/ 803 w 1404"/>
              <a:gd name="T55" fmla="*/ 728 h 1391"/>
              <a:gd name="T56" fmla="*/ 600 w 1404"/>
              <a:gd name="T57" fmla="*/ 728 h 1391"/>
              <a:gd name="T58" fmla="*/ 600 w 1404"/>
              <a:gd name="T59" fmla="*/ 445 h 1391"/>
              <a:gd name="T60" fmla="*/ 525 w 1404"/>
              <a:gd name="T61" fmla="*/ 445 h 1391"/>
              <a:gd name="T62" fmla="*/ 1042 w 1404"/>
              <a:gd name="T63" fmla="*/ 770 h 1391"/>
              <a:gd name="T64" fmla="*/ 1083 w 1404"/>
              <a:gd name="T65" fmla="*/ 853 h 1391"/>
              <a:gd name="T66" fmla="*/ 1176 w 1404"/>
              <a:gd name="T67" fmla="*/ 1037 h 1391"/>
              <a:gd name="T68" fmla="*/ 845 w 1404"/>
              <a:gd name="T69" fmla="*/ 1037 h 1391"/>
              <a:gd name="T70" fmla="*/ 845 w 1404"/>
              <a:gd name="T71" fmla="*/ 840 h 1391"/>
              <a:gd name="T72" fmla="*/ 802 w 1404"/>
              <a:gd name="T73" fmla="*/ 840 h 1391"/>
              <a:gd name="T74" fmla="*/ 802 w 1404"/>
              <a:gd name="T75" fmla="*/ 1037 h 1391"/>
              <a:gd name="T76" fmla="*/ 700 w 1404"/>
              <a:gd name="T77" fmla="*/ 1037 h 1391"/>
              <a:gd name="T78" fmla="*/ 598 w 1404"/>
              <a:gd name="T79" fmla="*/ 1037 h 1391"/>
              <a:gd name="T80" fmla="*/ 598 w 1404"/>
              <a:gd name="T81" fmla="*/ 840 h 1391"/>
              <a:gd name="T82" fmla="*/ 555 w 1404"/>
              <a:gd name="T83" fmla="*/ 840 h 1391"/>
              <a:gd name="T84" fmla="*/ 555 w 1404"/>
              <a:gd name="T85" fmla="*/ 1038 h 1391"/>
              <a:gd name="T86" fmla="*/ 223 w 1404"/>
              <a:gd name="T87" fmla="*/ 1038 h 1391"/>
              <a:gd name="T88" fmla="*/ 358 w 1404"/>
              <a:gd name="T89" fmla="*/ 772 h 1391"/>
              <a:gd name="T90" fmla="*/ 1042 w 1404"/>
              <a:gd name="T91" fmla="*/ 770 h 1391"/>
              <a:gd name="T92" fmla="*/ 846 w 1404"/>
              <a:gd name="T93" fmla="*/ 1347 h 1391"/>
              <a:gd name="T94" fmla="*/ 846 w 1404"/>
              <a:gd name="T95" fmla="*/ 1161 h 1391"/>
              <a:gd name="T96" fmla="*/ 803 w 1404"/>
              <a:gd name="T97" fmla="*/ 1161 h 1391"/>
              <a:gd name="T98" fmla="*/ 803 w 1404"/>
              <a:gd name="T99" fmla="*/ 1347 h 1391"/>
              <a:gd name="T100" fmla="*/ 600 w 1404"/>
              <a:gd name="T101" fmla="*/ 1347 h 1391"/>
              <a:gd name="T102" fmla="*/ 600 w 1404"/>
              <a:gd name="T103" fmla="*/ 1161 h 1391"/>
              <a:gd name="T104" fmla="*/ 557 w 1404"/>
              <a:gd name="T105" fmla="*/ 1161 h 1391"/>
              <a:gd name="T106" fmla="*/ 557 w 1404"/>
              <a:gd name="T107" fmla="*/ 1347 h 1391"/>
              <a:gd name="T108" fmla="*/ 69 w 1404"/>
              <a:gd name="T109" fmla="*/ 1347 h 1391"/>
              <a:gd name="T110" fmla="*/ 204 w 1404"/>
              <a:gd name="T111" fmla="*/ 1081 h 1391"/>
              <a:gd name="T112" fmla="*/ 702 w 1404"/>
              <a:gd name="T113" fmla="*/ 1081 h 1391"/>
              <a:gd name="T114" fmla="*/ 1198 w 1404"/>
              <a:gd name="T115" fmla="*/ 1081 h 1391"/>
              <a:gd name="T116" fmla="*/ 1333 w 1404"/>
              <a:gd name="T117" fmla="*/ 1347 h 1391"/>
              <a:gd name="T118" fmla="*/ 846 w 1404"/>
              <a:gd name="T119" fmla="*/ 1347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4" h="1391">
                <a:moveTo>
                  <a:pt x="1225" y="1037"/>
                </a:moveTo>
                <a:lnTo>
                  <a:pt x="1225" y="1037"/>
                </a:lnTo>
                <a:lnTo>
                  <a:pt x="1124" y="838"/>
                </a:lnTo>
                <a:lnTo>
                  <a:pt x="966" y="526"/>
                </a:lnTo>
                <a:lnTo>
                  <a:pt x="928" y="546"/>
                </a:lnTo>
                <a:lnTo>
                  <a:pt x="1021" y="728"/>
                </a:lnTo>
                <a:lnTo>
                  <a:pt x="846" y="728"/>
                </a:lnTo>
                <a:lnTo>
                  <a:pt x="846" y="488"/>
                </a:lnTo>
                <a:lnTo>
                  <a:pt x="947" y="488"/>
                </a:lnTo>
                <a:lnTo>
                  <a:pt x="702" y="0"/>
                </a:lnTo>
                <a:lnTo>
                  <a:pt x="455" y="488"/>
                </a:lnTo>
                <a:lnTo>
                  <a:pt x="556" y="488"/>
                </a:lnTo>
                <a:lnTo>
                  <a:pt x="556" y="729"/>
                </a:lnTo>
                <a:lnTo>
                  <a:pt x="381" y="729"/>
                </a:lnTo>
                <a:lnTo>
                  <a:pt x="474" y="546"/>
                </a:lnTo>
                <a:lnTo>
                  <a:pt x="435" y="526"/>
                </a:lnTo>
                <a:lnTo>
                  <a:pt x="332" y="728"/>
                </a:lnTo>
                <a:lnTo>
                  <a:pt x="332" y="728"/>
                </a:lnTo>
                <a:lnTo>
                  <a:pt x="177" y="1038"/>
                </a:lnTo>
                <a:lnTo>
                  <a:pt x="177" y="1038"/>
                </a:lnTo>
                <a:lnTo>
                  <a:pt x="0" y="1390"/>
                </a:lnTo>
                <a:lnTo>
                  <a:pt x="1403" y="1390"/>
                </a:lnTo>
                <a:lnTo>
                  <a:pt x="1225" y="1037"/>
                </a:lnTo>
                <a:close/>
                <a:moveTo>
                  <a:pt x="525" y="445"/>
                </a:moveTo>
                <a:lnTo>
                  <a:pt x="702" y="95"/>
                </a:lnTo>
                <a:lnTo>
                  <a:pt x="877" y="444"/>
                </a:lnTo>
                <a:lnTo>
                  <a:pt x="803" y="444"/>
                </a:lnTo>
                <a:lnTo>
                  <a:pt x="803" y="728"/>
                </a:lnTo>
                <a:lnTo>
                  <a:pt x="600" y="728"/>
                </a:lnTo>
                <a:lnTo>
                  <a:pt x="600" y="445"/>
                </a:lnTo>
                <a:lnTo>
                  <a:pt x="525" y="445"/>
                </a:lnTo>
                <a:close/>
                <a:moveTo>
                  <a:pt x="1042" y="770"/>
                </a:moveTo>
                <a:lnTo>
                  <a:pt x="1083" y="853"/>
                </a:lnTo>
                <a:lnTo>
                  <a:pt x="1176" y="1037"/>
                </a:lnTo>
                <a:lnTo>
                  <a:pt x="845" y="1037"/>
                </a:lnTo>
                <a:lnTo>
                  <a:pt x="845" y="840"/>
                </a:lnTo>
                <a:lnTo>
                  <a:pt x="802" y="840"/>
                </a:lnTo>
                <a:lnTo>
                  <a:pt x="802" y="1037"/>
                </a:lnTo>
                <a:lnTo>
                  <a:pt x="700" y="1037"/>
                </a:lnTo>
                <a:lnTo>
                  <a:pt x="598" y="1037"/>
                </a:lnTo>
                <a:lnTo>
                  <a:pt x="598" y="840"/>
                </a:lnTo>
                <a:lnTo>
                  <a:pt x="555" y="840"/>
                </a:lnTo>
                <a:lnTo>
                  <a:pt x="555" y="1038"/>
                </a:lnTo>
                <a:lnTo>
                  <a:pt x="223" y="1038"/>
                </a:lnTo>
                <a:lnTo>
                  <a:pt x="358" y="772"/>
                </a:lnTo>
                <a:lnTo>
                  <a:pt x="1042" y="770"/>
                </a:lnTo>
                <a:close/>
                <a:moveTo>
                  <a:pt x="846" y="1347"/>
                </a:moveTo>
                <a:lnTo>
                  <a:pt x="846" y="1161"/>
                </a:lnTo>
                <a:lnTo>
                  <a:pt x="803" y="1161"/>
                </a:lnTo>
                <a:lnTo>
                  <a:pt x="803" y="1347"/>
                </a:lnTo>
                <a:lnTo>
                  <a:pt x="600" y="1347"/>
                </a:lnTo>
                <a:lnTo>
                  <a:pt x="600" y="1161"/>
                </a:lnTo>
                <a:lnTo>
                  <a:pt x="557" y="1161"/>
                </a:lnTo>
                <a:lnTo>
                  <a:pt x="557" y="1347"/>
                </a:lnTo>
                <a:lnTo>
                  <a:pt x="69" y="1347"/>
                </a:lnTo>
                <a:lnTo>
                  <a:pt x="204" y="1081"/>
                </a:lnTo>
                <a:lnTo>
                  <a:pt x="702" y="1081"/>
                </a:lnTo>
                <a:lnTo>
                  <a:pt x="1198" y="1081"/>
                </a:lnTo>
                <a:lnTo>
                  <a:pt x="1333" y="1347"/>
                </a:lnTo>
                <a:lnTo>
                  <a:pt x="846" y="1347"/>
                </a:lnTo>
                <a:close/>
              </a:path>
            </a:pathLst>
          </a:custGeom>
          <a:solidFill>
            <a:schemeClr val="accent1"/>
          </a:solidFill>
          <a:ln>
            <a:noFill/>
          </a:ln>
          <a:effectLst/>
        </p:spPr>
        <p:txBody>
          <a:bodyPr wrap="none" anchor="ctr"/>
          <a:lstStyle/>
          <a:p>
            <a:endParaRPr lang="en-US" dirty="0"/>
          </a:p>
        </p:txBody>
      </p:sp>
    </p:spTree>
    <p:custDataLst>
      <p:tags r:id="rId1"/>
    </p:custDataLst>
    <p:extLst>
      <p:ext uri="{BB962C8B-B14F-4D97-AF65-F5344CB8AC3E}">
        <p14:creationId xmlns:p14="http://schemas.microsoft.com/office/powerpoint/2010/main" val="416831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9E0852-DF77-D074-89A0-46FAA1429F53}"/>
              </a:ext>
            </a:extLst>
          </p:cNvPr>
          <p:cNvSpPr txBox="1"/>
          <p:nvPr/>
        </p:nvSpPr>
        <p:spPr>
          <a:xfrm>
            <a:off x="1466063" y="1663719"/>
            <a:ext cx="6868434" cy="2477601"/>
          </a:xfrm>
          <a:prstGeom prst="rect">
            <a:avLst/>
          </a:prstGeom>
          <a:noFill/>
        </p:spPr>
        <p:txBody>
          <a:bodyPr wrap="square" rtlCol="0">
            <a:spAutoFit/>
          </a:bodyPr>
          <a:lstStyle/>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Do the jobs that are available offer step opportunities?</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Which jobs are singular in nature and require a specific skill set?</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Which jobs can be learned with on-the-job training?</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Can employees stretch and develop within the job?</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Which jobs require upskilling and continued education?</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Which jobs are critical for customer experience?</a:t>
            </a:r>
          </a:p>
          <a:p>
            <a:pPr marL="285750" indent="-285750">
              <a:spcAft>
                <a:spcPts val="1000"/>
              </a:spcAft>
              <a:buClr>
                <a:schemeClr val="accent3"/>
              </a:buClr>
              <a:buSzPct val="130000"/>
              <a:buFont typeface="Arial" panose="020B0604020202020204" pitchFamily="34" charset="0"/>
              <a:buChar char="›"/>
            </a:pPr>
            <a:r>
              <a:rPr lang="en-US" sz="1500" dirty="0">
                <a:ln w="0"/>
                <a:solidFill>
                  <a:schemeClr val="tx2"/>
                </a:solidFill>
                <a:ea typeface="Open Sans Light" panose="020B0306030504020204" pitchFamily="34" charset="0"/>
                <a:cs typeface="Arial" panose="020B0604020202020204" pitchFamily="34" charset="0"/>
              </a:rPr>
              <a:t>Which jobs are critical and need decision makers?</a:t>
            </a:r>
          </a:p>
        </p:txBody>
      </p:sp>
      <p:sp>
        <p:nvSpPr>
          <p:cNvPr id="2" name="Title 1">
            <a:extLst>
              <a:ext uri="{FF2B5EF4-FFF2-40B4-BE49-F238E27FC236}">
                <a16:creationId xmlns:a16="http://schemas.microsoft.com/office/drawing/2014/main" id="{94CEAF82-09E6-8DA0-0FD8-75F34431CA90}"/>
              </a:ext>
            </a:extLst>
          </p:cNvPr>
          <p:cNvSpPr>
            <a:spLocks noGrp="1"/>
          </p:cNvSpPr>
          <p:nvPr>
            <p:ph type="title"/>
          </p:nvPr>
        </p:nvSpPr>
        <p:spPr>
          <a:xfrm>
            <a:off x="376814" y="287522"/>
            <a:ext cx="8192852" cy="369054"/>
          </a:xfrm>
        </p:spPr>
        <p:txBody>
          <a:bodyPr/>
          <a:lstStyle/>
          <a:p>
            <a:pPr algn="ctr"/>
            <a:r>
              <a:rPr lang="en-US" dirty="0"/>
              <a:t>Examine the jobs that need to be done further</a:t>
            </a:r>
            <a:br>
              <a:rPr lang="en-US" dirty="0"/>
            </a:br>
            <a:r>
              <a:rPr lang="en-US" dirty="0"/>
              <a:t>by considering the following question’s :</a:t>
            </a:r>
            <a:br>
              <a:rPr lang="en-US" dirty="0"/>
            </a:br>
            <a:endParaRPr lang="en-GB" dirty="0"/>
          </a:p>
        </p:txBody>
      </p:sp>
    </p:spTree>
    <p:custDataLst>
      <p:tags r:id="rId1"/>
    </p:custDataLst>
    <p:extLst>
      <p:ext uri="{BB962C8B-B14F-4D97-AF65-F5344CB8AC3E}">
        <p14:creationId xmlns:p14="http://schemas.microsoft.com/office/powerpoint/2010/main" val="740127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EC2C2A8-6786-7A49-2472-47F09F8F7283}"/>
              </a:ext>
            </a:extLst>
          </p:cNvPr>
          <p:cNvGrpSpPr/>
          <p:nvPr/>
        </p:nvGrpSpPr>
        <p:grpSpPr>
          <a:xfrm>
            <a:off x="-1" y="0"/>
            <a:ext cx="3523847" cy="5143500"/>
            <a:chOff x="0" y="0"/>
            <a:chExt cx="4039812" cy="5143500"/>
          </a:xfrm>
        </p:grpSpPr>
        <p:sp>
          <p:nvSpPr>
            <p:cNvPr id="16" name="Freeform 59">
              <a:extLst>
                <a:ext uri="{FF2B5EF4-FFF2-40B4-BE49-F238E27FC236}">
                  <a16:creationId xmlns:a16="http://schemas.microsoft.com/office/drawing/2014/main" id="{80BBCAC2-D6E4-671D-18E4-76DF1F609C5A}"/>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bg2">
                    <a:lumMod val="9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Freeform 60">
              <a:extLst>
                <a:ext uri="{FF2B5EF4-FFF2-40B4-BE49-F238E27FC236}">
                  <a16:creationId xmlns:a16="http://schemas.microsoft.com/office/drawing/2014/main" id="{4A9CFA72-126D-FBD6-93E1-48CC4D361A97}"/>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tx2">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Picture 21">
            <a:extLst>
              <a:ext uri="{FF2B5EF4-FFF2-40B4-BE49-F238E27FC236}">
                <a16:creationId xmlns:a16="http://schemas.microsoft.com/office/drawing/2014/main" id="{2F0E466E-8E21-8E07-5417-AC6653040090}"/>
              </a:ext>
            </a:extLst>
          </p:cNvPr>
          <p:cNvPicPr>
            <a:picLocks noChangeAspect="1"/>
          </p:cNvPicPr>
          <p:nvPr/>
        </p:nvPicPr>
        <p:blipFill rotWithShape="1">
          <a:blip r:embed="rId4" cstate="print">
            <a:duotone>
              <a:schemeClr val="bg2">
                <a:shade val="45000"/>
                <a:satMod val="135000"/>
              </a:schemeClr>
              <a:prstClr val="white"/>
            </a:duotone>
            <a:alphaModFix amt="10000"/>
            <a:extLst>
              <a:ext uri="{28A0092B-C50C-407E-A947-70E740481C1C}">
                <a14:useLocalDpi xmlns:a14="http://schemas.microsoft.com/office/drawing/2010/main"/>
              </a:ext>
            </a:extLst>
          </a:blip>
          <a:srcRect l="8933" r="-2"/>
          <a:stretch/>
        </p:blipFill>
        <p:spPr>
          <a:xfrm>
            <a:off x="0" y="0"/>
            <a:ext cx="2517126" cy="5135386"/>
          </a:xfrm>
          <a:prstGeom prst="rect">
            <a:avLst/>
          </a:prstGeom>
        </p:spPr>
      </p:pic>
      <p:sp>
        <p:nvSpPr>
          <p:cNvPr id="2" name="Title 1">
            <a:extLst>
              <a:ext uri="{FF2B5EF4-FFF2-40B4-BE49-F238E27FC236}">
                <a16:creationId xmlns:a16="http://schemas.microsoft.com/office/drawing/2014/main" id="{CA87A957-2F66-49FA-810A-7F7A379E2069}"/>
              </a:ext>
            </a:extLst>
          </p:cNvPr>
          <p:cNvSpPr>
            <a:spLocks noGrp="1"/>
          </p:cNvSpPr>
          <p:nvPr>
            <p:ph type="title"/>
          </p:nvPr>
        </p:nvSpPr>
        <p:spPr>
          <a:xfrm>
            <a:off x="3201868" y="485131"/>
            <a:ext cx="3055776" cy="486478"/>
          </a:xfrm>
        </p:spPr>
        <p:txBody>
          <a:bodyPr/>
          <a:lstStyle/>
          <a:p>
            <a:pPr algn="ctr"/>
            <a:r>
              <a:rPr lang="en-US" sz="1400" dirty="0">
                <a:solidFill>
                  <a:schemeClr val="tx2"/>
                </a:solidFill>
              </a:rPr>
              <a:t>Job Details</a:t>
            </a:r>
            <a:br>
              <a:rPr lang="en-US" sz="1200" b="0" dirty="0">
                <a:solidFill>
                  <a:schemeClr val="tx2"/>
                </a:solidFill>
              </a:rPr>
            </a:br>
            <a:r>
              <a:rPr lang="en-US" sz="1200" b="0" dirty="0">
                <a:solidFill>
                  <a:schemeClr val="tx2"/>
                </a:solidFill>
              </a:rPr>
              <a:t>Job title, essential function, team, and internal/external customer.</a:t>
            </a:r>
          </a:p>
        </p:txBody>
      </p:sp>
      <p:pic>
        <p:nvPicPr>
          <p:cNvPr id="4" name="Graphic 3" descr="Work from home desk outline">
            <a:extLst>
              <a:ext uri="{FF2B5EF4-FFF2-40B4-BE49-F238E27FC236}">
                <a16:creationId xmlns:a16="http://schemas.microsoft.com/office/drawing/2014/main" id="{77302C14-3F61-3AA0-9524-823AD947EF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66197" y="880381"/>
            <a:ext cx="914400" cy="914400"/>
          </a:xfrm>
          <a:prstGeom prst="rect">
            <a:avLst/>
          </a:prstGeom>
        </p:spPr>
      </p:pic>
      <p:sp>
        <p:nvSpPr>
          <p:cNvPr id="10" name="Title 1">
            <a:extLst>
              <a:ext uri="{FF2B5EF4-FFF2-40B4-BE49-F238E27FC236}">
                <a16:creationId xmlns:a16="http://schemas.microsoft.com/office/drawing/2014/main" id="{D3E62B52-7A49-747D-9930-8A0ADBA95FBE}"/>
              </a:ext>
            </a:extLst>
          </p:cNvPr>
          <p:cNvSpPr txBox="1">
            <a:spLocks/>
          </p:cNvSpPr>
          <p:nvPr/>
        </p:nvSpPr>
        <p:spPr>
          <a:xfrm>
            <a:off x="3225820" y="1308303"/>
            <a:ext cx="3031823" cy="486478"/>
          </a:xfrm>
          <a:prstGeom prst="rect">
            <a:avLst/>
          </a:prstGeom>
        </p:spPr>
        <p:txBody>
          <a:bodyPr/>
          <a:lstStyle>
            <a:lvl1pPr algn="ctr">
              <a:spcBef>
                <a:spcPct val="0"/>
              </a:spcBef>
              <a:buNone/>
              <a:defRPr sz="1600" b="1" i="0">
                <a:solidFill>
                  <a:schemeClr val="tx2"/>
                </a:solidFill>
                <a:latin typeface="+mj-lt"/>
                <a:ea typeface="+mj-ea"/>
                <a:cs typeface="Arial" panose="020B0604020202020204" pitchFamily="34" charset="0"/>
              </a:defRPr>
            </a:lvl1pPr>
          </a:lstStyle>
          <a:p>
            <a:r>
              <a:rPr lang="en-US" sz="1400" dirty="0"/>
              <a:t>Skills Needed</a:t>
            </a:r>
          </a:p>
          <a:p>
            <a:r>
              <a:rPr lang="en-US" sz="1200" b="0" dirty="0"/>
              <a:t>Transferable. Specific to role, </a:t>
            </a:r>
            <a:br>
              <a:rPr lang="en-US" sz="1200" b="0" dirty="0"/>
            </a:br>
            <a:r>
              <a:rPr lang="en-US" sz="1200" b="0" dirty="0"/>
              <a:t>project, or task.</a:t>
            </a:r>
          </a:p>
        </p:txBody>
      </p:sp>
      <p:sp>
        <p:nvSpPr>
          <p:cNvPr id="11" name="Title 1">
            <a:extLst>
              <a:ext uri="{FF2B5EF4-FFF2-40B4-BE49-F238E27FC236}">
                <a16:creationId xmlns:a16="http://schemas.microsoft.com/office/drawing/2014/main" id="{8D8D8251-CF2C-3CE7-C3E0-F97B53470987}"/>
              </a:ext>
            </a:extLst>
          </p:cNvPr>
          <p:cNvSpPr txBox="1">
            <a:spLocks/>
          </p:cNvSpPr>
          <p:nvPr/>
        </p:nvSpPr>
        <p:spPr>
          <a:xfrm>
            <a:off x="3225822" y="2976882"/>
            <a:ext cx="3007869" cy="486478"/>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pPr algn="ctr"/>
            <a:r>
              <a:rPr lang="en-US" sz="1400" dirty="0">
                <a:solidFill>
                  <a:schemeClr val="tx2"/>
                </a:solidFill>
              </a:rPr>
              <a:t>Tools/Resources/Location</a:t>
            </a:r>
          </a:p>
        </p:txBody>
      </p:sp>
      <p:sp>
        <p:nvSpPr>
          <p:cNvPr id="13" name="Title 1">
            <a:extLst>
              <a:ext uri="{FF2B5EF4-FFF2-40B4-BE49-F238E27FC236}">
                <a16:creationId xmlns:a16="http://schemas.microsoft.com/office/drawing/2014/main" id="{2F018857-2FE4-82FA-4FB4-C2745508B618}"/>
              </a:ext>
            </a:extLst>
          </p:cNvPr>
          <p:cNvSpPr txBox="1">
            <a:spLocks/>
          </p:cNvSpPr>
          <p:nvPr/>
        </p:nvSpPr>
        <p:spPr>
          <a:xfrm>
            <a:off x="3225821" y="2115254"/>
            <a:ext cx="3007870" cy="486478"/>
          </a:xfrm>
          <a:prstGeom prst="rect">
            <a:avLst/>
          </a:prstGeom>
        </p:spPr>
        <p:txBody>
          <a:bodyPr/>
          <a:lstStyle>
            <a:defPPr>
              <a:defRPr lang="en-US"/>
            </a:defPPr>
            <a:lvl1pPr algn="ctr">
              <a:spcBef>
                <a:spcPct val="0"/>
              </a:spcBef>
              <a:buNone/>
              <a:defRPr sz="1600" b="1" i="0">
                <a:solidFill>
                  <a:schemeClr val="tx2"/>
                </a:solidFill>
                <a:latin typeface="+mj-lt"/>
                <a:ea typeface="+mj-ea"/>
                <a:cs typeface="Arial" panose="020B0604020202020204" pitchFamily="34" charset="0"/>
              </a:defRPr>
            </a:lvl1pPr>
          </a:lstStyle>
          <a:p>
            <a:r>
              <a:rPr lang="en-US" sz="1400" dirty="0"/>
              <a:t>Core Competencies </a:t>
            </a:r>
          </a:p>
          <a:p>
            <a:r>
              <a:rPr lang="en-US" sz="1200" b="0" dirty="0"/>
              <a:t>Non-transferable. Performance expectations, attitudes, and behaviors</a:t>
            </a:r>
          </a:p>
        </p:txBody>
      </p:sp>
      <p:sp>
        <p:nvSpPr>
          <p:cNvPr id="14" name="Rectangle 13">
            <a:extLst>
              <a:ext uri="{FF2B5EF4-FFF2-40B4-BE49-F238E27FC236}">
                <a16:creationId xmlns:a16="http://schemas.microsoft.com/office/drawing/2014/main" id="{84C3C467-FEA2-2560-283E-4BE065374C22}"/>
              </a:ext>
            </a:extLst>
          </p:cNvPr>
          <p:cNvSpPr/>
          <p:nvPr/>
        </p:nvSpPr>
        <p:spPr>
          <a:xfrm>
            <a:off x="7249207" y="3310585"/>
            <a:ext cx="948381" cy="792029"/>
          </a:xfrm>
          <a:prstGeom prst="rect">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lumMod val="50000"/>
                    <a:lumOff val="50000"/>
                  </a:schemeClr>
                </a:solidFill>
              </a:rPr>
              <a:t>High</a:t>
            </a:r>
          </a:p>
          <a:p>
            <a:pPr algn="ctr"/>
            <a:r>
              <a:rPr lang="en-US" sz="1200" dirty="0">
                <a:solidFill>
                  <a:schemeClr val="tx1">
                    <a:lumMod val="50000"/>
                    <a:lumOff val="50000"/>
                  </a:schemeClr>
                </a:solidFill>
              </a:rPr>
              <a:t>Moderate</a:t>
            </a:r>
          </a:p>
          <a:p>
            <a:pPr algn="ctr"/>
            <a:r>
              <a:rPr lang="en-US" sz="1200" dirty="0">
                <a:solidFill>
                  <a:schemeClr val="tx1">
                    <a:lumMod val="50000"/>
                    <a:lumOff val="50000"/>
                  </a:schemeClr>
                </a:solidFill>
              </a:rPr>
              <a:t>Low</a:t>
            </a:r>
          </a:p>
        </p:txBody>
      </p:sp>
      <p:sp>
        <p:nvSpPr>
          <p:cNvPr id="15" name="Title 1">
            <a:extLst>
              <a:ext uri="{FF2B5EF4-FFF2-40B4-BE49-F238E27FC236}">
                <a16:creationId xmlns:a16="http://schemas.microsoft.com/office/drawing/2014/main" id="{3EA85320-4D49-9E06-22FC-AEE36C4D14D5}"/>
              </a:ext>
            </a:extLst>
          </p:cNvPr>
          <p:cNvSpPr txBox="1">
            <a:spLocks/>
          </p:cNvSpPr>
          <p:nvPr/>
        </p:nvSpPr>
        <p:spPr>
          <a:xfrm>
            <a:off x="3225822" y="3463361"/>
            <a:ext cx="3007869" cy="486478"/>
          </a:xfrm>
          <a:prstGeom prst="rect">
            <a:avLst/>
          </a:prstGeom>
        </p:spPr>
        <p:txBody>
          <a:bodyPr/>
          <a:lstStyle>
            <a:defPPr>
              <a:defRPr lang="en-US"/>
            </a:defPPr>
            <a:lvl1pPr algn="ctr">
              <a:spcBef>
                <a:spcPct val="0"/>
              </a:spcBef>
              <a:buNone/>
              <a:defRPr sz="1600" b="1" i="0">
                <a:solidFill>
                  <a:schemeClr val="tx2"/>
                </a:solidFill>
                <a:latin typeface="+mj-lt"/>
                <a:ea typeface="+mj-ea"/>
                <a:cs typeface="Arial" panose="020B0604020202020204" pitchFamily="34" charset="0"/>
              </a:defRPr>
            </a:lvl1pPr>
          </a:lstStyle>
          <a:p>
            <a:r>
              <a:rPr lang="en-US" sz="1400" dirty="0"/>
              <a:t>Risk Level  </a:t>
            </a:r>
          </a:p>
        </p:txBody>
      </p:sp>
      <p:sp>
        <p:nvSpPr>
          <p:cNvPr id="17" name="Title 1">
            <a:extLst>
              <a:ext uri="{FF2B5EF4-FFF2-40B4-BE49-F238E27FC236}">
                <a16:creationId xmlns:a16="http://schemas.microsoft.com/office/drawing/2014/main" id="{B10B1D85-EA84-4061-B963-F8FA0A4BAF60}"/>
              </a:ext>
            </a:extLst>
          </p:cNvPr>
          <p:cNvSpPr txBox="1">
            <a:spLocks/>
          </p:cNvSpPr>
          <p:nvPr/>
        </p:nvSpPr>
        <p:spPr>
          <a:xfrm>
            <a:off x="3225820" y="4050047"/>
            <a:ext cx="3007872" cy="486478"/>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pPr algn="ctr"/>
            <a:r>
              <a:rPr lang="en-US" sz="1400" dirty="0">
                <a:solidFill>
                  <a:schemeClr val="tx2"/>
                </a:solidFill>
              </a:rPr>
              <a:t>Successor Identified </a:t>
            </a:r>
          </a:p>
        </p:txBody>
      </p:sp>
      <p:sp>
        <p:nvSpPr>
          <p:cNvPr id="19" name="TextBox 18">
            <a:extLst>
              <a:ext uri="{FF2B5EF4-FFF2-40B4-BE49-F238E27FC236}">
                <a16:creationId xmlns:a16="http://schemas.microsoft.com/office/drawing/2014/main" id="{337C62CC-9CD0-DB33-844F-8C3C0F4AA250}"/>
              </a:ext>
            </a:extLst>
          </p:cNvPr>
          <p:cNvSpPr txBox="1"/>
          <p:nvPr/>
        </p:nvSpPr>
        <p:spPr>
          <a:xfrm>
            <a:off x="7059089" y="1822577"/>
            <a:ext cx="1328616" cy="523220"/>
          </a:xfrm>
          <a:prstGeom prst="rect">
            <a:avLst/>
          </a:prstGeom>
          <a:noFill/>
        </p:spPr>
        <p:txBody>
          <a:bodyPr wrap="square" rtlCol="0">
            <a:spAutoFit/>
          </a:bodyPr>
          <a:lstStyle/>
          <a:p>
            <a:pPr algn="ctr"/>
            <a:r>
              <a:rPr lang="en-US" sz="1400" b="1" dirty="0">
                <a:solidFill>
                  <a:schemeClr val="accent3"/>
                </a:solidFill>
                <a:latin typeface="+mj-lt"/>
                <a:ea typeface="+mj-ea"/>
                <a:cs typeface="Arial" panose="020B0604020202020204" pitchFamily="34" charset="0"/>
              </a:rPr>
              <a:t>Impact to Objectives</a:t>
            </a:r>
          </a:p>
        </p:txBody>
      </p:sp>
      <p:sp>
        <p:nvSpPr>
          <p:cNvPr id="20" name="TextBox 19">
            <a:extLst>
              <a:ext uri="{FF2B5EF4-FFF2-40B4-BE49-F238E27FC236}">
                <a16:creationId xmlns:a16="http://schemas.microsoft.com/office/drawing/2014/main" id="{C389717F-290C-51BC-266F-0F7A95942DDD}"/>
              </a:ext>
            </a:extLst>
          </p:cNvPr>
          <p:cNvSpPr txBox="1"/>
          <p:nvPr/>
        </p:nvSpPr>
        <p:spPr>
          <a:xfrm>
            <a:off x="7059089" y="2502974"/>
            <a:ext cx="1328616" cy="523220"/>
          </a:xfrm>
          <a:prstGeom prst="rect">
            <a:avLst/>
          </a:prstGeom>
          <a:noFill/>
        </p:spPr>
        <p:txBody>
          <a:bodyPr wrap="square" rtlCol="0">
            <a:spAutoFit/>
          </a:bodyPr>
          <a:lstStyle/>
          <a:p>
            <a:pPr algn="ctr"/>
            <a:r>
              <a:rPr lang="en-US" sz="1400" b="1" dirty="0">
                <a:solidFill>
                  <a:schemeClr val="accent3"/>
                </a:solidFill>
                <a:latin typeface="+mj-lt"/>
                <a:ea typeface="+mj-ea"/>
                <a:cs typeface="Arial" panose="020B0604020202020204" pitchFamily="34" charset="0"/>
              </a:rPr>
              <a:t>Impact if No Successor</a:t>
            </a:r>
          </a:p>
        </p:txBody>
      </p:sp>
      <p:sp>
        <p:nvSpPr>
          <p:cNvPr id="3" name="TextBox 2">
            <a:extLst>
              <a:ext uri="{FF2B5EF4-FFF2-40B4-BE49-F238E27FC236}">
                <a16:creationId xmlns:a16="http://schemas.microsoft.com/office/drawing/2014/main" id="{BC4DE9F0-91F2-218E-42ED-7619F213502A}"/>
              </a:ext>
            </a:extLst>
          </p:cNvPr>
          <p:cNvSpPr txBox="1"/>
          <p:nvPr/>
        </p:nvSpPr>
        <p:spPr>
          <a:xfrm>
            <a:off x="421994" y="1705235"/>
            <a:ext cx="2086926" cy="2344812"/>
          </a:xfrm>
          <a:prstGeom prst="rect">
            <a:avLst/>
          </a:prstGeom>
        </p:spPr>
        <p:txBody>
          <a:bodyPr/>
          <a:lstStyle>
            <a:defPPr>
              <a:defRPr lang="en-US"/>
            </a:defPPr>
            <a:lvl1pPr>
              <a:spcBef>
                <a:spcPct val="0"/>
              </a:spcBef>
              <a:defRPr sz="2400" b="1">
                <a:solidFill>
                  <a:schemeClr val="accent1"/>
                </a:solidFill>
                <a:latin typeface="+mj-lt"/>
                <a:ea typeface="+mj-ea"/>
                <a:cs typeface="Arial" panose="020B0604020202020204" pitchFamily="34" charset="0"/>
              </a:defRPr>
            </a:lvl1pPr>
          </a:lstStyle>
          <a:p>
            <a:r>
              <a:rPr lang="en-US" dirty="0"/>
              <a:t>Drilling Down on the Job Analysis</a:t>
            </a:r>
          </a:p>
          <a:p>
            <a:endParaRPr lang="en-US" sz="1800" b="0" dirty="0">
              <a:solidFill>
                <a:schemeClr val="accent3"/>
              </a:solidFill>
            </a:endParaRPr>
          </a:p>
          <a:p>
            <a:r>
              <a:rPr lang="en-GB" sz="1800" b="0" dirty="0">
                <a:solidFill>
                  <a:schemeClr val="accent3"/>
                </a:solidFill>
              </a:rPr>
              <a:t>Additional Factors</a:t>
            </a:r>
          </a:p>
          <a:p>
            <a:endParaRPr lang="en-US" sz="1800" b="0" dirty="0">
              <a:solidFill>
                <a:schemeClr val="accent3"/>
              </a:solidFill>
            </a:endParaRPr>
          </a:p>
        </p:txBody>
      </p:sp>
      <p:cxnSp>
        <p:nvCxnSpPr>
          <p:cNvPr id="21" name="Straight Connector 20">
            <a:extLst>
              <a:ext uri="{FF2B5EF4-FFF2-40B4-BE49-F238E27FC236}">
                <a16:creationId xmlns:a16="http://schemas.microsoft.com/office/drawing/2014/main" id="{268FACCC-8F46-0053-ADA8-674F93597627}"/>
              </a:ext>
            </a:extLst>
          </p:cNvPr>
          <p:cNvCxnSpPr/>
          <p:nvPr/>
        </p:nvCxnSpPr>
        <p:spPr>
          <a:xfrm>
            <a:off x="6482862" y="358084"/>
            <a:ext cx="0" cy="428069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9341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3" grpId="0"/>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20">
            <a:extLst>
              <a:ext uri="{FF2B5EF4-FFF2-40B4-BE49-F238E27FC236}">
                <a16:creationId xmlns:a16="http://schemas.microsoft.com/office/drawing/2014/main" id="{695A830D-30B7-4EBA-B9B8-1CFCBD1E0F8A}"/>
              </a:ext>
            </a:extLst>
          </p:cNvPr>
          <p:cNvPicPr>
            <a:picLocks noGrp="1" noChangeAspect="1"/>
          </p:cNvPicPr>
          <p:nvPr>
            <p:ph type="pic" sz="quarter" idx="10"/>
          </p:nvPr>
        </p:nvPicPr>
        <p:blipFill rotWithShape="1">
          <a:blip r:embed="rId4"/>
          <a:srcRect t="12463" b="27601"/>
          <a:stretch/>
        </p:blipFill>
        <p:spPr>
          <a:xfrm>
            <a:off x="3047998" y="0"/>
            <a:ext cx="6096001" cy="2438508"/>
          </a:xfrm>
        </p:spPr>
      </p:pic>
      <p:sp>
        <p:nvSpPr>
          <p:cNvPr id="17" name="Rectangle 16">
            <a:extLst>
              <a:ext uri="{FF2B5EF4-FFF2-40B4-BE49-F238E27FC236}">
                <a16:creationId xmlns:a16="http://schemas.microsoft.com/office/drawing/2014/main" id="{C96FD036-E783-4085-94C6-D3E50BC28F2A}"/>
              </a:ext>
            </a:extLst>
          </p:cNvPr>
          <p:cNvSpPr/>
          <p:nvPr/>
        </p:nvSpPr>
        <p:spPr>
          <a:xfrm>
            <a:off x="1" y="0"/>
            <a:ext cx="6234663" cy="2436290"/>
          </a:xfrm>
          <a:prstGeom prst="rect">
            <a:avLst/>
          </a:prstGeom>
          <a:gradFill flip="none" rotWithShape="1">
            <a:gsLst>
              <a:gs pos="49000">
                <a:schemeClr val="accent1"/>
              </a:gs>
              <a:gs pos="100000">
                <a:schemeClr val="accent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2" name="Title 11">
            <a:extLst>
              <a:ext uri="{FF2B5EF4-FFF2-40B4-BE49-F238E27FC236}">
                <a16:creationId xmlns:a16="http://schemas.microsoft.com/office/drawing/2014/main" id="{DEEAF54D-4DF0-3B4E-8DA7-A0950B0E11DD}"/>
              </a:ext>
            </a:extLst>
          </p:cNvPr>
          <p:cNvSpPr>
            <a:spLocks noGrp="1"/>
          </p:cNvSpPr>
          <p:nvPr>
            <p:ph type="title"/>
          </p:nvPr>
        </p:nvSpPr>
        <p:spPr>
          <a:xfrm>
            <a:off x="448731" y="1033618"/>
            <a:ext cx="8223782" cy="369054"/>
          </a:xfrm>
        </p:spPr>
        <p:txBody>
          <a:bodyPr anchor="ctr"/>
          <a:lstStyle/>
          <a:p>
            <a:r>
              <a:rPr lang="en-US" dirty="0"/>
              <a:t>Learning Outcomes</a:t>
            </a:r>
          </a:p>
        </p:txBody>
      </p:sp>
      <p:sp>
        <p:nvSpPr>
          <p:cNvPr id="27" name="Rectangle 26"/>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26" name="TextBox 25">
            <a:extLst>
              <a:ext uri="{FF2B5EF4-FFF2-40B4-BE49-F238E27FC236}">
                <a16:creationId xmlns:a16="http://schemas.microsoft.com/office/drawing/2014/main" id="{86C2CA46-5D9A-44C1-B108-C826814B1026}"/>
              </a:ext>
            </a:extLst>
          </p:cNvPr>
          <p:cNvSpPr txBox="1"/>
          <p:nvPr/>
        </p:nvSpPr>
        <p:spPr>
          <a:xfrm>
            <a:off x="552211" y="3575374"/>
            <a:ext cx="1867060" cy="1542730"/>
          </a:xfrm>
          <a:prstGeom prst="rect">
            <a:avLst/>
          </a:prstGeom>
          <a:noFill/>
        </p:spPr>
        <p:txBody>
          <a:bodyPr wrap="square" lIns="34290" tIns="17145" rIns="34290" bIns="17145" rtlCol="0">
            <a:spAutoFit/>
          </a:bodyPr>
          <a:lstStyle/>
          <a:p>
            <a:pPr algn="ctr"/>
            <a:r>
              <a:rPr lang="en-US" sz="1400" dirty="0">
                <a:solidFill>
                  <a:schemeClr val="tx2"/>
                </a:solidFill>
              </a:rPr>
              <a:t>Understand how to approach Organizational Structures</a:t>
            </a:r>
          </a:p>
          <a:p>
            <a:pPr algn="ctr"/>
            <a:r>
              <a:rPr lang="en-US" sz="1400" dirty="0">
                <a:solidFill>
                  <a:schemeClr val="tx2"/>
                </a:solidFill>
              </a:rPr>
              <a:t>Designs and steps that help you get there.</a:t>
            </a:r>
          </a:p>
        </p:txBody>
      </p:sp>
      <p:sp>
        <p:nvSpPr>
          <p:cNvPr id="49" name="Rectangle 48">
            <a:extLst>
              <a:ext uri="{FF2B5EF4-FFF2-40B4-BE49-F238E27FC236}">
                <a16:creationId xmlns:a16="http://schemas.microsoft.com/office/drawing/2014/main" id="{D1EA41FC-1BEC-486E-852E-41B4DEDB4A1E}"/>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60" name="TextBox 59">
            <a:extLst>
              <a:ext uri="{FF2B5EF4-FFF2-40B4-BE49-F238E27FC236}">
                <a16:creationId xmlns:a16="http://schemas.microsoft.com/office/drawing/2014/main" id="{161F1DC9-C47E-47A4-8DD2-885CFCA0E4C9}"/>
              </a:ext>
            </a:extLst>
          </p:cNvPr>
          <p:cNvSpPr txBox="1"/>
          <p:nvPr/>
        </p:nvSpPr>
        <p:spPr>
          <a:xfrm>
            <a:off x="6464877" y="3575375"/>
            <a:ext cx="2277656" cy="1111843"/>
          </a:xfrm>
          <a:prstGeom prst="rect">
            <a:avLst/>
          </a:prstGeom>
          <a:noFill/>
        </p:spPr>
        <p:txBody>
          <a:bodyPr wrap="square" lIns="34290" tIns="17145" rIns="34290" bIns="17145" rtlCol="0">
            <a:spAutoFit/>
          </a:bodyPr>
          <a:lstStyle/>
          <a:p>
            <a:pPr algn="ctr"/>
            <a:r>
              <a:rPr lang="en-US" sz="1400" dirty="0">
                <a:solidFill>
                  <a:schemeClr val="tx2"/>
                </a:solidFill>
              </a:rPr>
              <a:t>Learn how to re-imagine how you assess talent and help develop talent for the jobs the need to get done now and in the future </a:t>
            </a:r>
          </a:p>
        </p:txBody>
      </p:sp>
      <p:sp>
        <p:nvSpPr>
          <p:cNvPr id="82" name="TextBox 81">
            <a:extLst>
              <a:ext uri="{FF2B5EF4-FFF2-40B4-BE49-F238E27FC236}">
                <a16:creationId xmlns:a16="http://schemas.microsoft.com/office/drawing/2014/main" id="{608E6114-A079-45D2-8F33-C03C44E73010}"/>
              </a:ext>
            </a:extLst>
          </p:cNvPr>
          <p:cNvSpPr txBox="1"/>
          <p:nvPr/>
        </p:nvSpPr>
        <p:spPr>
          <a:xfrm>
            <a:off x="3531175" y="3575375"/>
            <a:ext cx="2081650" cy="680956"/>
          </a:xfrm>
          <a:prstGeom prst="rect">
            <a:avLst/>
          </a:prstGeom>
          <a:noFill/>
        </p:spPr>
        <p:txBody>
          <a:bodyPr wrap="square" lIns="34290" tIns="17145" rIns="34290" bIns="17145" rtlCol="0">
            <a:spAutoFit/>
          </a:bodyPr>
          <a:lstStyle/>
          <a:p>
            <a:pPr algn="ctr"/>
            <a:r>
              <a:rPr lang="en-US" sz="1400" dirty="0">
                <a:solidFill>
                  <a:schemeClr val="tx2"/>
                </a:solidFill>
              </a:rPr>
              <a:t>Learn how to factor in organizational strategy and business objectives</a:t>
            </a:r>
          </a:p>
        </p:txBody>
      </p:sp>
      <p:sp>
        <p:nvSpPr>
          <p:cNvPr id="104" name="Rectangle 8">
            <a:extLst>
              <a:ext uri="{FF2B5EF4-FFF2-40B4-BE49-F238E27FC236}">
                <a16:creationId xmlns:a16="http://schemas.microsoft.com/office/drawing/2014/main" id="{01E56ACD-4EF1-4884-B59E-FABEF32FBA04}"/>
              </a:ext>
            </a:extLst>
          </p:cNvPr>
          <p:cNvSpPr>
            <a:spLocks noChangeArrowheads="1"/>
          </p:cNvSpPr>
          <p:nvPr/>
        </p:nvSpPr>
        <p:spPr bwMode="auto">
          <a:xfrm>
            <a:off x="1106537"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01.</a:t>
            </a:r>
          </a:p>
        </p:txBody>
      </p:sp>
      <p:sp>
        <p:nvSpPr>
          <p:cNvPr id="105" name="Rectangle 8">
            <a:extLst>
              <a:ext uri="{FF2B5EF4-FFF2-40B4-BE49-F238E27FC236}">
                <a16:creationId xmlns:a16="http://schemas.microsoft.com/office/drawing/2014/main" id="{D2031E90-BBAD-4314-8621-69B5C5C996F8}"/>
              </a:ext>
            </a:extLst>
          </p:cNvPr>
          <p:cNvSpPr>
            <a:spLocks noChangeArrowheads="1"/>
          </p:cNvSpPr>
          <p:nvPr/>
        </p:nvSpPr>
        <p:spPr bwMode="auto">
          <a:xfrm>
            <a:off x="4192796"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02.</a:t>
            </a:r>
          </a:p>
        </p:txBody>
      </p:sp>
      <p:sp>
        <p:nvSpPr>
          <p:cNvPr id="106" name="Rectangle 8">
            <a:extLst>
              <a:ext uri="{FF2B5EF4-FFF2-40B4-BE49-F238E27FC236}">
                <a16:creationId xmlns:a16="http://schemas.microsoft.com/office/drawing/2014/main" id="{E4ED7CAA-6693-40F2-8C0A-ECE615A18F6D}"/>
              </a:ext>
            </a:extLst>
          </p:cNvPr>
          <p:cNvSpPr>
            <a:spLocks noChangeArrowheads="1"/>
          </p:cNvSpPr>
          <p:nvPr/>
        </p:nvSpPr>
        <p:spPr bwMode="auto">
          <a:xfrm>
            <a:off x="7224501"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03.</a:t>
            </a:r>
          </a:p>
        </p:txBody>
      </p:sp>
      <p:cxnSp>
        <p:nvCxnSpPr>
          <p:cNvPr id="107" name="Straight Connector 106">
            <a:extLst>
              <a:ext uri="{FF2B5EF4-FFF2-40B4-BE49-F238E27FC236}">
                <a16:creationId xmlns:a16="http://schemas.microsoft.com/office/drawing/2014/main" id="{835DBCAF-43AB-476C-9B0C-D1C10D4ADA36}"/>
              </a:ext>
            </a:extLst>
          </p:cNvPr>
          <p:cNvCxnSpPr>
            <a:cxnSpLocks/>
          </p:cNvCxnSpPr>
          <p:nvPr/>
        </p:nvCxnSpPr>
        <p:spPr>
          <a:xfrm>
            <a:off x="1259942" y="3393405"/>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B969CA6-7004-4454-972A-436E4B1B2C9A}"/>
              </a:ext>
            </a:extLst>
          </p:cNvPr>
          <p:cNvCxnSpPr>
            <a:cxnSpLocks/>
          </p:cNvCxnSpPr>
          <p:nvPr/>
        </p:nvCxnSpPr>
        <p:spPr>
          <a:xfrm>
            <a:off x="4346201" y="3393405"/>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CC476ED-6533-4385-9CBA-AD0B2B8FE0B5}"/>
              </a:ext>
            </a:extLst>
          </p:cNvPr>
          <p:cNvCxnSpPr>
            <a:cxnSpLocks/>
          </p:cNvCxnSpPr>
          <p:nvPr/>
        </p:nvCxnSpPr>
        <p:spPr>
          <a:xfrm>
            <a:off x="7377906" y="3393405"/>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96533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6DCED448-3AA2-FB47-9F39-B382DDF00175}"/>
              </a:ext>
            </a:extLst>
          </p:cNvPr>
          <p:cNvPicPr>
            <a:picLocks noGrp="1" noChangeAspect="1"/>
          </p:cNvPicPr>
          <p:nvPr>
            <p:ph type="pic" sz="quarter" idx="10"/>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43" r="43"/>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2" y="2884647"/>
            <a:ext cx="7259539" cy="1796409"/>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Succession Plan and Assessing Talent Tools</a:t>
            </a:r>
          </a:p>
        </p:txBody>
      </p:sp>
      <p:sp>
        <p:nvSpPr>
          <p:cNvPr id="6" name="TextBox 5">
            <a:extLst>
              <a:ext uri="{FF2B5EF4-FFF2-40B4-BE49-F238E27FC236}">
                <a16:creationId xmlns:a16="http://schemas.microsoft.com/office/drawing/2014/main" id="{8BE210F9-BC5F-45E7-A60B-B25BCD4A110D}"/>
              </a:ext>
            </a:extLst>
          </p:cNvPr>
          <p:cNvSpPr txBox="1"/>
          <p:nvPr/>
        </p:nvSpPr>
        <p:spPr>
          <a:xfrm>
            <a:off x="-95824" y="-852640"/>
            <a:ext cx="6138223" cy="646331"/>
          </a:xfrm>
          <a:prstGeom prst="rect">
            <a:avLst/>
          </a:prstGeom>
          <a:noFill/>
        </p:spPr>
        <p:txBody>
          <a:bodyPr wrap="square" rtlCol="0">
            <a:spAutoFit/>
          </a:bodyPr>
          <a:lstStyle/>
          <a:p>
            <a:r>
              <a:rPr lang="en-US" sz="1200" dirty="0">
                <a:solidFill>
                  <a:schemeClr val="accent3"/>
                </a:solidFill>
                <a:ea typeface="Open Sans Light" panose="020B0306030504020204" pitchFamily="34" charset="0"/>
                <a:cs typeface="Arial" panose="020B0604020202020204" pitchFamily="34" charset="0"/>
              </a:rPr>
              <a:t>Change the background photo by deleting it and replacing.</a:t>
            </a:r>
          </a:p>
          <a:p>
            <a:r>
              <a:rPr lang="en-US" sz="1200" dirty="0">
                <a:solidFill>
                  <a:schemeClr val="accent3"/>
                </a:solidFill>
                <a:ea typeface="Open Sans Light" panose="020B0306030504020204" pitchFamily="34" charset="0"/>
                <a:cs typeface="Arial" panose="020B0604020202020204" pitchFamily="34" charset="0"/>
              </a:rPr>
              <a:t>Then right click on photo and send to back.</a:t>
            </a:r>
          </a:p>
          <a:p>
            <a:r>
              <a:rPr lang="en-US" sz="1200" dirty="0">
                <a:solidFill>
                  <a:schemeClr val="accent3"/>
                </a:solidFill>
                <a:ea typeface="Open Sans Light" panose="020B0306030504020204" pitchFamily="34" charset="0"/>
                <a:cs typeface="Arial" panose="020B0604020202020204" pitchFamily="34" charset="0"/>
              </a:rPr>
              <a:t>Change the color overlay with the shape fill tool.</a:t>
            </a:r>
          </a:p>
        </p:txBody>
      </p:sp>
    </p:spTree>
    <p:custDataLst>
      <p:tags r:id="rId1"/>
    </p:custDataLst>
    <p:extLst>
      <p:ext uri="{BB962C8B-B14F-4D97-AF65-F5344CB8AC3E}">
        <p14:creationId xmlns:p14="http://schemas.microsoft.com/office/powerpoint/2010/main" val="232250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0">
            <a:extLst>
              <a:ext uri="{FF2B5EF4-FFF2-40B4-BE49-F238E27FC236}">
                <a16:creationId xmlns:a16="http://schemas.microsoft.com/office/drawing/2014/main" id="{AA64A5B3-95D3-9DE4-3AA1-09009B166C8A}"/>
              </a:ext>
            </a:extLst>
          </p:cNvPr>
          <p:cNvPicPr>
            <a:picLocks noChangeAspect="1"/>
          </p:cNvPicPr>
          <p:nvPr/>
        </p:nvPicPr>
        <p:blipFill>
          <a:blip r:embed="rId4"/>
          <a:srcRect t="14443" b="14443"/>
          <a:stretch/>
        </p:blipFill>
        <p:spPr>
          <a:xfrm>
            <a:off x="3047998" y="0"/>
            <a:ext cx="6096001" cy="2438508"/>
          </a:xfrm>
          <a:prstGeom prst="rect">
            <a:avLst/>
          </a:prstGeom>
        </p:spPr>
      </p:pic>
      <p:sp>
        <p:nvSpPr>
          <p:cNvPr id="9" name="Rectangle 8">
            <a:extLst>
              <a:ext uri="{FF2B5EF4-FFF2-40B4-BE49-F238E27FC236}">
                <a16:creationId xmlns:a16="http://schemas.microsoft.com/office/drawing/2014/main" id="{94609C66-9210-1826-593C-46860A232434}"/>
              </a:ext>
            </a:extLst>
          </p:cNvPr>
          <p:cNvSpPr/>
          <p:nvPr/>
        </p:nvSpPr>
        <p:spPr>
          <a:xfrm>
            <a:off x="0" y="0"/>
            <a:ext cx="7821870" cy="2438508"/>
          </a:xfrm>
          <a:prstGeom prst="rect">
            <a:avLst/>
          </a:prstGeom>
          <a:gradFill flip="none" rotWithShape="1">
            <a:gsLst>
              <a:gs pos="49000">
                <a:schemeClr val="accent4"/>
              </a:gs>
              <a:gs pos="100000">
                <a:schemeClr val="accent4">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0" name="Title 11">
            <a:extLst>
              <a:ext uri="{FF2B5EF4-FFF2-40B4-BE49-F238E27FC236}">
                <a16:creationId xmlns:a16="http://schemas.microsoft.com/office/drawing/2014/main" id="{D8B6349D-501D-A2CF-3CE0-D1DEC11C5B1A}"/>
              </a:ext>
            </a:extLst>
          </p:cNvPr>
          <p:cNvSpPr txBox="1">
            <a:spLocks/>
          </p:cNvSpPr>
          <p:nvPr/>
        </p:nvSpPr>
        <p:spPr>
          <a:xfrm>
            <a:off x="448730" y="975733"/>
            <a:ext cx="3789162" cy="369054"/>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Succession Plan Tracker</a:t>
            </a:r>
          </a:p>
        </p:txBody>
      </p:sp>
      <p:sp>
        <p:nvSpPr>
          <p:cNvPr id="12" name="Rectangle 11">
            <a:extLst>
              <a:ext uri="{FF2B5EF4-FFF2-40B4-BE49-F238E27FC236}">
                <a16:creationId xmlns:a16="http://schemas.microsoft.com/office/drawing/2014/main" id="{B45C517D-10A7-3886-72B3-69309F6A7D57}"/>
              </a:ext>
            </a:extLst>
          </p:cNvPr>
          <p:cNvSpPr/>
          <p:nvPr/>
        </p:nvSpPr>
        <p:spPr>
          <a:xfrm>
            <a:off x="1919484" y="2629964"/>
            <a:ext cx="6627510" cy="2632003"/>
          </a:xfrm>
          <a:prstGeom prst="rect">
            <a:avLst/>
          </a:prstGeom>
        </p:spPr>
        <p:txBody>
          <a:bodyPr wrap="square">
            <a:spAutoFit/>
          </a:bodyPr>
          <a:lstStyle/>
          <a:p>
            <a:pPr defTabSz="457178">
              <a:lnSpc>
                <a:spcPct val="150000"/>
              </a:lnSpc>
            </a:pPr>
            <a:r>
              <a:rPr lang="en-US" sz="1600" dirty="0">
                <a:solidFill>
                  <a:schemeClr val="tx2"/>
                </a:solidFill>
                <a:cs typeface="Arial" panose="020B0604020202020204" pitchFamily="34" charset="0"/>
              </a:rPr>
              <a:t>Using a tracker or spreadsheet allows you to illustrate critical data points regarding the job, and people occupying each role. Additionally, the succession plan trackers also helps you identify which roles are critical to fill and which roles that do not have a successor identified. This data further tells what development plans or what leadership focus is needed.  </a:t>
            </a:r>
          </a:p>
          <a:p>
            <a:pPr defTabSz="457178">
              <a:lnSpc>
                <a:spcPct val="150000"/>
              </a:lnSpc>
            </a:pPr>
            <a:endParaRPr lang="en-US" sz="1600" dirty="0">
              <a:solidFill>
                <a:schemeClr val="tx2"/>
              </a:solidFill>
              <a:cs typeface="Arial" panose="020B0604020202020204" pitchFamily="34" charset="0"/>
            </a:endParaRPr>
          </a:p>
        </p:txBody>
      </p:sp>
      <p:grpSp>
        <p:nvGrpSpPr>
          <p:cNvPr id="7" name="Group 6">
            <a:extLst>
              <a:ext uri="{FF2B5EF4-FFF2-40B4-BE49-F238E27FC236}">
                <a16:creationId xmlns:a16="http://schemas.microsoft.com/office/drawing/2014/main" id="{282D1544-80CD-BE46-DDA7-6C43541DE9A5}"/>
              </a:ext>
            </a:extLst>
          </p:cNvPr>
          <p:cNvGrpSpPr/>
          <p:nvPr/>
        </p:nvGrpSpPr>
        <p:grpSpPr>
          <a:xfrm>
            <a:off x="529765" y="3061998"/>
            <a:ext cx="1190961" cy="1038712"/>
            <a:chOff x="529765" y="3061998"/>
            <a:chExt cx="1190961" cy="1038712"/>
          </a:xfrm>
        </p:grpSpPr>
        <p:sp>
          <p:nvSpPr>
            <p:cNvPr id="3" name="Shape 2608">
              <a:extLst>
                <a:ext uri="{FF2B5EF4-FFF2-40B4-BE49-F238E27FC236}">
                  <a16:creationId xmlns:a16="http://schemas.microsoft.com/office/drawing/2014/main" id="{E967F420-FC6D-3754-13CE-BD449A498CBF}"/>
                </a:ext>
              </a:extLst>
            </p:cNvPr>
            <p:cNvSpPr/>
            <p:nvPr/>
          </p:nvSpPr>
          <p:spPr>
            <a:xfrm>
              <a:off x="529765" y="3061998"/>
              <a:ext cx="929513" cy="760514"/>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chemeClr val="accent4"/>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nvGrpSpPr>
            <p:cNvPr id="6" name="Group 5">
              <a:extLst>
                <a:ext uri="{FF2B5EF4-FFF2-40B4-BE49-F238E27FC236}">
                  <a16:creationId xmlns:a16="http://schemas.microsoft.com/office/drawing/2014/main" id="{24B3085B-9FA1-C532-EC1C-EE53768C21D2}"/>
                </a:ext>
              </a:extLst>
            </p:cNvPr>
            <p:cNvGrpSpPr/>
            <p:nvPr/>
          </p:nvGrpSpPr>
          <p:grpSpPr>
            <a:xfrm>
              <a:off x="1209124" y="3595116"/>
              <a:ext cx="511602" cy="505594"/>
              <a:chOff x="1279381" y="3875569"/>
              <a:chExt cx="511602" cy="505594"/>
            </a:xfrm>
          </p:grpSpPr>
          <p:sp>
            <p:nvSpPr>
              <p:cNvPr id="5" name="Oval 4">
                <a:extLst>
                  <a:ext uri="{FF2B5EF4-FFF2-40B4-BE49-F238E27FC236}">
                    <a16:creationId xmlns:a16="http://schemas.microsoft.com/office/drawing/2014/main" id="{2781C79D-BAA2-A29C-CABC-E7D4B12E43AC}"/>
                  </a:ext>
                </a:extLst>
              </p:cNvPr>
              <p:cNvSpPr>
                <a:spLocks/>
              </p:cNvSpPr>
              <p:nvPr/>
            </p:nvSpPr>
            <p:spPr>
              <a:xfrm>
                <a:off x="1279381" y="3875569"/>
                <a:ext cx="511602" cy="505594"/>
              </a:xfrm>
              <a:prstGeom prst="ellipse">
                <a:avLst/>
              </a:prstGeom>
              <a:solidFill>
                <a:schemeClr val="bg1"/>
              </a:solidFill>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4" name="Shape 2540">
                <a:extLst>
                  <a:ext uri="{FF2B5EF4-FFF2-40B4-BE49-F238E27FC236}">
                    <a16:creationId xmlns:a16="http://schemas.microsoft.com/office/drawing/2014/main" id="{6CA1A3B0-E6F7-CCC0-3DD0-7D9B3CAE317A}"/>
                  </a:ext>
                </a:extLst>
              </p:cNvPr>
              <p:cNvSpPr/>
              <p:nvPr/>
            </p:nvSpPr>
            <p:spPr>
              <a:xfrm>
                <a:off x="1330777" y="3936608"/>
                <a:ext cx="397516" cy="39751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4"/>
              </a:solidFill>
              <a:ln w="12700">
                <a:solidFill>
                  <a:schemeClr val="accent4"/>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grpSp>
    </p:spTree>
    <p:custDataLst>
      <p:tags r:id="rId1"/>
    </p:custDataLst>
    <p:extLst>
      <p:ext uri="{BB962C8B-B14F-4D97-AF65-F5344CB8AC3E}">
        <p14:creationId xmlns:p14="http://schemas.microsoft.com/office/powerpoint/2010/main" val="351901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C7D7D76-FE5F-99F5-C7AE-F01F3B5AA114}"/>
              </a:ext>
            </a:extLst>
          </p:cNvPr>
          <p:cNvGrpSpPr/>
          <p:nvPr/>
        </p:nvGrpSpPr>
        <p:grpSpPr>
          <a:xfrm>
            <a:off x="4007393" y="670331"/>
            <a:ext cx="1190961" cy="1038712"/>
            <a:chOff x="529765" y="3061998"/>
            <a:chExt cx="1190961" cy="1038712"/>
          </a:xfrm>
        </p:grpSpPr>
        <p:sp>
          <p:nvSpPr>
            <p:cNvPr id="7" name="Shape 2608">
              <a:extLst>
                <a:ext uri="{FF2B5EF4-FFF2-40B4-BE49-F238E27FC236}">
                  <a16:creationId xmlns:a16="http://schemas.microsoft.com/office/drawing/2014/main" id="{C9FB9C7A-D1F7-C9C2-6A49-8F7D445307A5}"/>
                </a:ext>
              </a:extLst>
            </p:cNvPr>
            <p:cNvSpPr/>
            <p:nvPr/>
          </p:nvSpPr>
          <p:spPr>
            <a:xfrm>
              <a:off x="529765" y="3061998"/>
              <a:ext cx="929513" cy="760514"/>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chemeClr val="accent4"/>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nvGrpSpPr>
            <p:cNvPr id="8" name="Group 7">
              <a:extLst>
                <a:ext uri="{FF2B5EF4-FFF2-40B4-BE49-F238E27FC236}">
                  <a16:creationId xmlns:a16="http://schemas.microsoft.com/office/drawing/2014/main" id="{0F0E240A-4E89-7919-7A19-BE881676FA23}"/>
                </a:ext>
              </a:extLst>
            </p:cNvPr>
            <p:cNvGrpSpPr/>
            <p:nvPr/>
          </p:nvGrpSpPr>
          <p:grpSpPr>
            <a:xfrm>
              <a:off x="1209124" y="3595116"/>
              <a:ext cx="511602" cy="505594"/>
              <a:chOff x="1279381" y="3875569"/>
              <a:chExt cx="511602" cy="505594"/>
            </a:xfrm>
          </p:grpSpPr>
          <p:sp>
            <p:nvSpPr>
              <p:cNvPr id="9" name="Oval 8">
                <a:extLst>
                  <a:ext uri="{FF2B5EF4-FFF2-40B4-BE49-F238E27FC236}">
                    <a16:creationId xmlns:a16="http://schemas.microsoft.com/office/drawing/2014/main" id="{DF90C090-E9F3-054E-F012-CA326C702461}"/>
                  </a:ext>
                </a:extLst>
              </p:cNvPr>
              <p:cNvSpPr>
                <a:spLocks/>
              </p:cNvSpPr>
              <p:nvPr/>
            </p:nvSpPr>
            <p:spPr>
              <a:xfrm>
                <a:off x="1279381" y="3875569"/>
                <a:ext cx="511602" cy="505594"/>
              </a:xfrm>
              <a:prstGeom prst="ellipse">
                <a:avLst/>
              </a:prstGeom>
              <a:solidFill>
                <a:schemeClr val="bg1"/>
              </a:solidFill>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10" name="Shape 2540">
                <a:extLst>
                  <a:ext uri="{FF2B5EF4-FFF2-40B4-BE49-F238E27FC236}">
                    <a16:creationId xmlns:a16="http://schemas.microsoft.com/office/drawing/2014/main" id="{1D6E9D81-5F4E-6CF9-C809-B416AEC0F251}"/>
                  </a:ext>
                </a:extLst>
              </p:cNvPr>
              <p:cNvSpPr/>
              <p:nvPr/>
            </p:nvSpPr>
            <p:spPr>
              <a:xfrm>
                <a:off x="1330777" y="3936608"/>
                <a:ext cx="397516" cy="39751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4"/>
              </a:solidFill>
              <a:ln w="12700">
                <a:solidFill>
                  <a:schemeClr val="accent4"/>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grpSp>
      <p:grpSp>
        <p:nvGrpSpPr>
          <p:cNvPr id="27" name="Group 26">
            <a:extLst>
              <a:ext uri="{FF2B5EF4-FFF2-40B4-BE49-F238E27FC236}">
                <a16:creationId xmlns:a16="http://schemas.microsoft.com/office/drawing/2014/main" id="{54337A10-EAE1-69A5-B3D3-8E322347FB50}"/>
              </a:ext>
            </a:extLst>
          </p:cNvPr>
          <p:cNvGrpSpPr/>
          <p:nvPr/>
        </p:nvGrpSpPr>
        <p:grpSpPr>
          <a:xfrm>
            <a:off x="251943" y="1963963"/>
            <a:ext cx="8746431" cy="2642397"/>
            <a:chOff x="117231" y="2353777"/>
            <a:chExt cx="8746431" cy="2642397"/>
          </a:xfrm>
        </p:grpSpPr>
        <p:sp>
          <p:nvSpPr>
            <p:cNvPr id="5" name="Rectangle 4">
              <a:extLst>
                <a:ext uri="{FF2B5EF4-FFF2-40B4-BE49-F238E27FC236}">
                  <a16:creationId xmlns:a16="http://schemas.microsoft.com/office/drawing/2014/main" id="{6D3D9E82-6840-4246-E165-6A20F49CD81B}"/>
                </a:ext>
              </a:extLst>
            </p:cNvPr>
            <p:cNvSpPr/>
            <p:nvPr/>
          </p:nvSpPr>
          <p:spPr>
            <a:xfrm>
              <a:off x="192473" y="2353781"/>
              <a:ext cx="1146390" cy="7605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Position</a:t>
              </a:r>
            </a:p>
          </p:txBody>
        </p:sp>
        <p:sp>
          <p:nvSpPr>
            <p:cNvPr id="2" name="Rectangle 1">
              <a:extLst>
                <a:ext uri="{FF2B5EF4-FFF2-40B4-BE49-F238E27FC236}">
                  <a16:creationId xmlns:a16="http://schemas.microsoft.com/office/drawing/2014/main" id="{80777DC8-B8FB-03BE-C929-0E939BF9EEB7}"/>
                </a:ext>
              </a:extLst>
            </p:cNvPr>
            <p:cNvSpPr/>
            <p:nvPr/>
          </p:nvSpPr>
          <p:spPr>
            <a:xfrm>
              <a:off x="1426728" y="2353778"/>
              <a:ext cx="1146390" cy="7605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Incumbent</a:t>
              </a:r>
            </a:p>
          </p:txBody>
        </p:sp>
        <p:sp>
          <p:nvSpPr>
            <p:cNvPr id="4" name="Rectangle 3">
              <a:extLst>
                <a:ext uri="{FF2B5EF4-FFF2-40B4-BE49-F238E27FC236}">
                  <a16:creationId xmlns:a16="http://schemas.microsoft.com/office/drawing/2014/main" id="{E43772B0-319B-BB70-9CA6-0DB21A39EDAB}"/>
                </a:ext>
              </a:extLst>
            </p:cNvPr>
            <p:cNvSpPr/>
            <p:nvPr/>
          </p:nvSpPr>
          <p:spPr>
            <a:xfrm>
              <a:off x="2688542" y="2355751"/>
              <a:ext cx="1160710" cy="7585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Years of Service</a:t>
              </a:r>
            </a:p>
          </p:txBody>
        </p:sp>
        <p:sp>
          <p:nvSpPr>
            <p:cNvPr id="11" name="Rectangle 10">
              <a:extLst>
                <a:ext uri="{FF2B5EF4-FFF2-40B4-BE49-F238E27FC236}">
                  <a16:creationId xmlns:a16="http://schemas.microsoft.com/office/drawing/2014/main" id="{D82F4225-5506-ED4C-84DD-4BED354B48BA}"/>
                </a:ext>
              </a:extLst>
            </p:cNvPr>
            <p:cNvSpPr/>
            <p:nvPr/>
          </p:nvSpPr>
          <p:spPr>
            <a:xfrm>
              <a:off x="4007393" y="2353777"/>
              <a:ext cx="1146391" cy="76051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Risk of Current Incumbent </a:t>
              </a:r>
            </a:p>
          </p:txBody>
        </p:sp>
        <p:sp>
          <p:nvSpPr>
            <p:cNvPr id="16" name="Rectangle 15">
              <a:extLst>
                <a:ext uri="{FF2B5EF4-FFF2-40B4-BE49-F238E27FC236}">
                  <a16:creationId xmlns:a16="http://schemas.microsoft.com/office/drawing/2014/main" id="{548C649E-95FD-A44A-2CC5-D45ACC9F321A}"/>
                </a:ext>
              </a:extLst>
            </p:cNvPr>
            <p:cNvSpPr/>
            <p:nvPr/>
          </p:nvSpPr>
          <p:spPr>
            <a:xfrm>
              <a:off x="5311925" y="2355751"/>
              <a:ext cx="1146390" cy="7605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Next Role </a:t>
              </a:r>
            </a:p>
          </p:txBody>
        </p:sp>
        <p:sp>
          <p:nvSpPr>
            <p:cNvPr id="17" name="Rectangle 16">
              <a:extLst>
                <a:ext uri="{FF2B5EF4-FFF2-40B4-BE49-F238E27FC236}">
                  <a16:creationId xmlns:a16="http://schemas.microsoft.com/office/drawing/2014/main" id="{7B7C789F-0D14-5393-6F01-B5D7D79E2DD6}"/>
                </a:ext>
              </a:extLst>
            </p:cNvPr>
            <p:cNvSpPr/>
            <p:nvPr/>
          </p:nvSpPr>
          <p:spPr>
            <a:xfrm>
              <a:off x="6570882" y="2355751"/>
              <a:ext cx="1146390" cy="7605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When</a:t>
              </a:r>
            </a:p>
          </p:txBody>
        </p:sp>
        <p:sp>
          <p:nvSpPr>
            <p:cNvPr id="18" name="Rectangle 17">
              <a:extLst>
                <a:ext uri="{FF2B5EF4-FFF2-40B4-BE49-F238E27FC236}">
                  <a16:creationId xmlns:a16="http://schemas.microsoft.com/office/drawing/2014/main" id="{061F1640-4837-9434-A2EC-561DE15120F9}"/>
                </a:ext>
              </a:extLst>
            </p:cNvPr>
            <p:cNvSpPr/>
            <p:nvPr/>
          </p:nvSpPr>
          <p:spPr>
            <a:xfrm>
              <a:off x="765668" y="3518090"/>
              <a:ext cx="1146390" cy="7605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 Potential Successor/s</a:t>
              </a:r>
            </a:p>
          </p:txBody>
        </p:sp>
        <p:sp>
          <p:nvSpPr>
            <p:cNvPr id="19" name="Arrow: Right 18">
              <a:extLst>
                <a:ext uri="{FF2B5EF4-FFF2-40B4-BE49-F238E27FC236}">
                  <a16:creationId xmlns:a16="http://schemas.microsoft.com/office/drawing/2014/main" id="{93E235C8-9684-270D-E34D-12D1F5A753B8}"/>
                </a:ext>
              </a:extLst>
            </p:cNvPr>
            <p:cNvSpPr/>
            <p:nvPr/>
          </p:nvSpPr>
          <p:spPr>
            <a:xfrm>
              <a:off x="8011551" y="2571750"/>
              <a:ext cx="499403" cy="2699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F868AC9A-788A-B245-F079-ABE36373A406}"/>
                </a:ext>
              </a:extLst>
            </p:cNvPr>
            <p:cNvSpPr/>
            <p:nvPr/>
          </p:nvSpPr>
          <p:spPr>
            <a:xfrm>
              <a:off x="117231" y="3763384"/>
              <a:ext cx="499403" cy="2699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8C2CC9C-C782-99AC-1D58-7603F7D45DB6}"/>
                </a:ext>
              </a:extLst>
            </p:cNvPr>
            <p:cNvSpPr/>
            <p:nvPr/>
          </p:nvSpPr>
          <p:spPr>
            <a:xfrm>
              <a:off x="2061092" y="3518089"/>
              <a:ext cx="1146390" cy="7605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Readiness</a:t>
              </a:r>
            </a:p>
          </p:txBody>
        </p:sp>
        <p:sp>
          <p:nvSpPr>
            <p:cNvPr id="22" name="Rectangle 21">
              <a:extLst>
                <a:ext uri="{FF2B5EF4-FFF2-40B4-BE49-F238E27FC236}">
                  <a16:creationId xmlns:a16="http://schemas.microsoft.com/office/drawing/2014/main" id="{42B5A95C-3A3C-1679-E8EB-EF07528FBE03}"/>
                </a:ext>
              </a:extLst>
            </p:cNvPr>
            <p:cNvSpPr/>
            <p:nvPr/>
          </p:nvSpPr>
          <p:spPr>
            <a:xfrm>
              <a:off x="3356516" y="3518088"/>
              <a:ext cx="1146390" cy="7605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Action Steps</a:t>
              </a:r>
            </a:p>
          </p:txBody>
        </p:sp>
        <p:sp>
          <p:nvSpPr>
            <p:cNvPr id="23" name="Rectangle 22">
              <a:extLst>
                <a:ext uri="{FF2B5EF4-FFF2-40B4-BE49-F238E27FC236}">
                  <a16:creationId xmlns:a16="http://schemas.microsoft.com/office/drawing/2014/main" id="{ED2BB4CC-FA55-9519-F5D0-B5CC8F748A02}"/>
                </a:ext>
              </a:extLst>
            </p:cNvPr>
            <p:cNvSpPr/>
            <p:nvPr/>
          </p:nvSpPr>
          <p:spPr>
            <a:xfrm>
              <a:off x="4625159" y="3518090"/>
              <a:ext cx="1146390" cy="7605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Develop-</a:t>
              </a:r>
              <a:r>
                <a:rPr lang="en-US" sz="1600" dirty="0" err="1">
                  <a:solidFill>
                    <a:schemeClr val="tx2"/>
                  </a:solidFill>
                </a:rPr>
                <a:t>ment</a:t>
              </a:r>
              <a:r>
                <a:rPr lang="en-US" sz="1600" dirty="0">
                  <a:solidFill>
                    <a:schemeClr val="tx2"/>
                  </a:solidFill>
                </a:rPr>
                <a:t> Plans </a:t>
              </a:r>
            </a:p>
          </p:txBody>
        </p:sp>
        <p:sp>
          <p:nvSpPr>
            <p:cNvPr id="24" name="Rectangle 23">
              <a:extLst>
                <a:ext uri="{FF2B5EF4-FFF2-40B4-BE49-F238E27FC236}">
                  <a16:creationId xmlns:a16="http://schemas.microsoft.com/office/drawing/2014/main" id="{32EE89EF-2CB1-9DE9-545D-E9283F4FE9E0}"/>
                </a:ext>
              </a:extLst>
            </p:cNvPr>
            <p:cNvSpPr/>
            <p:nvPr/>
          </p:nvSpPr>
          <p:spPr>
            <a:xfrm>
              <a:off x="5885120" y="3518090"/>
              <a:ext cx="1146390" cy="7605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What is next for Successor</a:t>
              </a:r>
            </a:p>
          </p:txBody>
        </p:sp>
        <p:sp>
          <p:nvSpPr>
            <p:cNvPr id="25" name="Arrow: Right 24">
              <a:extLst>
                <a:ext uri="{FF2B5EF4-FFF2-40B4-BE49-F238E27FC236}">
                  <a16:creationId xmlns:a16="http://schemas.microsoft.com/office/drawing/2014/main" id="{20EAC578-07EA-F9E0-F7C2-87CC70D38A27}"/>
                </a:ext>
              </a:extLst>
            </p:cNvPr>
            <p:cNvSpPr/>
            <p:nvPr/>
          </p:nvSpPr>
          <p:spPr>
            <a:xfrm>
              <a:off x="7317544" y="3731129"/>
              <a:ext cx="499403" cy="2699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9B285-A33E-4AD3-779D-48094324AE2A}"/>
                </a:ext>
              </a:extLst>
            </p:cNvPr>
            <p:cNvSpPr/>
            <p:nvPr/>
          </p:nvSpPr>
          <p:spPr>
            <a:xfrm>
              <a:off x="7717272" y="4235661"/>
              <a:ext cx="1146390" cy="760513"/>
            </a:xfrm>
            <a:prstGeom prst="rect">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Create a Tracker</a:t>
              </a:r>
            </a:p>
          </p:txBody>
        </p:sp>
      </p:grpSp>
      <p:sp>
        <p:nvSpPr>
          <p:cNvPr id="29" name="TextBox 28">
            <a:extLst>
              <a:ext uri="{FF2B5EF4-FFF2-40B4-BE49-F238E27FC236}">
                <a16:creationId xmlns:a16="http://schemas.microsoft.com/office/drawing/2014/main" id="{08BDB309-67A7-872E-FE80-53136AAE0546}"/>
              </a:ext>
            </a:extLst>
          </p:cNvPr>
          <p:cNvSpPr txBox="1"/>
          <p:nvPr/>
        </p:nvSpPr>
        <p:spPr>
          <a:xfrm>
            <a:off x="716496" y="895156"/>
            <a:ext cx="4572000" cy="369332"/>
          </a:xfrm>
          <a:prstGeom prst="rect">
            <a:avLst/>
          </a:prstGeom>
          <a:noFill/>
        </p:spPr>
        <p:txBody>
          <a:bodyPr wrap="square">
            <a:spAutoFit/>
          </a:bodyPr>
          <a:lstStyle/>
          <a:p>
            <a:r>
              <a:rPr lang="en-GB" sz="1800" b="0" dirty="0">
                <a:solidFill>
                  <a:schemeClr val="accent3"/>
                </a:solidFill>
              </a:rPr>
              <a:t>Data Points on a tracker</a:t>
            </a:r>
          </a:p>
        </p:txBody>
      </p:sp>
    </p:spTree>
    <p:custDataLst>
      <p:tags r:id="rId1"/>
    </p:custDataLst>
    <p:extLst>
      <p:ext uri="{BB962C8B-B14F-4D97-AF65-F5344CB8AC3E}">
        <p14:creationId xmlns:p14="http://schemas.microsoft.com/office/powerpoint/2010/main" val="3528751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0">
            <a:extLst>
              <a:ext uri="{FF2B5EF4-FFF2-40B4-BE49-F238E27FC236}">
                <a16:creationId xmlns:a16="http://schemas.microsoft.com/office/drawing/2014/main" id="{AA64A5B3-95D3-9DE4-3AA1-09009B166C8A}"/>
              </a:ext>
            </a:extLst>
          </p:cNvPr>
          <p:cNvPicPr>
            <a:picLocks noChangeAspect="1"/>
          </p:cNvPicPr>
          <p:nvPr/>
        </p:nvPicPr>
        <p:blipFill rotWithShape="1">
          <a:blip r:embed="rId4"/>
          <a:srcRect r="31304" b="38420"/>
          <a:stretch/>
        </p:blipFill>
        <p:spPr>
          <a:xfrm flipH="1">
            <a:off x="3047998" y="0"/>
            <a:ext cx="6096001" cy="2438508"/>
          </a:xfrm>
          <a:prstGeom prst="rect">
            <a:avLst/>
          </a:prstGeom>
        </p:spPr>
      </p:pic>
      <p:sp>
        <p:nvSpPr>
          <p:cNvPr id="2" name="Rectangle 1">
            <a:extLst>
              <a:ext uri="{FF2B5EF4-FFF2-40B4-BE49-F238E27FC236}">
                <a16:creationId xmlns:a16="http://schemas.microsoft.com/office/drawing/2014/main" id="{349055AE-E6B3-53B7-FAD6-6AAF143A4637}"/>
              </a:ext>
            </a:extLst>
          </p:cNvPr>
          <p:cNvSpPr/>
          <p:nvPr/>
        </p:nvSpPr>
        <p:spPr>
          <a:xfrm>
            <a:off x="0" y="0"/>
            <a:ext cx="7821870" cy="2438508"/>
          </a:xfrm>
          <a:prstGeom prst="rect">
            <a:avLst/>
          </a:prstGeom>
          <a:gradFill flip="none" rotWithShape="1">
            <a:gsLst>
              <a:gs pos="49000">
                <a:schemeClr val="accent4"/>
              </a:gs>
              <a:gs pos="100000">
                <a:schemeClr val="accent4">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0" name="Title 11">
            <a:extLst>
              <a:ext uri="{FF2B5EF4-FFF2-40B4-BE49-F238E27FC236}">
                <a16:creationId xmlns:a16="http://schemas.microsoft.com/office/drawing/2014/main" id="{D8B6349D-501D-A2CF-3CE0-D1DEC11C5B1A}"/>
              </a:ext>
            </a:extLst>
          </p:cNvPr>
          <p:cNvSpPr txBox="1">
            <a:spLocks/>
          </p:cNvSpPr>
          <p:nvPr/>
        </p:nvSpPr>
        <p:spPr>
          <a:xfrm>
            <a:off x="448730" y="975733"/>
            <a:ext cx="3789162" cy="369054"/>
          </a:xfrm>
          <a:prstGeom prst="rect">
            <a:avLst/>
          </a:prstGeom>
        </p:spPr>
        <p:txBody>
          <a:bodyPr/>
          <a:lstStyle>
            <a:defPPr>
              <a:defRPr lang="en-US"/>
            </a:defPPr>
            <a:lvl1pPr>
              <a:spcBef>
                <a:spcPct val="0"/>
              </a:spcBef>
              <a:buNone/>
              <a:defRPr sz="2400" b="1" i="0">
                <a:solidFill>
                  <a:schemeClr val="bg1"/>
                </a:solidFill>
                <a:latin typeface="+mj-lt"/>
                <a:ea typeface="+mj-ea"/>
                <a:cs typeface="Arial" panose="020B0604020202020204" pitchFamily="34" charset="0"/>
              </a:defRPr>
            </a:lvl1pPr>
          </a:lstStyle>
          <a:p>
            <a:r>
              <a:rPr lang="en-US" dirty="0"/>
              <a:t> Talent Assessment</a:t>
            </a:r>
          </a:p>
        </p:txBody>
      </p:sp>
      <p:sp>
        <p:nvSpPr>
          <p:cNvPr id="12" name="Rectangle 11">
            <a:extLst>
              <a:ext uri="{FF2B5EF4-FFF2-40B4-BE49-F238E27FC236}">
                <a16:creationId xmlns:a16="http://schemas.microsoft.com/office/drawing/2014/main" id="{B45C517D-10A7-3886-72B3-69309F6A7D57}"/>
              </a:ext>
            </a:extLst>
          </p:cNvPr>
          <p:cNvSpPr/>
          <p:nvPr/>
        </p:nvSpPr>
        <p:spPr>
          <a:xfrm>
            <a:off x="2032839" y="2785483"/>
            <a:ext cx="6899563" cy="1893339"/>
          </a:xfrm>
          <a:prstGeom prst="rect">
            <a:avLst/>
          </a:prstGeom>
        </p:spPr>
        <p:txBody>
          <a:bodyPr wrap="square">
            <a:spAutoFit/>
          </a:bodyPr>
          <a:lstStyle/>
          <a:p>
            <a:pPr defTabSz="457178">
              <a:lnSpc>
                <a:spcPct val="150000"/>
              </a:lnSpc>
            </a:pPr>
            <a:r>
              <a:rPr lang="en-US" sz="1600" dirty="0">
                <a:solidFill>
                  <a:schemeClr val="tx2"/>
                </a:solidFill>
                <a:cs typeface="Arial" panose="020B0604020202020204" pitchFamily="34" charset="0"/>
              </a:rPr>
              <a:t>Assessing talent to understand where they are in their development, skill and will informs actions steps to ensure the business is driving forward. This data also helps leaders put focus, time and attention where they can create meaningful experiences for the employees.</a:t>
            </a:r>
          </a:p>
          <a:p>
            <a:pPr defTabSz="457178">
              <a:lnSpc>
                <a:spcPct val="150000"/>
              </a:lnSpc>
            </a:pPr>
            <a:endParaRPr lang="en-US" sz="1600" dirty="0">
              <a:solidFill>
                <a:schemeClr val="tx2"/>
              </a:solidFill>
              <a:cs typeface="Arial" panose="020B0604020202020204" pitchFamily="34" charset="0"/>
            </a:endParaRPr>
          </a:p>
        </p:txBody>
      </p:sp>
      <p:grpSp>
        <p:nvGrpSpPr>
          <p:cNvPr id="3" name="Group 2">
            <a:extLst>
              <a:ext uri="{FF2B5EF4-FFF2-40B4-BE49-F238E27FC236}">
                <a16:creationId xmlns:a16="http://schemas.microsoft.com/office/drawing/2014/main" id="{375DD468-E41C-A754-F886-BF72D7E72746}"/>
              </a:ext>
            </a:extLst>
          </p:cNvPr>
          <p:cNvGrpSpPr/>
          <p:nvPr/>
        </p:nvGrpSpPr>
        <p:grpSpPr>
          <a:xfrm>
            <a:off x="556747" y="2976019"/>
            <a:ext cx="1154954" cy="1164675"/>
            <a:chOff x="2986831" y="183112"/>
            <a:chExt cx="1690967" cy="1705200"/>
          </a:xfrm>
          <a:solidFill>
            <a:schemeClr val="accent4"/>
          </a:solidFill>
        </p:grpSpPr>
        <p:grpSp>
          <p:nvGrpSpPr>
            <p:cNvPr id="4" name="Group 3">
              <a:extLst>
                <a:ext uri="{FF2B5EF4-FFF2-40B4-BE49-F238E27FC236}">
                  <a16:creationId xmlns:a16="http://schemas.microsoft.com/office/drawing/2014/main" id="{2A855497-4C89-AE78-ECED-EFA6A5AC5DE6}"/>
                </a:ext>
              </a:extLst>
            </p:cNvPr>
            <p:cNvGrpSpPr/>
            <p:nvPr/>
          </p:nvGrpSpPr>
          <p:grpSpPr>
            <a:xfrm>
              <a:off x="2986831" y="183112"/>
              <a:ext cx="1690967" cy="1705200"/>
              <a:chOff x="1895808" y="3908426"/>
              <a:chExt cx="942975" cy="950912"/>
            </a:xfrm>
            <a:grpFill/>
          </p:grpSpPr>
          <p:sp>
            <p:nvSpPr>
              <p:cNvPr id="6" name="Freeform 70">
                <a:extLst>
                  <a:ext uri="{FF2B5EF4-FFF2-40B4-BE49-F238E27FC236}">
                    <a16:creationId xmlns:a16="http://schemas.microsoft.com/office/drawing/2014/main" id="{5D627093-5E55-9D0E-9B94-339C0F98309E}"/>
                  </a:ext>
                </a:extLst>
              </p:cNvPr>
              <p:cNvSpPr>
                <a:spLocks noChangeArrowheads="1"/>
              </p:cNvSpPr>
              <p:nvPr/>
            </p:nvSpPr>
            <p:spPr bwMode="auto">
              <a:xfrm>
                <a:off x="1895808" y="3908426"/>
                <a:ext cx="942975" cy="950912"/>
              </a:xfrm>
              <a:custGeom>
                <a:avLst/>
                <a:gdLst>
                  <a:gd name="T0" fmla="*/ 2235 w 2619"/>
                  <a:gd name="T1" fmla="*/ 514 h 2640"/>
                  <a:gd name="T2" fmla="*/ 730 w 2619"/>
                  <a:gd name="T3" fmla="*/ 330 h 2640"/>
                  <a:gd name="T4" fmla="*/ 276 w 2619"/>
                  <a:gd name="T5" fmla="*/ 996 h 2640"/>
                  <a:gd name="T6" fmla="*/ 547 w 2619"/>
                  <a:gd name="T7" fmla="*/ 2038 h 2640"/>
                  <a:gd name="T8" fmla="*/ 440 w 2619"/>
                  <a:gd name="T9" fmla="*/ 2148 h 2640"/>
                  <a:gd name="T10" fmla="*/ 347 w 2619"/>
                  <a:gd name="T11" fmla="*/ 2049 h 2640"/>
                  <a:gd name="T12" fmla="*/ 0 w 2619"/>
                  <a:gd name="T13" fmla="*/ 2402 h 2640"/>
                  <a:gd name="T14" fmla="*/ 237 w 2619"/>
                  <a:gd name="T15" fmla="*/ 2639 h 2640"/>
                  <a:gd name="T16" fmla="*/ 587 w 2619"/>
                  <a:gd name="T17" fmla="*/ 2286 h 2640"/>
                  <a:gd name="T18" fmla="*/ 493 w 2619"/>
                  <a:gd name="T19" fmla="*/ 2199 h 2640"/>
                  <a:gd name="T20" fmla="*/ 601 w 2619"/>
                  <a:gd name="T21" fmla="*/ 2091 h 2640"/>
                  <a:gd name="T22" fmla="*/ 1419 w 2619"/>
                  <a:gd name="T23" fmla="*/ 2399 h 2640"/>
                  <a:gd name="T24" fmla="*/ 2223 w 2619"/>
                  <a:gd name="T25" fmla="*/ 2027 h 2640"/>
                  <a:gd name="T26" fmla="*/ 2235 w 2619"/>
                  <a:gd name="T27" fmla="*/ 514 h 2640"/>
                  <a:gd name="T28" fmla="*/ 1382 w 2619"/>
                  <a:gd name="T29" fmla="*/ 2331 h 2640"/>
                  <a:gd name="T30" fmla="*/ 316 w 2619"/>
                  <a:gd name="T31" fmla="*/ 1296 h 2640"/>
                  <a:gd name="T32" fmla="*/ 1351 w 2619"/>
                  <a:gd name="T33" fmla="*/ 198 h 2640"/>
                  <a:gd name="T34" fmla="*/ 1385 w 2619"/>
                  <a:gd name="T35" fmla="*/ 198 h 2640"/>
                  <a:gd name="T36" fmla="*/ 2127 w 2619"/>
                  <a:gd name="T37" fmla="*/ 500 h 2640"/>
                  <a:gd name="T38" fmla="*/ 2452 w 2619"/>
                  <a:gd name="T39" fmla="*/ 1267 h 2640"/>
                  <a:gd name="T40" fmla="*/ 1405 w 2619"/>
                  <a:gd name="T41" fmla="*/ 2334 h 2640"/>
                  <a:gd name="T42" fmla="*/ 1382 w 2619"/>
                  <a:gd name="T43" fmla="*/ 2331 h 2640"/>
                  <a:gd name="T44" fmla="*/ 98 w 2619"/>
                  <a:gd name="T45" fmla="*/ 2405 h 2640"/>
                  <a:gd name="T46" fmla="*/ 344 w 2619"/>
                  <a:gd name="T47" fmla="*/ 2156 h 2640"/>
                  <a:gd name="T48" fmla="*/ 485 w 2619"/>
                  <a:gd name="T49" fmla="*/ 2295 h 2640"/>
                  <a:gd name="T50" fmla="*/ 239 w 2619"/>
                  <a:gd name="T51" fmla="*/ 2543 h 2640"/>
                  <a:gd name="T52" fmla="*/ 98 w 2619"/>
                  <a:gd name="T53" fmla="*/ 2405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19" h="2640">
                    <a:moveTo>
                      <a:pt x="2235" y="514"/>
                    </a:moveTo>
                    <a:cubicBezTo>
                      <a:pt x="1854" y="77"/>
                      <a:pt x="1207" y="0"/>
                      <a:pt x="730" y="330"/>
                    </a:cubicBezTo>
                    <a:cubicBezTo>
                      <a:pt x="491" y="497"/>
                      <a:pt x="338" y="723"/>
                      <a:pt x="276" y="996"/>
                    </a:cubicBezTo>
                    <a:cubicBezTo>
                      <a:pt x="189" y="1383"/>
                      <a:pt x="279" y="1733"/>
                      <a:pt x="547" y="2038"/>
                    </a:cubicBezTo>
                    <a:lnTo>
                      <a:pt x="440" y="2148"/>
                    </a:lnTo>
                    <a:lnTo>
                      <a:pt x="347" y="2049"/>
                    </a:lnTo>
                    <a:lnTo>
                      <a:pt x="0" y="2402"/>
                    </a:lnTo>
                    <a:lnTo>
                      <a:pt x="237" y="2639"/>
                    </a:lnTo>
                    <a:lnTo>
                      <a:pt x="587" y="2286"/>
                    </a:lnTo>
                    <a:lnTo>
                      <a:pt x="493" y="2199"/>
                    </a:lnTo>
                    <a:lnTo>
                      <a:pt x="601" y="2091"/>
                    </a:lnTo>
                    <a:cubicBezTo>
                      <a:pt x="835" y="2306"/>
                      <a:pt x="1111" y="2410"/>
                      <a:pt x="1419" y="2399"/>
                    </a:cubicBezTo>
                    <a:cubicBezTo>
                      <a:pt x="1735" y="2388"/>
                      <a:pt x="2006" y="2264"/>
                      <a:pt x="2223" y="2027"/>
                    </a:cubicBezTo>
                    <a:cubicBezTo>
                      <a:pt x="2613" y="1600"/>
                      <a:pt x="2618" y="951"/>
                      <a:pt x="2235" y="514"/>
                    </a:cubicBezTo>
                    <a:close/>
                    <a:moveTo>
                      <a:pt x="1382" y="2331"/>
                    </a:moveTo>
                    <a:cubicBezTo>
                      <a:pt x="807" y="2331"/>
                      <a:pt x="330" y="1871"/>
                      <a:pt x="316" y="1296"/>
                    </a:cubicBezTo>
                    <a:cubicBezTo>
                      <a:pt x="302" y="706"/>
                      <a:pt x="764" y="215"/>
                      <a:pt x="1351" y="198"/>
                    </a:cubicBezTo>
                    <a:cubicBezTo>
                      <a:pt x="1363" y="198"/>
                      <a:pt x="1374" y="198"/>
                      <a:pt x="1385" y="198"/>
                    </a:cubicBezTo>
                    <a:cubicBezTo>
                      <a:pt x="1665" y="198"/>
                      <a:pt x="1927" y="305"/>
                      <a:pt x="2127" y="500"/>
                    </a:cubicBezTo>
                    <a:cubicBezTo>
                      <a:pt x="2336" y="703"/>
                      <a:pt x="2452" y="974"/>
                      <a:pt x="2452" y="1267"/>
                    </a:cubicBezTo>
                    <a:cubicBezTo>
                      <a:pt x="2452" y="1854"/>
                      <a:pt x="1992" y="2323"/>
                      <a:pt x="1405" y="2334"/>
                    </a:cubicBezTo>
                    <a:cubicBezTo>
                      <a:pt x="1394" y="2331"/>
                      <a:pt x="1388" y="2331"/>
                      <a:pt x="1382" y="2331"/>
                    </a:cubicBezTo>
                    <a:close/>
                    <a:moveTo>
                      <a:pt x="98" y="2405"/>
                    </a:moveTo>
                    <a:lnTo>
                      <a:pt x="344" y="2156"/>
                    </a:lnTo>
                    <a:lnTo>
                      <a:pt x="485" y="2295"/>
                    </a:lnTo>
                    <a:lnTo>
                      <a:pt x="239" y="2543"/>
                    </a:lnTo>
                    <a:lnTo>
                      <a:pt x="98" y="2405"/>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7" name="Freeform 71">
                <a:extLst>
                  <a:ext uri="{FF2B5EF4-FFF2-40B4-BE49-F238E27FC236}">
                    <a16:creationId xmlns:a16="http://schemas.microsoft.com/office/drawing/2014/main" id="{CEF60D5A-E96F-2B06-D079-AC8B768361B4}"/>
                  </a:ext>
                </a:extLst>
              </p:cNvPr>
              <p:cNvSpPr>
                <a:spLocks noChangeArrowheads="1"/>
              </p:cNvSpPr>
              <p:nvPr/>
            </p:nvSpPr>
            <p:spPr bwMode="auto">
              <a:xfrm>
                <a:off x="2045033" y="4016376"/>
                <a:ext cx="696912" cy="695325"/>
              </a:xfrm>
              <a:custGeom>
                <a:avLst/>
                <a:gdLst>
                  <a:gd name="T0" fmla="*/ 1654 w 1935"/>
                  <a:gd name="T1" fmla="*/ 288 h 1932"/>
                  <a:gd name="T2" fmla="*/ 971 w 1935"/>
                  <a:gd name="T3" fmla="*/ 0 h 1932"/>
                  <a:gd name="T4" fmla="*/ 963 w 1935"/>
                  <a:gd name="T5" fmla="*/ 0 h 1932"/>
                  <a:gd name="T6" fmla="*/ 291 w 1935"/>
                  <a:gd name="T7" fmla="*/ 277 h 1932"/>
                  <a:gd name="T8" fmla="*/ 3 w 1935"/>
                  <a:gd name="T9" fmla="*/ 960 h 1932"/>
                  <a:gd name="T10" fmla="*/ 968 w 1935"/>
                  <a:gd name="T11" fmla="*/ 1931 h 1932"/>
                  <a:gd name="T12" fmla="*/ 977 w 1935"/>
                  <a:gd name="T13" fmla="*/ 1931 h 1932"/>
                  <a:gd name="T14" fmla="*/ 1934 w 1935"/>
                  <a:gd name="T15" fmla="*/ 980 h 1932"/>
                  <a:gd name="T16" fmla="*/ 1654 w 1935"/>
                  <a:gd name="T17" fmla="*/ 288 h 1932"/>
                  <a:gd name="T18" fmla="*/ 1863 w 1935"/>
                  <a:gd name="T19" fmla="*/ 971 h 1932"/>
                  <a:gd name="T20" fmla="*/ 1598 w 1935"/>
                  <a:gd name="T21" fmla="*/ 1603 h 1932"/>
                  <a:gd name="T22" fmla="*/ 966 w 1935"/>
                  <a:gd name="T23" fmla="*/ 1863 h 1932"/>
                  <a:gd name="T24" fmla="*/ 963 w 1935"/>
                  <a:gd name="T25" fmla="*/ 1863 h 1932"/>
                  <a:gd name="T26" fmla="*/ 74 w 1935"/>
                  <a:gd name="T27" fmla="*/ 966 h 1932"/>
                  <a:gd name="T28" fmla="*/ 336 w 1935"/>
                  <a:gd name="T29" fmla="*/ 333 h 1932"/>
                  <a:gd name="T30" fmla="*/ 974 w 1935"/>
                  <a:gd name="T31" fmla="*/ 74 h 1932"/>
                  <a:gd name="T32" fmla="*/ 977 w 1935"/>
                  <a:gd name="T33" fmla="*/ 74 h 1932"/>
                  <a:gd name="T34" fmla="*/ 1863 w 1935"/>
                  <a:gd name="T35" fmla="*/ 971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5" h="1932">
                    <a:moveTo>
                      <a:pt x="1654" y="288"/>
                    </a:moveTo>
                    <a:cubicBezTo>
                      <a:pt x="1474" y="105"/>
                      <a:pt x="1231" y="3"/>
                      <a:pt x="971" y="0"/>
                    </a:cubicBezTo>
                    <a:cubicBezTo>
                      <a:pt x="968" y="0"/>
                      <a:pt x="966" y="0"/>
                      <a:pt x="963" y="0"/>
                    </a:cubicBezTo>
                    <a:cubicBezTo>
                      <a:pt x="712" y="0"/>
                      <a:pt x="472" y="99"/>
                      <a:pt x="291" y="277"/>
                    </a:cubicBezTo>
                    <a:cubicBezTo>
                      <a:pt x="105" y="460"/>
                      <a:pt x="3" y="700"/>
                      <a:pt x="3" y="960"/>
                    </a:cubicBezTo>
                    <a:cubicBezTo>
                      <a:pt x="0" y="1490"/>
                      <a:pt x="432" y="1928"/>
                      <a:pt x="968" y="1931"/>
                    </a:cubicBezTo>
                    <a:cubicBezTo>
                      <a:pt x="971" y="1931"/>
                      <a:pt x="974" y="1931"/>
                      <a:pt x="977" y="1931"/>
                    </a:cubicBezTo>
                    <a:cubicBezTo>
                      <a:pt x="1499" y="1931"/>
                      <a:pt x="1928" y="1505"/>
                      <a:pt x="1934" y="980"/>
                    </a:cubicBezTo>
                    <a:cubicBezTo>
                      <a:pt x="1934" y="717"/>
                      <a:pt x="1835" y="472"/>
                      <a:pt x="1654" y="288"/>
                    </a:cubicBezTo>
                    <a:close/>
                    <a:moveTo>
                      <a:pt x="1863" y="971"/>
                    </a:moveTo>
                    <a:cubicBezTo>
                      <a:pt x="1863" y="1211"/>
                      <a:pt x="1767" y="1434"/>
                      <a:pt x="1598" y="1603"/>
                    </a:cubicBezTo>
                    <a:cubicBezTo>
                      <a:pt x="1428" y="1770"/>
                      <a:pt x="1203" y="1863"/>
                      <a:pt x="966" y="1863"/>
                    </a:cubicBezTo>
                    <a:lnTo>
                      <a:pt x="963" y="1863"/>
                    </a:lnTo>
                    <a:cubicBezTo>
                      <a:pt x="472" y="1860"/>
                      <a:pt x="71" y="1459"/>
                      <a:pt x="74" y="966"/>
                    </a:cubicBezTo>
                    <a:cubicBezTo>
                      <a:pt x="74" y="726"/>
                      <a:pt x="166" y="500"/>
                      <a:pt x="336" y="333"/>
                    </a:cubicBezTo>
                    <a:cubicBezTo>
                      <a:pt x="505" y="167"/>
                      <a:pt x="731" y="74"/>
                      <a:pt x="974" y="74"/>
                    </a:cubicBezTo>
                    <a:lnTo>
                      <a:pt x="977" y="74"/>
                    </a:lnTo>
                    <a:cubicBezTo>
                      <a:pt x="1465" y="71"/>
                      <a:pt x="1866" y="475"/>
                      <a:pt x="1863" y="971"/>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5" name="Shape 2614">
              <a:extLst>
                <a:ext uri="{FF2B5EF4-FFF2-40B4-BE49-F238E27FC236}">
                  <a16:creationId xmlns:a16="http://schemas.microsoft.com/office/drawing/2014/main" id="{24020FE6-E4E4-972B-4D93-D44BD00B5002}"/>
                </a:ext>
              </a:extLst>
            </p:cNvPr>
            <p:cNvSpPr/>
            <p:nvPr/>
          </p:nvSpPr>
          <p:spPr>
            <a:xfrm>
              <a:off x="3254425" y="375096"/>
              <a:ext cx="1249721" cy="1249721"/>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grp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1"/>
    </p:custDataLst>
    <p:extLst>
      <p:ext uri="{BB962C8B-B14F-4D97-AF65-F5344CB8AC3E}">
        <p14:creationId xmlns:p14="http://schemas.microsoft.com/office/powerpoint/2010/main" val="8468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2">
            <a:extLst>
              <a:ext uri="{FF2B5EF4-FFF2-40B4-BE49-F238E27FC236}">
                <a16:creationId xmlns:a16="http://schemas.microsoft.com/office/drawing/2014/main" id="{D5C56660-1B10-7E9B-2236-C2AF0514394F}"/>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Freeform 23">
            <a:extLst>
              <a:ext uri="{FF2B5EF4-FFF2-40B4-BE49-F238E27FC236}">
                <a16:creationId xmlns:a16="http://schemas.microsoft.com/office/drawing/2014/main" id="{524EDC20-D305-3D8E-2373-CF4C7EC03DCA}"/>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8D08E9F-50E5-6FE1-3131-F8C0364BF805}"/>
              </a:ext>
            </a:extLst>
          </p:cNvPr>
          <p:cNvPicPr>
            <a:picLocks noChangeAspect="1"/>
          </p:cNvPicPr>
          <p:nvPr/>
        </p:nvPicPr>
        <p:blipFill rotWithShape="1">
          <a:blip r:embed="rId4"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4" name="TextBox 3">
            <a:extLst>
              <a:ext uri="{FF2B5EF4-FFF2-40B4-BE49-F238E27FC236}">
                <a16:creationId xmlns:a16="http://schemas.microsoft.com/office/drawing/2014/main" id="{62CD7B5F-D457-8103-EB3E-31EB1C49B000}"/>
              </a:ext>
            </a:extLst>
          </p:cNvPr>
          <p:cNvSpPr txBox="1"/>
          <p:nvPr/>
        </p:nvSpPr>
        <p:spPr>
          <a:xfrm>
            <a:off x="665106" y="2221245"/>
            <a:ext cx="1754244" cy="760080"/>
          </a:xfrm>
          <a:prstGeom prst="rect">
            <a:avLst/>
          </a:prstGeom>
        </p:spPr>
        <p:txBody>
          <a:bodyPr/>
          <a:lstStyle>
            <a:lvl1pPr>
              <a:lnSpc>
                <a:spcPct val="80000"/>
              </a:lnSpc>
              <a:spcBef>
                <a:spcPct val="0"/>
              </a:spcBef>
              <a:buNone/>
              <a:defRPr sz="2400" b="1" i="0">
                <a:solidFill>
                  <a:schemeClr val="accent1"/>
                </a:solidFill>
                <a:latin typeface="+mj-lt"/>
                <a:ea typeface="+mj-ea"/>
                <a:cs typeface="Arial" panose="020B0604020202020204" pitchFamily="34" charset="0"/>
              </a:defRPr>
            </a:lvl1pPr>
          </a:lstStyle>
          <a:p>
            <a:pPr>
              <a:lnSpc>
                <a:spcPct val="100000"/>
              </a:lnSpc>
            </a:pPr>
            <a:r>
              <a:rPr lang="en-US" dirty="0">
                <a:solidFill>
                  <a:schemeClr val="accent4"/>
                </a:solidFill>
              </a:rPr>
              <a:t>Option 1: </a:t>
            </a:r>
            <a:br>
              <a:rPr lang="en-US" dirty="0">
                <a:solidFill>
                  <a:schemeClr val="accent4"/>
                </a:solidFill>
              </a:rPr>
            </a:br>
            <a:r>
              <a:rPr lang="en-US" dirty="0">
                <a:solidFill>
                  <a:schemeClr val="tx2"/>
                </a:solidFill>
              </a:rPr>
              <a:t>9 Box</a:t>
            </a:r>
          </a:p>
        </p:txBody>
      </p:sp>
      <p:sp>
        <p:nvSpPr>
          <p:cNvPr id="5" name="TextBox 4">
            <a:extLst>
              <a:ext uri="{FF2B5EF4-FFF2-40B4-BE49-F238E27FC236}">
                <a16:creationId xmlns:a16="http://schemas.microsoft.com/office/drawing/2014/main" id="{249E0852-DF77-D074-89A0-46FAA1429F53}"/>
              </a:ext>
            </a:extLst>
          </p:cNvPr>
          <p:cNvSpPr txBox="1"/>
          <p:nvPr/>
        </p:nvSpPr>
        <p:spPr>
          <a:xfrm>
            <a:off x="4149923" y="2249631"/>
            <a:ext cx="4429126" cy="2246769"/>
          </a:xfrm>
          <a:prstGeom prst="rect">
            <a:avLst/>
          </a:prstGeom>
        </p:spPr>
        <p:txBody>
          <a:bodyPr wrap="square">
            <a:spAutoFit/>
          </a:bodyPr>
          <a:lstStyle>
            <a:defPPr>
              <a:defRPr lang="en-US"/>
            </a:defPPr>
            <a:lvl1pPr algn="ctr">
              <a:lnSpc>
                <a:spcPct val="150000"/>
              </a:lnSpc>
              <a:spcAft>
                <a:spcPts val="1000"/>
              </a:spcAft>
              <a:buClr>
                <a:schemeClr val="accent3"/>
              </a:buClr>
              <a:buSzPct val="130000"/>
              <a:defRPr>
                <a:ln w="0"/>
                <a:solidFill>
                  <a:schemeClr val="tx2"/>
                </a:solidFill>
                <a:ea typeface="Open Sans Light" panose="020B0306030504020204" pitchFamily="34" charset="0"/>
                <a:cs typeface="Arial" panose="020B0604020202020204" pitchFamily="34" charset="0"/>
              </a:defRPr>
            </a:lvl1pPr>
          </a:lstStyle>
          <a:p>
            <a:r>
              <a:rPr lang="en-US" dirty="0"/>
              <a:t>The 9 Box is a talent management tool used to assess individuals on two dimensions or categories: </a:t>
            </a:r>
            <a:br>
              <a:rPr lang="en-US" dirty="0"/>
            </a:br>
            <a:r>
              <a:rPr lang="en-GB" dirty="0"/>
              <a:t>Past performance and future potential.</a:t>
            </a:r>
          </a:p>
          <a:p>
            <a:endParaRPr lang="en-US" dirty="0"/>
          </a:p>
        </p:txBody>
      </p:sp>
      <p:grpSp>
        <p:nvGrpSpPr>
          <p:cNvPr id="2" name="Group 1">
            <a:extLst>
              <a:ext uri="{FF2B5EF4-FFF2-40B4-BE49-F238E27FC236}">
                <a16:creationId xmlns:a16="http://schemas.microsoft.com/office/drawing/2014/main" id="{9DC249BC-00F5-D70B-6DFD-7486BB7CD91C}"/>
              </a:ext>
            </a:extLst>
          </p:cNvPr>
          <p:cNvGrpSpPr/>
          <p:nvPr/>
        </p:nvGrpSpPr>
        <p:grpSpPr>
          <a:xfrm>
            <a:off x="5436598" y="454200"/>
            <a:ext cx="1537243" cy="1550182"/>
            <a:chOff x="2986831" y="183112"/>
            <a:chExt cx="1690967" cy="1705200"/>
          </a:xfrm>
          <a:solidFill>
            <a:schemeClr val="accent4"/>
          </a:solidFill>
        </p:grpSpPr>
        <p:grpSp>
          <p:nvGrpSpPr>
            <p:cNvPr id="8" name="Group 7">
              <a:extLst>
                <a:ext uri="{FF2B5EF4-FFF2-40B4-BE49-F238E27FC236}">
                  <a16:creationId xmlns:a16="http://schemas.microsoft.com/office/drawing/2014/main" id="{4D838401-5AEF-E305-5BB9-2547A789B261}"/>
                </a:ext>
              </a:extLst>
            </p:cNvPr>
            <p:cNvGrpSpPr/>
            <p:nvPr/>
          </p:nvGrpSpPr>
          <p:grpSpPr>
            <a:xfrm>
              <a:off x="2986831" y="183112"/>
              <a:ext cx="1690967" cy="1705200"/>
              <a:chOff x="1895808" y="3908426"/>
              <a:chExt cx="942975" cy="950912"/>
            </a:xfrm>
            <a:grpFill/>
          </p:grpSpPr>
          <p:sp>
            <p:nvSpPr>
              <p:cNvPr id="11" name="Freeform 70">
                <a:extLst>
                  <a:ext uri="{FF2B5EF4-FFF2-40B4-BE49-F238E27FC236}">
                    <a16:creationId xmlns:a16="http://schemas.microsoft.com/office/drawing/2014/main" id="{58EE618D-FF55-AC8C-8A5E-AD5F93205391}"/>
                  </a:ext>
                </a:extLst>
              </p:cNvPr>
              <p:cNvSpPr>
                <a:spLocks noChangeArrowheads="1"/>
              </p:cNvSpPr>
              <p:nvPr/>
            </p:nvSpPr>
            <p:spPr bwMode="auto">
              <a:xfrm>
                <a:off x="1895808" y="3908426"/>
                <a:ext cx="942975" cy="950912"/>
              </a:xfrm>
              <a:custGeom>
                <a:avLst/>
                <a:gdLst>
                  <a:gd name="T0" fmla="*/ 2235 w 2619"/>
                  <a:gd name="T1" fmla="*/ 514 h 2640"/>
                  <a:gd name="T2" fmla="*/ 730 w 2619"/>
                  <a:gd name="T3" fmla="*/ 330 h 2640"/>
                  <a:gd name="T4" fmla="*/ 276 w 2619"/>
                  <a:gd name="T5" fmla="*/ 996 h 2640"/>
                  <a:gd name="T6" fmla="*/ 547 w 2619"/>
                  <a:gd name="T7" fmla="*/ 2038 h 2640"/>
                  <a:gd name="T8" fmla="*/ 440 w 2619"/>
                  <a:gd name="T9" fmla="*/ 2148 h 2640"/>
                  <a:gd name="T10" fmla="*/ 347 w 2619"/>
                  <a:gd name="T11" fmla="*/ 2049 h 2640"/>
                  <a:gd name="T12" fmla="*/ 0 w 2619"/>
                  <a:gd name="T13" fmla="*/ 2402 h 2640"/>
                  <a:gd name="T14" fmla="*/ 237 w 2619"/>
                  <a:gd name="T15" fmla="*/ 2639 h 2640"/>
                  <a:gd name="T16" fmla="*/ 587 w 2619"/>
                  <a:gd name="T17" fmla="*/ 2286 h 2640"/>
                  <a:gd name="T18" fmla="*/ 493 w 2619"/>
                  <a:gd name="T19" fmla="*/ 2199 h 2640"/>
                  <a:gd name="T20" fmla="*/ 601 w 2619"/>
                  <a:gd name="T21" fmla="*/ 2091 h 2640"/>
                  <a:gd name="T22" fmla="*/ 1419 w 2619"/>
                  <a:gd name="T23" fmla="*/ 2399 h 2640"/>
                  <a:gd name="T24" fmla="*/ 2223 w 2619"/>
                  <a:gd name="T25" fmla="*/ 2027 h 2640"/>
                  <a:gd name="T26" fmla="*/ 2235 w 2619"/>
                  <a:gd name="T27" fmla="*/ 514 h 2640"/>
                  <a:gd name="T28" fmla="*/ 1382 w 2619"/>
                  <a:gd name="T29" fmla="*/ 2331 h 2640"/>
                  <a:gd name="T30" fmla="*/ 316 w 2619"/>
                  <a:gd name="T31" fmla="*/ 1296 h 2640"/>
                  <a:gd name="T32" fmla="*/ 1351 w 2619"/>
                  <a:gd name="T33" fmla="*/ 198 h 2640"/>
                  <a:gd name="T34" fmla="*/ 1385 w 2619"/>
                  <a:gd name="T35" fmla="*/ 198 h 2640"/>
                  <a:gd name="T36" fmla="*/ 2127 w 2619"/>
                  <a:gd name="T37" fmla="*/ 500 h 2640"/>
                  <a:gd name="T38" fmla="*/ 2452 w 2619"/>
                  <a:gd name="T39" fmla="*/ 1267 h 2640"/>
                  <a:gd name="T40" fmla="*/ 1405 w 2619"/>
                  <a:gd name="T41" fmla="*/ 2334 h 2640"/>
                  <a:gd name="T42" fmla="*/ 1382 w 2619"/>
                  <a:gd name="T43" fmla="*/ 2331 h 2640"/>
                  <a:gd name="T44" fmla="*/ 98 w 2619"/>
                  <a:gd name="T45" fmla="*/ 2405 h 2640"/>
                  <a:gd name="T46" fmla="*/ 344 w 2619"/>
                  <a:gd name="T47" fmla="*/ 2156 h 2640"/>
                  <a:gd name="T48" fmla="*/ 485 w 2619"/>
                  <a:gd name="T49" fmla="*/ 2295 h 2640"/>
                  <a:gd name="T50" fmla="*/ 239 w 2619"/>
                  <a:gd name="T51" fmla="*/ 2543 h 2640"/>
                  <a:gd name="T52" fmla="*/ 98 w 2619"/>
                  <a:gd name="T53" fmla="*/ 2405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19" h="2640">
                    <a:moveTo>
                      <a:pt x="2235" y="514"/>
                    </a:moveTo>
                    <a:cubicBezTo>
                      <a:pt x="1854" y="77"/>
                      <a:pt x="1207" y="0"/>
                      <a:pt x="730" y="330"/>
                    </a:cubicBezTo>
                    <a:cubicBezTo>
                      <a:pt x="491" y="497"/>
                      <a:pt x="338" y="723"/>
                      <a:pt x="276" y="996"/>
                    </a:cubicBezTo>
                    <a:cubicBezTo>
                      <a:pt x="189" y="1383"/>
                      <a:pt x="279" y="1733"/>
                      <a:pt x="547" y="2038"/>
                    </a:cubicBezTo>
                    <a:lnTo>
                      <a:pt x="440" y="2148"/>
                    </a:lnTo>
                    <a:lnTo>
                      <a:pt x="347" y="2049"/>
                    </a:lnTo>
                    <a:lnTo>
                      <a:pt x="0" y="2402"/>
                    </a:lnTo>
                    <a:lnTo>
                      <a:pt x="237" y="2639"/>
                    </a:lnTo>
                    <a:lnTo>
                      <a:pt x="587" y="2286"/>
                    </a:lnTo>
                    <a:lnTo>
                      <a:pt x="493" y="2199"/>
                    </a:lnTo>
                    <a:lnTo>
                      <a:pt x="601" y="2091"/>
                    </a:lnTo>
                    <a:cubicBezTo>
                      <a:pt x="835" y="2306"/>
                      <a:pt x="1111" y="2410"/>
                      <a:pt x="1419" y="2399"/>
                    </a:cubicBezTo>
                    <a:cubicBezTo>
                      <a:pt x="1735" y="2388"/>
                      <a:pt x="2006" y="2264"/>
                      <a:pt x="2223" y="2027"/>
                    </a:cubicBezTo>
                    <a:cubicBezTo>
                      <a:pt x="2613" y="1600"/>
                      <a:pt x="2618" y="951"/>
                      <a:pt x="2235" y="514"/>
                    </a:cubicBezTo>
                    <a:close/>
                    <a:moveTo>
                      <a:pt x="1382" y="2331"/>
                    </a:moveTo>
                    <a:cubicBezTo>
                      <a:pt x="807" y="2331"/>
                      <a:pt x="330" y="1871"/>
                      <a:pt x="316" y="1296"/>
                    </a:cubicBezTo>
                    <a:cubicBezTo>
                      <a:pt x="302" y="706"/>
                      <a:pt x="764" y="215"/>
                      <a:pt x="1351" y="198"/>
                    </a:cubicBezTo>
                    <a:cubicBezTo>
                      <a:pt x="1363" y="198"/>
                      <a:pt x="1374" y="198"/>
                      <a:pt x="1385" y="198"/>
                    </a:cubicBezTo>
                    <a:cubicBezTo>
                      <a:pt x="1665" y="198"/>
                      <a:pt x="1927" y="305"/>
                      <a:pt x="2127" y="500"/>
                    </a:cubicBezTo>
                    <a:cubicBezTo>
                      <a:pt x="2336" y="703"/>
                      <a:pt x="2452" y="974"/>
                      <a:pt x="2452" y="1267"/>
                    </a:cubicBezTo>
                    <a:cubicBezTo>
                      <a:pt x="2452" y="1854"/>
                      <a:pt x="1992" y="2323"/>
                      <a:pt x="1405" y="2334"/>
                    </a:cubicBezTo>
                    <a:cubicBezTo>
                      <a:pt x="1394" y="2331"/>
                      <a:pt x="1388" y="2331"/>
                      <a:pt x="1382" y="2331"/>
                    </a:cubicBezTo>
                    <a:close/>
                    <a:moveTo>
                      <a:pt x="98" y="2405"/>
                    </a:moveTo>
                    <a:lnTo>
                      <a:pt x="344" y="2156"/>
                    </a:lnTo>
                    <a:lnTo>
                      <a:pt x="485" y="2295"/>
                    </a:lnTo>
                    <a:lnTo>
                      <a:pt x="239" y="2543"/>
                    </a:lnTo>
                    <a:lnTo>
                      <a:pt x="98" y="2405"/>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2" name="Freeform 71">
                <a:extLst>
                  <a:ext uri="{FF2B5EF4-FFF2-40B4-BE49-F238E27FC236}">
                    <a16:creationId xmlns:a16="http://schemas.microsoft.com/office/drawing/2014/main" id="{8CA55062-2A2A-B090-09EA-B24194DC6B40}"/>
                  </a:ext>
                </a:extLst>
              </p:cNvPr>
              <p:cNvSpPr>
                <a:spLocks noChangeArrowheads="1"/>
              </p:cNvSpPr>
              <p:nvPr/>
            </p:nvSpPr>
            <p:spPr bwMode="auto">
              <a:xfrm>
                <a:off x="2045033" y="4016376"/>
                <a:ext cx="696912" cy="695325"/>
              </a:xfrm>
              <a:custGeom>
                <a:avLst/>
                <a:gdLst>
                  <a:gd name="T0" fmla="*/ 1654 w 1935"/>
                  <a:gd name="T1" fmla="*/ 288 h 1932"/>
                  <a:gd name="T2" fmla="*/ 971 w 1935"/>
                  <a:gd name="T3" fmla="*/ 0 h 1932"/>
                  <a:gd name="T4" fmla="*/ 963 w 1935"/>
                  <a:gd name="T5" fmla="*/ 0 h 1932"/>
                  <a:gd name="T6" fmla="*/ 291 w 1935"/>
                  <a:gd name="T7" fmla="*/ 277 h 1932"/>
                  <a:gd name="T8" fmla="*/ 3 w 1935"/>
                  <a:gd name="T9" fmla="*/ 960 h 1932"/>
                  <a:gd name="T10" fmla="*/ 968 w 1935"/>
                  <a:gd name="T11" fmla="*/ 1931 h 1932"/>
                  <a:gd name="T12" fmla="*/ 977 w 1935"/>
                  <a:gd name="T13" fmla="*/ 1931 h 1932"/>
                  <a:gd name="T14" fmla="*/ 1934 w 1935"/>
                  <a:gd name="T15" fmla="*/ 980 h 1932"/>
                  <a:gd name="T16" fmla="*/ 1654 w 1935"/>
                  <a:gd name="T17" fmla="*/ 288 h 1932"/>
                  <a:gd name="T18" fmla="*/ 1863 w 1935"/>
                  <a:gd name="T19" fmla="*/ 971 h 1932"/>
                  <a:gd name="T20" fmla="*/ 1598 w 1935"/>
                  <a:gd name="T21" fmla="*/ 1603 h 1932"/>
                  <a:gd name="T22" fmla="*/ 966 w 1935"/>
                  <a:gd name="T23" fmla="*/ 1863 h 1932"/>
                  <a:gd name="T24" fmla="*/ 963 w 1935"/>
                  <a:gd name="T25" fmla="*/ 1863 h 1932"/>
                  <a:gd name="T26" fmla="*/ 74 w 1935"/>
                  <a:gd name="T27" fmla="*/ 966 h 1932"/>
                  <a:gd name="T28" fmla="*/ 336 w 1935"/>
                  <a:gd name="T29" fmla="*/ 333 h 1932"/>
                  <a:gd name="T30" fmla="*/ 974 w 1935"/>
                  <a:gd name="T31" fmla="*/ 74 h 1932"/>
                  <a:gd name="T32" fmla="*/ 977 w 1935"/>
                  <a:gd name="T33" fmla="*/ 74 h 1932"/>
                  <a:gd name="T34" fmla="*/ 1863 w 1935"/>
                  <a:gd name="T35" fmla="*/ 971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5" h="1932">
                    <a:moveTo>
                      <a:pt x="1654" y="288"/>
                    </a:moveTo>
                    <a:cubicBezTo>
                      <a:pt x="1474" y="105"/>
                      <a:pt x="1231" y="3"/>
                      <a:pt x="971" y="0"/>
                    </a:cubicBezTo>
                    <a:cubicBezTo>
                      <a:pt x="968" y="0"/>
                      <a:pt x="966" y="0"/>
                      <a:pt x="963" y="0"/>
                    </a:cubicBezTo>
                    <a:cubicBezTo>
                      <a:pt x="712" y="0"/>
                      <a:pt x="472" y="99"/>
                      <a:pt x="291" y="277"/>
                    </a:cubicBezTo>
                    <a:cubicBezTo>
                      <a:pt x="105" y="460"/>
                      <a:pt x="3" y="700"/>
                      <a:pt x="3" y="960"/>
                    </a:cubicBezTo>
                    <a:cubicBezTo>
                      <a:pt x="0" y="1490"/>
                      <a:pt x="432" y="1928"/>
                      <a:pt x="968" y="1931"/>
                    </a:cubicBezTo>
                    <a:cubicBezTo>
                      <a:pt x="971" y="1931"/>
                      <a:pt x="974" y="1931"/>
                      <a:pt x="977" y="1931"/>
                    </a:cubicBezTo>
                    <a:cubicBezTo>
                      <a:pt x="1499" y="1931"/>
                      <a:pt x="1928" y="1505"/>
                      <a:pt x="1934" y="980"/>
                    </a:cubicBezTo>
                    <a:cubicBezTo>
                      <a:pt x="1934" y="717"/>
                      <a:pt x="1835" y="472"/>
                      <a:pt x="1654" y="288"/>
                    </a:cubicBezTo>
                    <a:close/>
                    <a:moveTo>
                      <a:pt x="1863" y="971"/>
                    </a:moveTo>
                    <a:cubicBezTo>
                      <a:pt x="1863" y="1211"/>
                      <a:pt x="1767" y="1434"/>
                      <a:pt x="1598" y="1603"/>
                    </a:cubicBezTo>
                    <a:cubicBezTo>
                      <a:pt x="1428" y="1770"/>
                      <a:pt x="1203" y="1863"/>
                      <a:pt x="966" y="1863"/>
                    </a:cubicBezTo>
                    <a:lnTo>
                      <a:pt x="963" y="1863"/>
                    </a:lnTo>
                    <a:cubicBezTo>
                      <a:pt x="472" y="1860"/>
                      <a:pt x="71" y="1459"/>
                      <a:pt x="74" y="966"/>
                    </a:cubicBezTo>
                    <a:cubicBezTo>
                      <a:pt x="74" y="726"/>
                      <a:pt x="166" y="500"/>
                      <a:pt x="336" y="333"/>
                    </a:cubicBezTo>
                    <a:cubicBezTo>
                      <a:pt x="505" y="167"/>
                      <a:pt x="731" y="74"/>
                      <a:pt x="974" y="74"/>
                    </a:cubicBezTo>
                    <a:lnTo>
                      <a:pt x="977" y="74"/>
                    </a:lnTo>
                    <a:cubicBezTo>
                      <a:pt x="1465" y="71"/>
                      <a:pt x="1866" y="475"/>
                      <a:pt x="1863" y="971"/>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10" name="Shape 2614">
              <a:extLst>
                <a:ext uri="{FF2B5EF4-FFF2-40B4-BE49-F238E27FC236}">
                  <a16:creationId xmlns:a16="http://schemas.microsoft.com/office/drawing/2014/main" id="{FE459D2E-35A8-EFCF-41F5-6BB83570E07A}"/>
                </a:ext>
              </a:extLst>
            </p:cNvPr>
            <p:cNvSpPr/>
            <p:nvPr/>
          </p:nvSpPr>
          <p:spPr>
            <a:xfrm>
              <a:off x="3254425" y="375096"/>
              <a:ext cx="1249721" cy="1249721"/>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grp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1"/>
    </p:custDataLst>
    <p:extLst>
      <p:ext uri="{BB962C8B-B14F-4D97-AF65-F5344CB8AC3E}">
        <p14:creationId xmlns:p14="http://schemas.microsoft.com/office/powerpoint/2010/main" val="3047045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3E64A-ED61-E57D-DDD1-6A0CEBC0E38D}"/>
              </a:ext>
            </a:extLst>
          </p:cNvPr>
          <p:cNvSpPr>
            <a:spLocks noGrp="1"/>
          </p:cNvSpPr>
          <p:nvPr>
            <p:ph type="title"/>
          </p:nvPr>
        </p:nvSpPr>
        <p:spPr>
          <a:xfrm>
            <a:off x="376813" y="287522"/>
            <a:ext cx="8485833" cy="423870"/>
          </a:xfrm>
        </p:spPr>
        <p:txBody>
          <a:bodyPr/>
          <a:lstStyle/>
          <a:p>
            <a:pPr algn="ctr"/>
            <a:r>
              <a:rPr lang="es-CO" dirty="0"/>
              <a:t>Performance Matrix – 9 Box</a:t>
            </a:r>
            <a:endParaRPr lang="en-GB" dirty="0"/>
          </a:p>
        </p:txBody>
      </p:sp>
      <p:graphicFrame>
        <p:nvGraphicFramePr>
          <p:cNvPr id="5" name="object 10">
            <a:extLst>
              <a:ext uri="{FF2B5EF4-FFF2-40B4-BE49-F238E27FC236}">
                <a16:creationId xmlns:a16="http://schemas.microsoft.com/office/drawing/2014/main" id="{1FBA9318-B750-E2EC-3E3D-B8F857FA4794}"/>
              </a:ext>
            </a:extLst>
          </p:cNvPr>
          <p:cNvGraphicFramePr>
            <a:graphicFrameLocks noGrp="1"/>
          </p:cNvGraphicFramePr>
          <p:nvPr>
            <p:extLst>
              <p:ext uri="{D42A27DB-BD31-4B8C-83A1-F6EECF244321}">
                <p14:modId xmlns:p14="http://schemas.microsoft.com/office/powerpoint/2010/main" val="3240564779"/>
              </p:ext>
            </p:extLst>
          </p:nvPr>
        </p:nvGraphicFramePr>
        <p:xfrm>
          <a:off x="3027089" y="1143083"/>
          <a:ext cx="3460750" cy="2895600"/>
        </p:xfrm>
        <a:graphic>
          <a:graphicData uri="http://schemas.openxmlformats.org/drawingml/2006/table">
            <a:tbl>
              <a:tblPr firstRow="1" bandRow="1">
                <a:tableStyleId>{2D5ABB26-0587-4C30-8999-92F81FD0307C}</a:tableStyleId>
              </a:tblPr>
              <a:tblGrid>
                <a:gridCol w="1151890">
                  <a:extLst>
                    <a:ext uri="{9D8B030D-6E8A-4147-A177-3AD203B41FA5}">
                      <a16:colId xmlns:a16="http://schemas.microsoft.com/office/drawing/2014/main" val="20000"/>
                    </a:ext>
                  </a:extLst>
                </a:gridCol>
                <a:gridCol w="1161415">
                  <a:extLst>
                    <a:ext uri="{9D8B030D-6E8A-4147-A177-3AD203B41FA5}">
                      <a16:colId xmlns:a16="http://schemas.microsoft.com/office/drawing/2014/main" val="20001"/>
                    </a:ext>
                  </a:extLst>
                </a:gridCol>
                <a:gridCol w="1147445">
                  <a:extLst>
                    <a:ext uri="{9D8B030D-6E8A-4147-A177-3AD203B41FA5}">
                      <a16:colId xmlns:a16="http://schemas.microsoft.com/office/drawing/2014/main" val="20002"/>
                    </a:ext>
                  </a:extLst>
                </a:gridCol>
              </a:tblGrid>
              <a:tr h="965200">
                <a:tc>
                  <a:txBody>
                    <a:bodyPr/>
                    <a:lstStyle/>
                    <a:p>
                      <a:pPr marL="26670" algn="ctr">
                        <a:lnSpc>
                          <a:spcPct val="100000"/>
                        </a:lnSpc>
                        <a:spcBef>
                          <a:spcPts val="330"/>
                        </a:spcBef>
                      </a:pPr>
                      <a:r>
                        <a:rPr sz="900" b="1" dirty="0">
                          <a:solidFill>
                            <a:srgbClr val="00B3C7"/>
                          </a:solidFill>
                          <a:latin typeface="HelveticaNeueLT Std"/>
                          <a:cs typeface="HelveticaNeueLT Std"/>
                        </a:rPr>
                        <a:t>“Poten</a:t>
                      </a:r>
                      <a:r>
                        <a:rPr lang="en-US" sz="900" b="1" dirty="0">
                          <a:solidFill>
                            <a:srgbClr val="00B3C7"/>
                          </a:solidFill>
                          <a:latin typeface="HelveticaNeueLT Std"/>
                          <a:cs typeface="HelveticaNeueLT Std"/>
                        </a:rPr>
                        <a:t>t</a:t>
                      </a:r>
                      <a:r>
                        <a:rPr sz="900" b="1" dirty="0">
                          <a:solidFill>
                            <a:srgbClr val="00B3C7"/>
                          </a:solidFill>
                          <a:latin typeface="HelveticaNeueLT Std"/>
                          <a:cs typeface="HelveticaNeueLT Std"/>
                        </a:rPr>
                        <a:t>ial </a:t>
                      </a:r>
                      <a:r>
                        <a:rPr sz="900" b="1" spc="-20" dirty="0">
                          <a:solidFill>
                            <a:srgbClr val="00B3C7"/>
                          </a:solidFill>
                          <a:latin typeface="HelveticaNeueLT Std"/>
                          <a:cs typeface="HelveticaNeueLT Std"/>
                        </a:rPr>
                        <a:t>Gem”</a:t>
                      </a:r>
                      <a:endParaRPr sz="900" dirty="0">
                        <a:latin typeface="HelveticaNeueLT Std"/>
                        <a:cs typeface="HelveticaNeueLT Std"/>
                      </a:endParaRPr>
                    </a:p>
                    <a:p>
                      <a:pPr marL="137160" marR="102235" algn="ctr">
                        <a:lnSpc>
                          <a:spcPct val="101899"/>
                        </a:lnSpc>
                        <a:spcBef>
                          <a:spcPts val="359"/>
                        </a:spcBef>
                      </a:pPr>
                      <a:r>
                        <a:rPr sz="900" dirty="0">
                          <a:solidFill>
                            <a:srgbClr val="6D6E71"/>
                          </a:solidFill>
                          <a:latin typeface="HelveticaNeueLT Std"/>
                          <a:cs typeface="HelveticaNeueLT Std"/>
                        </a:rPr>
                        <a:t>High </a:t>
                      </a:r>
                      <a:r>
                        <a:rPr sz="900" spc="-10" dirty="0">
                          <a:solidFill>
                            <a:srgbClr val="6D6E71"/>
                          </a:solidFill>
                          <a:latin typeface="HelveticaNeueLT Std"/>
                          <a:cs typeface="HelveticaNeueLT Std"/>
                        </a:rPr>
                        <a:t>Potential/ </a:t>
                      </a:r>
                      <a:r>
                        <a:rPr sz="900" dirty="0">
                          <a:solidFill>
                            <a:srgbClr val="6D6E71"/>
                          </a:solidFill>
                          <a:latin typeface="HelveticaNeueLT Std"/>
                          <a:cs typeface="HelveticaNeueLT Std"/>
                        </a:rPr>
                        <a:t>Low </a:t>
                      </a:r>
                      <a:r>
                        <a:rPr sz="900" spc="-10" dirty="0">
                          <a:solidFill>
                            <a:srgbClr val="6D6E71"/>
                          </a:solidFill>
                          <a:latin typeface="HelveticaNeueLT Std"/>
                          <a:cs typeface="HelveticaNeueLT Std"/>
                        </a:rPr>
                        <a:t>Performance</a:t>
                      </a:r>
                      <a:endParaRPr sz="900" dirty="0">
                        <a:latin typeface="HelveticaNeueLT Std"/>
                        <a:cs typeface="HelveticaNeueLT Std"/>
                      </a:endParaRPr>
                    </a:p>
                  </a:txBody>
                  <a:tcPr marL="0" marR="0" marT="41910" marB="0" anchor="ctr">
                    <a:lnR w="28575">
                      <a:solidFill>
                        <a:srgbClr val="FFFFFF"/>
                      </a:solidFill>
                      <a:prstDash val="solid"/>
                    </a:lnR>
                    <a:lnB w="28575">
                      <a:solidFill>
                        <a:srgbClr val="FFFFFF"/>
                      </a:solidFill>
                      <a:prstDash val="solid"/>
                    </a:lnB>
                    <a:solidFill>
                      <a:srgbClr val="DEF0F3"/>
                    </a:solidFill>
                  </a:tcPr>
                </a:tc>
                <a:tc>
                  <a:txBody>
                    <a:bodyPr/>
                    <a:lstStyle/>
                    <a:p>
                      <a:pPr marL="17780" algn="ctr">
                        <a:lnSpc>
                          <a:spcPct val="100000"/>
                        </a:lnSpc>
                        <a:spcBef>
                          <a:spcPts val="330"/>
                        </a:spcBef>
                      </a:pPr>
                      <a:r>
                        <a:rPr sz="900" b="1" dirty="0">
                          <a:solidFill>
                            <a:srgbClr val="F26322"/>
                          </a:solidFill>
                          <a:latin typeface="HelveticaNeueLT Std"/>
                          <a:cs typeface="HelveticaNeueLT Std"/>
                        </a:rPr>
                        <a:t>“High </a:t>
                      </a:r>
                      <a:r>
                        <a:rPr sz="900" b="1" spc="-10" dirty="0">
                          <a:solidFill>
                            <a:srgbClr val="F26322"/>
                          </a:solidFill>
                          <a:latin typeface="HelveticaNeueLT Std"/>
                          <a:cs typeface="HelveticaNeueLT Std"/>
                        </a:rPr>
                        <a:t>Poten</a:t>
                      </a:r>
                      <a:r>
                        <a:rPr lang="en-US" sz="900" b="1" spc="-10" dirty="0">
                          <a:solidFill>
                            <a:srgbClr val="F26322"/>
                          </a:solidFill>
                          <a:latin typeface="HelveticaNeueLT Std"/>
                          <a:cs typeface="HelveticaNeueLT Std"/>
                        </a:rPr>
                        <a:t>t</a:t>
                      </a:r>
                      <a:r>
                        <a:rPr sz="900" b="1" spc="-10" dirty="0">
                          <a:solidFill>
                            <a:srgbClr val="F26322"/>
                          </a:solidFill>
                          <a:latin typeface="HelveticaNeueLT Std"/>
                          <a:cs typeface="HelveticaNeueLT Std"/>
                        </a:rPr>
                        <a:t>ial”</a:t>
                      </a:r>
                      <a:endParaRPr sz="900" dirty="0">
                        <a:latin typeface="HelveticaNeueLT Std"/>
                        <a:cs typeface="HelveticaNeueLT Std"/>
                      </a:endParaRPr>
                    </a:p>
                    <a:p>
                      <a:pPr marL="211454" marR="186055" algn="ctr">
                        <a:lnSpc>
                          <a:spcPct val="101899"/>
                        </a:lnSpc>
                        <a:spcBef>
                          <a:spcPts val="359"/>
                        </a:spcBef>
                      </a:pPr>
                      <a:r>
                        <a:rPr sz="900" dirty="0">
                          <a:solidFill>
                            <a:srgbClr val="6D6E71"/>
                          </a:solidFill>
                          <a:latin typeface="HelveticaNeueLT Std"/>
                          <a:cs typeface="HelveticaNeueLT Std"/>
                        </a:rPr>
                        <a:t>High </a:t>
                      </a:r>
                      <a:r>
                        <a:rPr sz="900" spc="-10" dirty="0">
                          <a:solidFill>
                            <a:srgbClr val="6D6E71"/>
                          </a:solidFill>
                          <a:latin typeface="HelveticaNeueLT Std"/>
                          <a:cs typeface="HelveticaNeueLT Std"/>
                        </a:rPr>
                        <a:t>Potential/ Moderate Performance</a:t>
                      </a:r>
                      <a:endParaRPr sz="900" dirty="0">
                        <a:latin typeface="HelveticaNeueLT Std"/>
                        <a:cs typeface="HelveticaNeueLT Std"/>
                      </a:endParaRPr>
                    </a:p>
                  </a:txBody>
                  <a:tcPr marL="0" marR="0" marT="41910" marB="0" anchor="ctr">
                    <a:lnL w="28575">
                      <a:solidFill>
                        <a:srgbClr val="FFFFFF"/>
                      </a:solidFill>
                      <a:prstDash val="solid"/>
                    </a:lnL>
                    <a:lnR w="28575">
                      <a:solidFill>
                        <a:srgbClr val="FFFFFF"/>
                      </a:solidFill>
                      <a:prstDash val="solid"/>
                    </a:lnR>
                    <a:lnB w="28575">
                      <a:solidFill>
                        <a:srgbClr val="FFFFFF"/>
                      </a:solidFill>
                      <a:prstDash val="solid"/>
                    </a:lnB>
                    <a:solidFill>
                      <a:srgbClr val="FEDCC6"/>
                    </a:solidFill>
                  </a:tcPr>
                </a:tc>
                <a:tc>
                  <a:txBody>
                    <a:bodyPr/>
                    <a:lstStyle/>
                    <a:p>
                      <a:pPr marL="263525" marR="204470" algn="ctr">
                        <a:lnSpc>
                          <a:spcPct val="101899"/>
                        </a:lnSpc>
                        <a:spcBef>
                          <a:spcPts val="309"/>
                        </a:spcBef>
                      </a:pPr>
                      <a:r>
                        <a:rPr sz="900" b="1" spc="-10" dirty="0">
                          <a:solidFill>
                            <a:srgbClr val="F26322"/>
                          </a:solidFill>
                          <a:latin typeface="HelveticaNeueLT Std"/>
                          <a:cs typeface="HelveticaNeueLT Std"/>
                        </a:rPr>
                        <a:t>“Star/Future Leader”</a:t>
                      </a:r>
                      <a:endParaRPr sz="900">
                        <a:latin typeface="HelveticaNeueLT Std"/>
                        <a:cs typeface="HelveticaNeueLT Std"/>
                      </a:endParaRPr>
                    </a:p>
                    <a:p>
                      <a:pPr marL="136525" marR="77470" algn="ctr">
                        <a:lnSpc>
                          <a:spcPct val="101899"/>
                        </a:lnSpc>
                        <a:spcBef>
                          <a:spcPts val="359"/>
                        </a:spcBef>
                      </a:pPr>
                      <a:r>
                        <a:rPr sz="900" dirty="0">
                          <a:solidFill>
                            <a:srgbClr val="6D6E71"/>
                          </a:solidFill>
                          <a:latin typeface="HelveticaNeueLT Std"/>
                          <a:cs typeface="HelveticaNeueLT Std"/>
                        </a:rPr>
                        <a:t>High </a:t>
                      </a:r>
                      <a:r>
                        <a:rPr sz="900" spc="-10" dirty="0">
                          <a:solidFill>
                            <a:srgbClr val="6D6E71"/>
                          </a:solidFill>
                          <a:latin typeface="HelveticaNeueLT Std"/>
                          <a:cs typeface="HelveticaNeueLT Std"/>
                        </a:rPr>
                        <a:t>Potential/ </a:t>
                      </a:r>
                      <a:r>
                        <a:rPr sz="900" dirty="0">
                          <a:solidFill>
                            <a:srgbClr val="6D6E71"/>
                          </a:solidFill>
                          <a:latin typeface="HelveticaNeueLT Std"/>
                          <a:cs typeface="HelveticaNeueLT Std"/>
                        </a:rPr>
                        <a:t>High </a:t>
                      </a:r>
                      <a:r>
                        <a:rPr sz="900" spc="-10" dirty="0">
                          <a:solidFill>
                            <a:srgbClr val="6D6E71"/>
                          </a:solidFill>
                          <a:latin typeface="HelveticaNeueLT Std"/>
                          <a:cs typeface="HelveticaNeueLT Std"/>
                        </a:rPr>
                        <a:t>Performance</a:t>
                      </a:r>
                      <a:endParaRPr sz="900">
                        <a:latin typeface="HelveticaNeueLT Std"/>
                        <a:cs typeface="HelveticaNeueLT Std"/>
                      </a:endParaRPr>
                    </a:p>
                  </a:txBody>
                  <a:tcPr marL="0" marR="0" marT="39369" marB="0" anchor="ctr">
                    <a:lnL w="28575">
                      <a:solidFill>
                        <a:srgbClr val="FFFFFF"/>
                      </a:solidFill>
                      <a:prstDash val="solid"/>
                    </a:lnL>
                    <a:lnB w="28575">
                      <a:solidFill>
                        <a:srgbClr val="FFFFFF"/>
                      </a:solidFill>
                      <a:prstDash val="solid"/>
                    </a:lnB>
                    <a:solidFill>
                      <a:srgbClr val="FEDCC6"/>
                    </a:solidFill>
                  </a:tcPr>
                </a:tc>
                <a:extLst>
                  <a:ext uri="{0D108BD9-81ED-4DB2-BD59-A6C34878D82A}">
                    <a16:rowId xmlns:a16="http://schemas.microsoft.com/office/drawing/2014/main" val="10000"/>
                  </a:ext>
                </a:extLst>
              </a:tr>
              <a:tr h="970915">
                <a:tc>
                  <a:txBody>
                    <a:bodyPr/>
                    <a:lstStyle/>
                    <a:p>
                      <a:pPr marL="227965" marR="191770" algn="ctr">
                        <a:lnSpc>
                          <a:spcPct val="101899"/>
                        </a:lnSpc>
                        <a:spcBef>
                          <a:spcPts val="480"/>
                        </a:spcBef>
                      </a:pPr>
                      <a:r>
                        <a:rPr sz="900" b="1" spc="-10" dirty="0">
                          <a:solidFill>
                            <a:srgbClr val="82C341"/>
                          </a:solidFill>
                          <a:latin typeface="HelveticaNeueLT Std"/>
                          <a:cs typeface="HelveticaNeueLT Std"/>
                        </a:rPr>
                        <a:t>“Inconsistent Player”</a:t>
                      </a:r>
                      <a:endParaRPr sz="900">
                        <a:latin typeface="HelveticaNeueLT Std"/>
                        <a:cs typeface="HelveticaNeueLT Std"/>
                      </a:endParaRPr>
                    </a:p>
                    <a:p>
                      <a:pPr marL="238760" marR="201930" algn="ctr">
                        <a:lnSpc>
                          <a:spcPct val="101899"/>
                        </a:lnSpc>
                        <a:spcBef>
                          <a:spcPts val="355"/>
                        </a:spcBef>
                      </a:pPr>
                      <a:r>
                        <a:rPr sz="900" spc="-10" dirty="0">
                          <a:solidFill>
                            <a:srgbClr val="6D6E71"/>
                          </a:solidFill>
                          <a:latin typeface="HelveticaNeueLT Std"/>
                          <a:cs typeface="HelveticaNeueLT Std"/>
                        </a:rPr>
                        <a:t>Moderate Potential/Low Performance</a:t>
                      </a:r>
                      <a:endParaRPr sz="900">
                        <a:latin typeface="HelveticaNeueLT Std"/>
                        <a:cs typeface="HelveticaNeueLT Std"/>
                      </a:endParaRPr>
                    </a:p>
                  </a:txBody>
                  <a:tcPr marL="0" marR="0" marT="60960" marB="0" anchor="ctr">
                    <a:lnR w="28575">
                      <a:solidFill>
                        <a:srgbClr val="FFFFFF"/>
                      </a:solidFill>
                      <a:prstDash val="solid"/>
                    </a:lnR>
                    <a:lnT w="28575">
                      <a:solidFill>
                        <a:srgbClr val="FFFFFF"/>
                      </a:solidFill>
                      <a:prstDash val="solid"/>
                    </a:lnT>
                    <a:lnB w="28575">
                      <a:solidFill>
                        <a:srgbClr val="FFFFFF"/>
                      </a:solidFill>
                      <a:prstDash val="solid"/>
                    </a:lnB>
                    <a:solidFill>
                      <a:srgbClr val="E0EFD4"/>
                    </a:solidFill>
                  </a:tcPr>
                </a:tc>
                <a:tc>
                  <a:txBody>
                    <a:bodyPr/>
                    <a:lstStyle/>
                    <a:p>
                      <a:pPr marL="19685" algn="ctr">
                        <a:lnSpc>
                          <a:spcPct val="100000"/>
                        </a:lnSpc>
                        <a:spcBef>
                          <a:spcPts val="500"/>
                        </a:spcBef>
                      </a:pPr>
                      <a:r>
                        <a:rPr sz="900" b="1" dirty="0">
                          <a:solidFill>
                            <a:srgbClr val="00B3C7"/>
                          </a:solidFill>
                          <a:latin typeface="HelveticaNeueLT Std"/>
                          <a:cs typeface="HelveticaNeueLT Std"/>
                        </a:rPr>
                        <a:t>“Core</a:t>
                      </a:r>
                      <a:r>
                        <a:rPr sz="900" b="1" spc="-20" dirty="0">
                          <a:solidFill>
                            <a:srgbClr val="00B3C7"/>
                          </a:solidFill>
                          <a:latin typeface="HelveticaNeueLT Std"/>
                          <a:cs typeface="HelveticaNeueLT Std"/>
                        </a:rPr>
                        <a:t> </a:t>
                      </a:r>
                      <a:r>
                        <a:rPr sz="900" b="1" spc="-10" dirty="0">
                          <a:solidFill>
                            <a:srgbClr val="00B3C7"/>
                          </a:solidFill>
                          <a:latin typeface="HelveticaNeueLT Std"/>
                          <a:cs typeface="HelveticaNeueLT Std"/>
                        </a:rPr>
                        <a:t>Player”</a:t>
                      </a:r>
                      <a:endParaRPr sz="900">
                        <a:latin typeface="HelveticaNeueLT Std"/>
                        <a:cs typeface="HelveticaNeueLT Std"/>
                      </a:endParaRPr>
                    </a:p>
                    <a:p>
                      <a:pPr marL="262255" marR="234950" algn="ctr">
                        <a:lnSpc>
                          <a:spcPct val="101899"/>
                        </a:lnSpc>
                        <a:spcBef>
                          <a:spcPts val="359"/>
                        </a:spcBef>
                      </a:pPr>
                      <a:r>
                        <a:rPr sz="900" spc="-10" dirty="0">
                          <a:solidFill>
                            <a:srgbClr val="6D6E71"/>
                          </a:solidFill>
                          <a:latin typeface="HelveticaNeueLT Std"/>
                          <a:cs typeface="HelveticaNeueLT Std"/>
                        </a:rPr>
                        <a:t>Moderate Potential/ Moderate Performance</a:t>
                      </a:r>
                      <a:endParaRPr sz="900">
                        <a:latin typeface="HelveticaNeueLT Std"/>
                        <a:cs typeface="HelveticaNeueLT Std"/>
                      </a:endParaRPr>
                    </a:p>
                  </a:txBody>
                  <a:tcPr marL="0" marR="0" marT="63500" marB="0" anchor="ctr">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EF0F3"/>
                    </a:solidFill>
                  </a:tcPr>
                </a:tc>
                <a:tc>
                  <a:txBody>
                    <a:bodyPr/>
                    <a:lstStyle/>
                    <a:p>
                      <a:pPr marL="297180" marR="236220" indent="-635" algn="ctr">
                        <a:lnSpc>
                          <a:spcPct val="101899"/>
                        </a:lnSpc>
                        <a:spcBef>
                          <a:spcPts val="480"/>
                        </a:spcBef>
                      </a:pPr>
                      <a:r>
                        <a:rPr sz="900" b="1" spc="-20" dirty="0">
                          <a:solidFill>
                            <a:srgbClr val="F26322"/>
                          </a:solidFill>
                          <a:latin typeface="HelveticaNeueLT Std"/>
                          <a:cs typeface="HelveticaNeueLT Std"/>
                        </a:rPr>
                        <a:t>“High </a:t>
                      </a:r>
                      <a:r>
                        <a:rPr sz="900" b="1" spc="-10" dirty="0">
                          <a:solidFill>
                            <a:srgbClr val="F26322"/>
                          </a:solidFill>
                          <a:latin typeface="HelveticaNeueLT Std"/>
                          <a:cs typeface="HelveticaNeueLT Std"/>
                        </a:rPr>
                        <a:t>Performer”</a:t>
                      </a:r>
                      <a:endParaRPr sz="900" dirty="0">
                        <a:latin typeface="HelveticaNeueLT Std"/>
                        <a:cs typeface="HelveticaNeueLT Std"/>
                      </a:endParaRPr>
                    </a:p>
                    <a:p>
                      <a:pPr marL="238125" marR="177165" algn="ctr">
                        <a:lnSpc>
                          <a:spcPct val="101899"/>
                        </a:lnSpc>
                        <a:spcBef>
                          <a:spcPts val="355"/>
                        </a:spcBef>
                      </a:pPr>
                      <a:r>
                        <a:rPr sz="900" spc="-10" dirty="0">
                          <a:solidFill>
                            <a:srgbClr val="6D6E71"/>
                          </a:solidFill>
                          <a:latin typeface="HelveticaNeueLT Std"/>
                          <a:cs typeface="HelveticaNeueLT Std"/>
                        </a:rPr>
                        <a:t>Moderate Potential/High Performance</a:t>
                      </a:r>
                      <a:endParaRPr sz="900" dirty="0">
                        <a:latin typeface="HelveticaNeueLT Std"/>
                        <a:cs typeface="HelveticaNeueLT Std"/>
                      </a:endParaRPr>
                    </a:p>
                  </a:txBody>
                  <a:tcPr marL="0" marR="0" marT="60960" marB="0" anchor="ctr">
                    <a:lnL w="28575">
                      <a:solidFill>
                        <a:srgbClr val="FFFFFF"/>
                      </a:solidFill>
                      <a:prstDash val="solid"/>
                    </a:lnL>
                    <a:lnT w="28575">
                      <a:solidFill>
                        <a:srgbClr val="FFFFFF"/>
                      </a:solidFill>
                      <a:prstDash val="solid"/>
                    </a:lnT>
                    <a:lnB w="28575">
                      <a:solidFill>
                        <a:srgbClr val="FFFFFF"/>
                      </a:solidFill>
                      <a:prstDash val="solid"/>
                    </a:lnB>
                    <a:solidFill>
                      <a:srgbClr val="FEDCC6"/>
                    </a:solidFill>
                  </a:tcPr>
                </a:tc>
                <a:extLst>
                  <a:ext uri="{0D108BD9-81ED-4DB2-BD59-A6C34878D82A}">
                    <a16:rowId xmlns:a16="http://schemas.microsoft.com/office/drawing/2014/main" val="10001"/>
                  </a:ext>
                </a:extLst>
              </a:tr>
              <a:tr h="959485">
                <a:tc>
                  <a:txBody>
                    <a:bodyPr/>
                    <a:lstStyle/>
                    <a:p>
                      <a:pPr marL="28575" algn="ctr">
                        <a:lnSpc>
                          <a:spcPct val="100000"/>
                        </a:lnSpc>
                        <a:spcBef>
                          <a:spcPts val="409"/>
                        </a:spcBef>
                      </a:pPr>
                      <a:r>
                        <a:rPr sz="900" b="1" spc="-10" dirty="0">
                          <a:solidFill>
                            <a:srgbClr val="82C341"/>
                          </a:solidFill>
                          <a:latin typeface="HelveticaNeueLT Std"/>
                          <a:cs typeface="HelveticaNeueLT Std"/>
                        </a:rPr>
                        <a:t>“Risk”</a:t>
                      </a:r>
                      <a:endParaRPr sz="900" dirty="0">
                        <a:latin typeface="HelveticaNeueLT Std"/>
                        <a:cs typeface="HelveticaNeueLT Std"/>
                      </a:endParaRPr>
                    </a:p>
                    <a:p>
                      <a:pPr marL="138430" marR="101600" algn="ctr">
                        <a:lnSpc>
                          <a:spcPct val="101899"/>
                        </a:lnSpc>
                        <a:spcBef>
                          <a:spcPts val="360"/>
                        </a:spcBef>
                      </a:pPr>
                      <a:r>
                        <a:rPr sz="900" dirty="0">
                          <a:solidFill>
                            <a:srgbClr val="6D6E71"/>
                          </a:solidFill>
                          <a:latin typeface="HelveticaNeueLT Std"/>
                          <a:cs typeface="HelveticaNeueLT Std"/>
                        </a:rPr>
                        <a:t>Low </a:t>
                      </a:r>
                      <a:r>
                        <a:rPr sz="900" spc="-10" dirty="0">
                          <a:solidFill>
                            <a:srgbClr val="6D6E71"/>
                          </a:solidFill>
                          <a:latin typeface="HelveticaNeueLT Std"/>
                          <a:cs typeface="HelveticaNeueLT Std"/>
                        </a:rPr>
                        <a:t>Potential/ </a:t>
                      </a:r>
                      <a:r>
                        <a:rPr sz="900" dirty="0">
                          <a:solidFill>
                            <a:srgbClr val="6D6E71"/>
                          </a:solidFill>
                          <a:latin typeface="HelveticaNeueLT Std"/>
                          <a:cs typeface="HelveticaNeueLT Std"/>
                        </a:rPr>
                        <a:t>Low </a:t>
                      </a:r>
                      <a:r>
                        <a:rPr sz="900" spc="-10" dirty="0">
                          <a:solidFill>
                            <a:srgbClr val="6D6E71"/>
                          </a:solidFill>
                          <a:latin typeface="HelveticaNeueLT Std"/>
                          <a:cs typeface="HelveticaNeueLT Std"/>
                        </a:rPr>
                        <a:t>Performance</a:t>
                      </a:r>
                      <a:endParaRPr sz="900" dirty="0">
                        <a:latin typeface="HelveticaNeueLT Std"/>
                        <a:cs typeface="HelveticaNeueLT Std"/>
                      </a:endParaRPr>
                    </a:p>
                  </a:txBody>
                  <a:tcPr marL="0" marR="0" marT="52069" marB="0" anchor="ctr">
                    <a:lnR w="28575">
                      <a:solidFill>
                        <a:srgbClr val="FFFFFF"/>
                      </a:solidFill>
                      <a:prstDash val="solid"/>
                    </a:lnR>
                    <a:lnT w="28575">
                      <a:solidFill>
                        <a:srgbClr val="FFFFFF"/>
                      </a:solidFill>
                      <a:prstDash val="solid"/>
                    </a:lnT>
                    <a:solidFill>
                      <a:srgbClr val="E0EFD4"/>
                    </a:solidFill>
                  </a:tcPr>
                </a:tc>
                <a:tc>
                  <a:txBody>
                    <a:bodyPr/>
                    <a:lstStyle/>
                    <a:p>
                      <a:pPr marL="287655" marR="260350" algn="ctr">
                        <a:lnSpc>
                          <a:spcPct val="101899"/>
                        </a:lnSpc>
                        <a:spcBef>
                          <a:spcPts val="390"/>
                        </a:spcBef>
                      </a:pPr>
                      <a:r>
                        <a:rPr sz="900" b="1" spc="-10" dirty="0">
                          <a:solidFill>
                            <a:srgbClr val="82C341"/>
                          </a:solidFill>
                          <a:latin typeface="HelveticaNeueLT Std"/>
                          <a:cs typeface="HelveticaNeueLT Std"/>
                        </a:rPr>
                        <a:t>“Average Performer”</a:t>
                      </a:r>
                      <a:endParaRPr sz="900">
                        <a:latin typeface="HelveticaNeueLT Std"/>
                        <a:cs typeface="HelveticaNeueLT Std"/>
                      </a:endParaRPr>
                    </a:p>
                    <a:p>
                      <a:pPr marL="222885" marR="195580" algn="ctr">
                        <a:lnSpc>
                          <a:spcPct val="101899"/>
                        </a:lnSpc>
                        <a:spcBef>
                          <a:spcPts val="359"/>
                        </a:spcBef>
                      </a:pPr>
                      <a:r>
                        <a:rPr sz="900" dirty="0">
                          <a:solidFill>
                            <a:srgbClr val="6D6E71"/>
                          </a:solidFill>
                          <a:latin typeface="HelveticaNeueLT Std"/>
                          <a:cs typeface="HelveticaNeueLT Std"/>
                        </a:rPr>
                        <a:t>Low </a:t>
                      </a:r>
                      <a:r>
                        <a:rPr sz="900" spc="-10" dirty="0">
                          <a:solidFill>
                            <a:srgbClr val="6D6E71"/>
                          </a:solidFill>
                          <a:latin typeface="HelveticaNeueLT Std"/>
                          <a:cs typeface="HelveticaNeueLT Std"/>
                        </a:rPr>
                        <a:t>Potential/ Moderate Performance</a:t>
                      </a:r>
                      <a:endParaRPr sz="900">
                        <a:latin typeface="HelveticaNeueLT Std"/>
                        <a:cs typeface="HelveticaNeueLT Std"/>
                      </a:endParaRPr>
                    </a:p>
                  </a:txBody>
                  <a:tcPr marL="0" marR="0" marT="49530" marB="0" anchor="ctr">
                    <a:lnL w="28575">
                      <a:solidFill>
                        <a:srgbClr val="FFFFFF"/>
                      </a:solidFill>
                      <a:prstDash val="solid"/>
                    </a:lnL>
                    <a:lnR w="28575">
                      <a:solidFill>
                        <a:srgbClr val="FFFFFF"/>
                      </a:solidFill>
                      <a:prstDash val="solid"/>
                    </a:lnR>
                    <a:lnT w="28575">
                      <a:solidFill>
                        <a:srgbClr val="FFFFFF"/>
                      </a:solidFill>
                      <a:prstDash val="solid"/>
                    </a:lnT>
                    <a:solidFill>
                      <a:srgbClr val="E0EFD4"/>
                    </a:solidFill>
                  </a:tcPr>
                </a:tc>
                <a:tc>
                  <a:txBody>
                    <a:bodyPr/>
                    <a:lstStyle/>
                    <a:p>
                      <a:pPr marL="297180" marR="236220" algn="ctr">
                        <a:lnSpc>
                          <a:spcPct val="101899"/>
                        </a:lnSpc>
                        <a:spcBef>
                          <a:spcPts val="390"/>
                        </a:spcBef>
                      </a:pPr>
                      <a:r>
                        <a:rPr sz="900" b="1" spc="-10" dirty="0">
                          <a:solidFill>
                            <a:srgbClr val="00B3C7"/>
                          </a:solidFill>
                          <a:latin typeface="HelveticaNeueLT Std"/>
                          <a:cs typeface="HelveticaNeueLT Std"/>
                        </a:rPr>
                        <a:t>“Solid Performer”</a:t>
                      </a:r>
                      <a:endParaRPr sz="900" dirty="0">
                        <a:latin typeface="HelveticaNeueLT Std"/>
                        <a:cs typeface="HelveticaNeueLT Std"/>
                      </a:endParaRPr>
                    </a:p>
                    <a:p>
                      <a:pPr marL="233045" marR="171450" algn="ctr">
                        <a:lnSpc>
                          <a:spcPct val="101899"/>
                        </a:lnSpc>
                        <a:spcBef>
                          <a:spcPts val="359"/>
                        </a:spcBef>
                      </a:pPr>
                      <a:r>
                        <a:rPr sz="900" dirty="0">
                          <a:solidFill>
                            <a:srgbClr val="6D6E71"/>
                          </a:solidFill>
                          <a:latin typeface="HelveticaNeueLT Std"/>
                          <a:cs typeface="HelveticaNeueLT Std"/>
                        </a:rPr>
                        <a:t>Low </a:t>
                      </a:r>
                      <a:r>
                        <a:rPr sz="900" spc="-10" dirty="0">
                          <a:solidFill>
                            <a:srgbClr val="6D6E71"/>
                          </a:solidFill>
                          <a:latin typeface="HelveticaNeueLT Std"/>
                          <a:cs typeface="HelveticaNeueLT Std"/>
                        </a:rPr>
                        <a:t>Potential/ </a:t>
                      </a:r>
                      <a:r>
                        <a:rPr sz="900" spc="-20" dirty="0">
                          <a:solidFill>
                            <a:srgbClr val="6D6E71"/>
                          </a:solidFill>
                          <a:latin typeface="HelveticaNeueLT Std"/>
                          <a:cs typeface="HelveticaNeueLT Std"/>
                        </a:rPr>
                        <a:t>High </a:t>
                      </a:r>
                      <a:r>
                        <a:rPr sz="900" spc="-10" dirty="0">
                          <a:solidFill>
                            <a:srgbClr val="6D6E71"/>
                          </a:solidFill>
                          <a:latin typeface="HelveticaNeueLT Std"/>
                          <a:cs typeface="HelveticaNeueLT Std"/>
                        </a:rPr>
                        <a:t>Performance</a:t>
                      </a:r>
                      <a:endParaRPr sz="900" dirty="0">
                        <a:latin typeface="HelveticaNeueLT Std"/>
                        <a:cs typeface="HelveticaNeueLT Std"/>
                      </a:endParaRPr>
                    </a:p>
                  </a:txBody>
                  <a:tcPr marL="0" marR="0" marT="49530" marB="0" anchor="ctr">
                    <a:lnL w="28575">
                      <a:solidFill>
                        <a:srgbClr val="FFFFFF"/>
                      </a:solidFill>
                      <a:prstDash val="solid"/>
                    </a:lnL>
                    <a:lnT w="28575">
                      <a:solidFill>
                        <a:srgbClr val="FFFFFF"/>
                      </a:solidFill>
                      <a:prstDash val="solid"/>
                    </a:lnT>
                    <a:solidFill>
                      <a:srgbClr val="DEF0F3"/>
                    </a:solidFill>
                  </a:tcPr>
                </a:tc>
                <a:extLst>
                  <a:ext uri="{0D108BD9-81ED-4DB2-BD59-A6C34878D82A}">
                    <a16:rowId xmlns:a16="http://schemas.microsoft.com/office/drawing/2014/main" val="10002"/>
                  </a:ext>
                </a:extLst>
              </a:tr>
            </a:tbl>
          </a:graphicData>
        </a:graphic>
      </p:graphicFrame>
      <p:sp>
        <p:nvSpPr>
          <p:cNvPr id="6" name="object 11">
            <a:extLst>
              <a:ext uri="{FF2B5EF4-FFF2-40B4-BE49-F238E27FC236}">
                <a16:creationId xmlns:a16="http://schemas.microsoft.com/office/drawing/2014/main" id="{7E354A8D-BFAB-9460-4B24-0105FBB690F6}"/>
              </a:ext>
            </a:extLst>
          </p:cNvPr>
          <p:cNvSpPr/>
          <p:nvPr/>
        </p:nvSpPr>
        <p:spPr>
          <a:xfrm>
            <a:off x="2511721" y="1135699"/>
            <a:ext cx="318135" cy="183515"/>
          </a:xfrm>
          <a:custGeom>
            <a:avLst/>
            <a:gdLst/>
            <a:ahLst/>
            <a:cxnLst/>
            <a:rect l="l" t="t" r="r" b="b"/>
            <a:pathLst>
              <a:path w="318134" h="183514">
                <a:moveTo>
                  <a:pt x="184569" y="0"/>
                </a:moveTo>
                <a:lnTo>
                  <a:pt x="133527" y="0"/>
                </a:lnTo>
                <a:lnTo>
                  <a:pt x="0" y="133527"/>
                </a:lnTo>
                <a:lnTo>
                  <a:pt x="49669" y="183184"/>
                </a:lnTo>
                <a:lnTo>
                  <a:pt x="159054" y="73799"/>
                </a:lnTo>
                <a:lnTo>
                  <a:pt x="268427" y="183184"/>
                </a:lnTo>
                <a:lnTo>
                  <a:pt x="318096" y="133527"/>
                </a:lnTo>
                <a:lnTo>
                  <a:pt x="184569" y="0"/>
                </a:lnTo>
                <a:close/>
              </a:path>
            </a:pathLst>
          </a:custGeom>
          <a:solidFill>
            <a:srgbClr val="00A5B5"/>
          </a:solidFill>
        </p:spPr>
        <p:txBody>
          <a:bodyPr wrap="square" lIns="0" tIns="0" rIns="0" bIns="0" rtlCol="0"/>
          <a:lstStyle/>
          <a:p>
            <a:endParaRPr/>
          </a:p>
        </p:txBody>
      </p:sp>
      <p:sp>
        <p:nvSpPr>
          <p:cNvPr id="7" name="object 12">
            <a:extLst>
              <a:ext uri="{FF2B5EF4-FFF2-40B4-BE49-F238E27FC236}">
                <a16:creationId xmlns:a16="http://schemas.microsoft.com/office/drawing/2014/main" id="{3D3384DB-7B94-92E5-018C-EBF99B59A8CB}"/>
              </a:ext>
            </a:extLst>
          </p:cNvPr>
          <p:cNvSpPr/>
          <p:nvPr/>
        </p:nvSpPr>
        <p:spPr>
          <a:xfrm>
            <a:off x="2635142" y="1204881"/>
            <a:ext cx="71755" cy="3009265"/>
          </a:xfrm>
          <a:custGeom>
            <a:avLst/>
            <a:gdLst/>
            <a:ahLst/>
            <a:cxnLst/>
            <a:rect l="l" t="t" r="r" b="b"/>
            <a:pathLst>
              <a:path w="71755" h="3009265">
                <a:moveTo>
                  <a:pt x="71259" y="0"/>
                </a:moveTo>
                <a:lnTo>
                  <a:pt x="0" y="0"/>
                </a:lnTo>
                <a:lnTo>
                  <a:pt x="0" y="3009265"/>
                </a:lnTo>
                <a:lnTo>
                  <a:pt x="71259" y="3009265"/>
                </a:lnTo>
                <a:lnTo>
                  <a:pt x="71259" y="0"/>
                </a:lnTo>
                <a:close/>
              </a:path>
            </a:pathLst>
          </a:custGeom>
          <a:solidFill>
            <a:srgbClr val="00A5B5"/>
          </a:solidFill>
        </p:spPr>
        <p:txBody>
          <a:bodyPr wrap="square" lIns="0" tIns="0" rIns="0" bIns="0" rtlCol="0"/>
          <a:lstStyle/>
          <a:p>
            <a:endParaRPr/>
          </a:p>
        </p:txBody>
      </p:sp>
      <p:sp>
        <p:nvSpPr>
          <p:cNvPr id="8" name="object 13">
            <a:extLst>
              <a:ext uri="{FF2B5EF4-FFF2-40B4-BE49-F238E27FC236}">
                <a16:creationId xmlns:a16="http://schemas.microsoft.com/office/drawing/2014/main" id="{96A74282-4869-8E83-2AE6-4FFD6FD62D40}"/>
              </a:ext>
            </a:extLst>
          </p:cNvPr>
          <p:cNvSpPr/>
          <p:nvPr/>
        </p:nvSpPr>
        <p:spPr>
          <a:xfrm>
            <a:off x="3014884" y="4197064"/>
            <a:ext cx="3448050" cy="318135"/>
          </a:xfrm>
          <a:custGeom>
            <a:avLst/>
            <a:gdLst/>
            <a:ahLst/>
            <a:cxnLst/>
            <a:rect l="l" t="t" r="r" b="b"/>
            <a:pathLst>
              <a:path w="3448050" h="318134">
                <a:moveTo>
                  <a:pt x="3447897" y="133527"/>
                </a:moveTo>
                <a:lnTo>
                  <a:pt x="3314369" y="0"/>
                </a:lnTo>
                <a:lnTo>
                  <a:pt x="3264712" y="49669"/>
                </a:lnTo>
                <a:lnTo>
                  <a:pt x="3338461" y="123418"/>
                </a:lnTo>
                <a:lnTo>
                  <a:pt x="0" y="123418"/>
                </a:lnTo>
                <a:lnTo>
                  <a:pt x="0" y="194678"/>
                </a:lnTo>
                <a:lnTo>
                  <a:pt x="3338461" y="194678"/>
                </a:lnTo>
                <a:lnTo>
                  <a:pt x="3264712" y="268427"/>
                </a:lnTo>
                <a:lnTo>
                  <a:pt x="3314369" y="318096"/>
                </a:lnTo>
                <a:lnTo>
                  <a:pt x="3447897" y="184569"/>
                </a:lnTo>
                <a:lnTo>
                  <a:pt x="3447897" y="133527"/>
                </a:lnTo>
                <a:close/>
              </a:path>
            </a:pathLst>
          </a:custGeom>
          <a:solidFill>
            <a:srgbClr val="00A5B5"/>
          </a:solidFill>
        </p:spPr>
        <p:txBody>
          <a:bodyPr wrap="square" lIns="0" tIns="0" rIns="0" bIns="0" rtlCol="0"/>
          <a:lstStyle/>
          <a:p>
            <a:endParaRPr/>
          </a:p>
        </p:txBody>
      </p:sp>
      <p:sp>
        <p:nvSpPr>
          <p:cNvPr id="9" name="object 14">
            <a:extLst>
              <a:ext uri="{FF2B5EF4-FFF2-40B4-BE49-F238E27FC236}">
                <a16:creationId xmlns:a16="http://schemas.microsoft.com/office/drawing/2014/main" id="{0ED5CC2E-0691-C2EA-F903-DD28333287B9}"/>
              </a:ext>
            </a:extLst>
          </p:cNvPr>
          <p:cNvSpPr txBox="1"/>
          <p:nvPr/>
        </p:nvSpPr>
        <p:spPr>
          <a:xfrm>
            <a:off x="2832771" y="1493203"/>
            <a:ext cx="143510" cy="276860"/>
          </a:xfrm>
          <a:prstGeom prst="rect">
            <a:avLst/>
          </a:prstGeom>
        </p:spPr>
        <p:txBody>
          <a:bodyPr vert="vert270" wrap="square" lIns="0" tIns="13970" rIns="0" bIns="0" rtlCol="0">
            <a:spAutoFit/>
          </a:bodyPr>
          <a:lstStyle/>
          <a:p>
            <a:pPr marL="12700">
              <a:lnSpc>
                <a:spcPct val="100000"/>
              </a:lnSpc>
              <a:spcBef>
                <a:spcPts val="110"/>
              </a:spcBef>
            </a:pPr>
            <a:r>
              <a:rPr sz="750" b="1" spc="-20" dirty="0">
                <a:solidFill>
                  <a:srgbClr val="6D6E71"/>
                </a:solidFill>
                <a:latin typeface="HelveticaNeueLT Std"/>
                <a:cs typeface="HelveticaNeueLT Std"/>
              </a:rPr>
              <a:t>HIGH</a:t>
            </a:r>
            <a:endParaRPr sz="750">
              <a:latin typeface="HelveticaNeueLT Std"/>
              <a:cs typeface="HelveticaNeueLT Std"/>
            </a:endParaRPr>
          </a:p>
        </p:txBody>
      </p:sp>
      <p:sp>
        <p:nvSpPr>
          <p:cNvPr id="10" name="object 15">
            <a:extLst>
              <a:ext uri="{FF2B5EF4-FFF2-40B4-BE49-F238E27FC236}">
                <a16:creationId xmlns:a16="http://schemas.microsoft.com/office/drawing/2014/main" id="{0EB8F91C-32C9-406B-8E5C-DEFA5977E951}"/>
              </a:ext>
            </a:extLst>
          </p:cNvPr>
          <p:cNvSpPr txBox="1"/>
          <p:nvPr/>
        </p:nvSpPr>
        <p:spPr>
          <a:xfrm>
            <a:off x="2832771" y="2314251"/>
            <a:ext cx="143510" cy="586740"/>
          </a:xfrm>
          <a:prstGeom prst="rect">
            <a:avLst/>
          </a:prstGeom>
        </p:spPr>
        <p:txBody>
          <a:bodyPr vert="vert270" wrap="square" lIns="0" tIns="13970" rIns="0" bIns="0" rtlCol="0">
            <a:spAutoFit/>
          </a:bodyPr>
          <a:lstStyle/>
          <a:p>
            <a:pPr marL="12700">
              <a:lnSpc>
                <a:spcPct val="100000"/>
              </a:lnSpc>
              <a:spcBef>
                <a:spcPts val="110"/>
              </a:spcBef>
            </a:pPr>
            <a:r>
              <a:rPr sz="750" b="1" spc="-10" dirty="0">
                <a:solidFill>
                  <a:srgbClr val="6D6E71"/>
                </a:solidFill>
                <a:latin typeface="HelveticaNeueLT Std"/>
                <a:cs typeface="HelveticaNeueLT Std"/>
              </a:rPr>
              <a:t>MODERATE</a:t>
            </a:r>
            <a:endParaRPr sz="750" dirty="0">
              <a:latin typeface="HelveticaNeueLT Std"/>
              <a:cs typeface="HelveticaNeueLT Std"/>
            </a:endParaRPr>
          </a:p>
        </p:txBody>
      </p:sp>
      <p:sp>
        <p:nvSpPr>
          <p:cNvPr id="11" name="object 16">
            <a:extLst>
              <a:ext uri="{FF2B5EF4-FFF2-40B4-BE49-F238E27FC236}">
                <a16:creationId xmlns:a16="http://schemas.microsoft.com/office/drawing/2014/main" id="{61C28169-6B17-1281-09BB-A33FC7D7D123}"/>
              </a:ext>
            </a:extLst>
          </p:cNvPr>
          <p:cNvSpPr txBox="1"/>
          <p:nvPr/>
        </p:nvSpPr>
        <p:spPr>
          <a:xfrm>
            <a:off x="2465192" y="1985681"/>
            <a:ext cx="143510" cy="582930"/>
          </a:xfrm>
          <a:prstGeom prst="rect">
            <a:avLst/>
          </a:prstGeom>
        </p:spPr>
        <p:txBody>
          <a:bodyPr vert="vert270" wrap="square" lIns="0" tIns="13970" rIns="0" bIns="0" rtlCol="0">
            <a:spAutoFit/>
          </a:bodyPr>
          <a:lstStyle/>
          <a:p>
            <a:pPr marL="12700">
              <a:lnSpc>
                <a:spcPct val="100000"/>
              </a:lnSpc>
              <a:spcBef>
                <a:spcPts val="110"/>
              </a:spcBef>
            </a:pPr>
            <a:r>
              <a:rPr sz="750" b="1" spc="-10" dirty="0">
                <a:solidFill>
                  <a:srgbClr val="00B3C7"/>
                </a:solidFill>
                <a:latin typeface="HelveticaNeueLT Std"/>
                <a:cs typeface="HelveticaNeueLT Std"/>
              </a:rPr>
              <a:t>POTENTIAL</a:t>
            </a:r>
            <a:endParaRPr sz="750">
              <a:latin typeface="HelveticaNeueLT Std"/>
              <a:cs typeface="HelveticaNeueLT Std"/>
            </a:endParaRPr>
          </a:p>
        </p:txBody>
      </p:sp>
      <p:sp>
        <p:nvSpPr>
          <p:cNvPr id="12" name="object 17">
            <a:extLst>
              <a:ext uri="{FF2B5EF4-FFF2-40B4-BE49-F238E27FC236}">
                <a16:creationId xmlns:a16="http://schemas.microsoft.com/office/drawing/2014/main" id="{4DBA26D4-6A3A-DBB9-1724-16EDF5D5F9FA}"/>
              </a:ext>
            </a:extLst>
          </p:cNvPr>
          <p:cNvSpPr txBox="1"/>
          <p:nvPr/>
        </p:nvSpPr>
        <p:spPr>
          <a:xfrm>
            <a:off x="4348132" y="4456191"/>
            <a:ext cx="802640" cy="144780"/>
          </a:xfrm>
          <a:prstGeom prst="rect">
            <a:avLst/>
          </a:prstGeom>
        </p:spPr>
        <p:txBody>
          <a:bodyPr vert="horz" wrap="square" lIns="0" tIns="16510" rIns="0" bIns="0" rtlCol="0">
            <a:spAutoFit/>
          </a:bodyPr>
          <a:lstStyle/>
          <a:p>
            <a:pPr marL="12700">
              <a:lnSpc>
                <a:spcPct val="100000"/>
              </a:lnSpc>
              <a:spcBef>
                <a:spcPts val="130"/>
              </a:spcBef>
            </a:pPr>
            <a:r>
              <a:rPr sz="750" b="1" spc="-10" dirty="0">
                <a:solidFill>
                  <a:srgbClr val="00B3C7"/>
                </a:solidFill>
                <a:latin typeface="HelveticaNeueLT Std"/>
                <a:cs typeface="HelveticaNeueLT Std"/>
              </a:rPr>
              <a:t>PERFORMANCE</a:t>
            </a:r>
            <a:endParaRPr sz="750">
              <a:latin typeface="HelveticaNeueLT Std"/>
              <a:cs typeface="HelveticaNeueLT Std"/>
            </a:endParaRPr>
          </a:p>
        </p:txBody>
      </p:sp>
      <p:sp>
        <p:nvSpPr>
          <p:cNvPr id="13" name="object 18">
            <a:extLst>
              <a:ext uri="{FF2B5EF4-FFF2-40B4-BE49-F238E27FC236}">
                <a16:creationId xmlns:a16="http://schemas.microsoft.com/office/drawing/2014/main" id="{93124CF7-BE36-03B9-D8CA-D338513FE139}"/>
              </a:ext>
            </a:extLst>
          </p:cNvPr>
          <p:cNvSpPr txBox="1"/>
          <p:nvPr/>
        </p:nvSpPr>
        <p:spPr>
          <a:xfrm>
            <a:off x="2832771" y="3447235"/>
            <a:ext cx="143510" cy="254635"/>
          </a:xfrm>
          <a:prstGeom prst="rect">
            <a:avLst/>
          </a:prstGeom>
        </p:spPr>
        <p:txBody>
          <a:bodyPr vert="vert270" wrap="square" lIns="0" tIns="13970" rIns="0" bIns="0" rtlCol="0">
            <a:spAutoFit/>
          </a:bodyPr>
          <a:lstStyle/>
          <a:p>
            <a:pPr marL="12700">
              <a:lnSpc>
                <a:spcPct val="100000"/>
              </a:lnSpc>
              <a:spcBef>
                <a:spcPts val="110"/>
              </a:spcBef>
            </a:pPr>
            <a:r>
              <a:rPr sz="750" b="1" spc="-25" dirty="0">
                <a:solidFill>
                  <a:srgbClr val="6D6E71"/>
                </a:solidFill>
                <a:latin typeface="HelveticaNeueLT Std"/>
                <a:cs typeface="HelveticaNeueLT Std"/>
              </a:rPr>
              <a:t>LOW</a:t>
            </a:r>
            <a:endParaRPr sz="750">
              <a:latin typeface="HelveticaNeueLT Std"/>
              <a:cs typeface="HelveticaNeueLT Std"/>
            </a:endParaRPr>
          </a:p>
        </p:txBody>
      </p:sp>
      <p:sp>
        <p:nvSpPr>
          <p:cNvPr id="15" name="object 19">
            <a:extLst>
              <a:ext uri="{FF2B5EF4-FFF2-40B4-BE49-F238E27FC236}">
                <a16:creationId xmlns:a16="http://schemas.microsoft.com/office/drawing/2014/main" id="{01E57C86-C94F-CB66-E970-0D991DBAE486}"/>
              </a:ext>
            </a:extLst>
          </p:cNvPr>
          <p:cNvSpPr txBox="1"/>
          <p:nvPr/>
        </p:nvSpPr>
        <p:spPr>
          <a:xfrm>
            <a:off x="5760705" y="4108515"/>
            <a:ext cx="276860" cy="144780"/>
          </a:xfrm>
          <a:prstGeom prst="rect">
            <a:avLst/>
          </a:prstGeom>
        </p:spPr>
        <p:txBody>
          <a:bodyPr vert="horz" wrap="square" lIns="0" tIns="16510" rIns="0" bIns="0" rtlCol="0">
            <a:spAutoFit/>
          </a:bodyPr>
          <a:lstStyle/>
          <a:p>
            <a:pPr marL="12700">
              <a:lnSpc>
                <a:spcPct val="100000"/>
              </a:lnSpc>
              <a:spcBef>
                <a:spcPts val="130"/>
              </a:spcBef>
            </a:pPr>
            <a:r>
              <a:rPr sz="750" b="1" spc="-20" dirty="0">
                <a:solidFill>
                  <a:srgbClr val="6D6E71"/>
                </a:solidFill>
                <a:latin typeface="HelveticaNeueLT Std"/>
                <a:cs typeface="HelveticaNeueLT Std"/>
              </a:rPr>
              <a:t>HIGH</a:t>
            </a:r>
            <a:endParaRPr sz="750">
              <a:latin typeface="HelveticaNeueLT Std"/>
              <a:cs typeface="HelveticaNeueLT Std"/>
            </a:endParaRPr>
          </a:p>
        </p:txBody>
      </p:sp>
      <p:sp>
        <p:nvSpPr>
          <p:cNvPr id="16" name="object 20">
            <a:extLst>
              <a:ext uri="{FF2B5EF4-FFF2-40B4-BE49-F238E27FC236}">
                <a16:creationId xmlns:a16="http://schemas.microsoft.com/office/drawing/2014/main" id="{AD1372AA-609C-DDBA-0BD7-FBEA209D28AD}"/>
              </a:ext>
            </a:extLst>
          </p:cNvPr>
          <p:cNvSpPr txBox="1"/>
          <p:nvPr/>
        </p:nvSpPr>
        <p:spPr>
          <a:xfrm>
            <a:off x="4444281" y="4108515"/>
            <a:ext cx="586740" cy="144780"/>
          </a:xfrm>
          <a:prstGeom prst="rect">
            <a:avLst/>
          </a:prstGeom>
        </p:spPr>
        <p:txBody>
          <a:bodyPr vert="horz" wrap="square" lIns="0" tIns="16510" rIns="0" bIns="0" rtlCol="0">
            <a:spAutoFit/>
          </a:bodyPr>
          <a:lstStyle/>
          <a:p>
            <a:pPr marL="12700">
              <a:lnSpc>
                <a:spcPct val="100000"/>
              </a:lnSpc>
              <a:spcBef>
                <a:spcPts val="130"/>
              </a:spcBef>
            </a:pPr>
            <a:r>
              <a:rPr sz="750" b="1" spc="-10" dirty="0">
                <a:solidFill>
                  <a:srgbClr val="6D6E71"/>
                </a:solidFill>
                <a:latin typeface="HelveticaNeueLT Std"/>
                <a:cs typeface="HelveticaNeueLT Std"/>
              </a:rPr>
              <a:t>MODERATE</a:t>
            </a:r>
            <a:endParaRPr sz="750">
              <a:latin typeface="HelveticaNeueLT Std"/>
              <a:cs typeface="HelveticaNeueLT Std"/>
            </a:endParaRPr>
          </a:p>
        </p:txBody>
      </p:sp>
      <p:sp>
        <p:nvSpPr>
          <p:cNvPr id="17" name="object 21">
            <a:extLst>
              <a:ext uri="{FF2B5EF4-FFF2-40B4-BE49-F238E27FC236}">
                <a16:creationId xmlns:a16="http://schemas.microsoft.com/office/drawing/2014/main" id="{1B9F0B58-F8DB-ED9C-6E19-099E1B8E7B96}"/>
              </a:ext>
            </a:extLst>
          </p:cNvPr>
          <p:cNvSpPr txBox="1"/>
          <p:nvPr/>
        </p:nvSpPr>
        <p:spPr>
          <a:xfrm>
            <a:off x="3463707" y="4108515"/>
            <a:ext cx="254635" cy="144780"/>
          </a:xfrm>
          <a:prstGeom prst="rect">
            <a:avLst/>
          </a:prstGeom>
        </p:spPr>
        <p:txBody>
          <a:bodyPr vert="horz" wrap="square" lIns="0" tIns="16510" rIns="0" bIns="0" rtlCol="0">
            <a:spAutoFit/>
          </a:bodyPr>
          <a:lstStyle/>
          <a:p>
            <a:pPr marL="12700">
              <a:lnSpc>
                <a:spcPct val="100000"/>
              </a:lnSpc>
              <a:spcBef>
                <a:spcPts val="130"/>
              </a:spcBef>
            </a:pPr>
            <a:r>
              <a:rPr sz="750" b="1" spc="-25" dirty="0">
                <a:solidFill>
                  <a:srgbClr val="6D6E71"/>
                </a:solidFill>
                <a:latin typeface="HelveticaNeueLT Std"/>
                <a:cs typeface="HelveticaNeueLT Std"/>
              </a:rPr>
              <a:t>LOW</a:t>
            </a:r>
            <a:endParaRPr sz="750">
              <a:latin typeface="HelveticaNeueLT Std"/>
              <a:cs typeface="HelveticaNeueLT Std"/>
            </a:endParaRPr>
          </a:p>
        </p:txBody>
      </p:sp>
      <p:pic>
        <p:nvPicPr>
          <p:cNvPr id="18" name="Picture 17">
            <a:extLst>
              <a:ext uri="{FF2B5EF4-FFF2-40B4-BE49-F238E27FC236}">
                <a16:creationId xmlns:a16="http://schemas.microsoft.com/office/drawing/2014/main" id="{9113E920-665C-FDD1-2D53-EF6F605EFA56}"/>
              </a:ext>
            </a:extLst>
          </p:cNvPr>
          <p:cNvPicPr>
            <a:picLocks noChangeAspect="1"/>
          </p:cNvPicPr>
          <p:nvPr/>
        </p:nvPicPr>
        <p:blipFill rotWithShape="1">
          <a:blip r:embed="rId4"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spTree>
    <p:custDataLst>
      <p:tags r:id="rId1"/>
    </p:custDataLst>
    <p:extLst>
      <p:ext uri="{BB962C8B-B14F-4D97-AF65-F5344CB8AC3E}">
        <p14:creationId xmlns:p14="http://schemas.microsoft.com/office/powerpoint/2010/main" val="1620546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2">
            <a:extLst>
              <a:ext uri="{FF2B5EF4-FFF2-40B4-BE49-F238E27FC236}">
                <a16:creationId xmlns:a16="http://schemas.microsoft.com/office/drawing/2014/main" id="{08437CBC-6240-624E-A44D-DCB99BD46CC3}"/>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Freeform 23">
            <a:extLst>
              <a:ext uri="{FF2B5EF4-FFF2-40B4-BE49-F238E27FC236}">
                <a16:creationId xmlns:a16="http://schemas.microsoft.com/office/drawing/2014/main" id="{D93E155D-BEBD-8F84-C8C9-47B088A1C1C4}"/>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4">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85A7DD9-C9F2-B1D2-6662-AB4ABFCA8BCC}"/>
              </a:ext>
            </a:extLst>
          </p:cNvPr>
          <p:cNvPicPr>
            <a:picLocks noChangeAspect="1"/>
          </p:cNvPicPr>
          <p:nvPr/>
        </p:nvPicPr>
        <p:blipFill rotWithShape="1">
          <a:blip r:embed="rId4"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7" name="TextBox 6">
            <a:extLst>
              <a:ext uri="{FF2B5EF4-FFF2-40B4-BE49-F238E27FC236}">
                <a16:creationId xmlns:a16="http://schemas.microsoft.com/office/drawing/2014/main" id="{BF3830D8-BDBC-89EC-5D35-4EB1B2EAE5DF}"/>
              </a:ext>
            </a:extLst>
          </p:cNvPr>
          <p:cNvSpPr txBox="1"/>
          <p:nvPr/>
        </p:nvSpPr>
        <p:spPr>
          <a:xfrm>
            <a:off x="665106" y="2221245"/>
            <a:ext cx="1754244" cy="760080"/>
          </a:xfrm>
          <a:prstGeom prst="rect">
            <a:avLst/>
          </a:prstGeom>
        </p:spPr>
        <p:txBody>
          <a:bodyPr/>
          <a:lstStyle>
            <a:lvl1pPr>
              <a:lnSpc>
                <a:spcPct val="80000"/>
              </a:lnSpc>
              <a:spcBef>
                <a:spcPct val="0"/>
              </a:spcBef>
              <a:buNone/>
              <a:defRPr sz="2400" b="1" i="0">
                <a:solidFill>
                  <a:schemeClr val="accent1"/>
                </a:solidFill>
                <a:latin typeface="+mj-lt"/>
                <a:ea typeface="+mj-ea"/>
                <a:cs typeface="Arial" panose="020B0604020202020204" pitchFamily="34" charset="0"/>
              </a:defRPr>
            </a:lvl1pPr>
          </a:lstStyle>
          <a:p>
            <a:pPr>
              <a:lnSpc>
                <a:spcPct val="100000"/>
              </a:lnSpc>
            </a:pPr>
            <a:r>
              <a:rPr lang="en-US" dirty="0">
                <a:solidFill>
                  <a:schemeClr val="accent4"/>
                </a:solidFill>
              </a:rPr>
              <a:t>Option 2: </a:t>
            </a:r>
            <a:br>
              <a:rPr lang="en-US" dirty="0">
                <a:solidFill>
                  <a:schemeClr val="accent4"/>
                </a:solidFill>
              </a:rPr>
            </a:br>
            <a:r>
              <a:rPr lang="en-US" dirty="0">
                <a:solidFill>
                  <a:schemeClr val="tx2"/>
                </a:solidFill>
              </a:rPr>
              <a:t>FIVE</a:t>
            </a:r>
          </a:p>
        </p:txBody>
      </p:sp>
      <p:sp>
        <p:nvSpPr>
          <p:cNvPr id="13" name="TextBox 12">
            <a:extLst>
              <a:ext uri="{FF2B5EF4-FFF2-40B4-BE49-F238E27FC236}">
                <a16:creationId xmlns:a16="http://schemas.microsoft.com/office/drawing/2014/main" id="{80D3D90D-D715-EB69-EEB3-29415D1BA686}"/>
              </a:ext>
            </a:extLst>
          </p:cNvPr>
          <p:cNvSpPr txBox="1"/>
          <p:nvPr/>
        </p:nvSpPr>
        <p:spPr>
          <a:xfrm>
            <a:off x="4149923" y="2279199"/>
            <a:ext cx="4328971" cy="2226250"/>
          </a:xfrm>
          <a:prstGeom prst="rect">
            <a:avLst/>
          </a:prstGeom>
        </p:spPr>
        <p:txBody>
          <a:bodyPr wrap="square">
            <a:spAutoFit/>
          </a:bodyPr>
          <a:lstStyle>
            <a:defPPr>
              <a:defRPr lang="en-US"/>
            </a:defPPr>
            <a:lvl1pPr algn="ctr">
              <a:lnSpc>
                <a:spcPct val="150000"/>
              </a:lnSpc>
              <a:spcAft>
                <a:spcPts val="1000"/>
              </a:spcAft>
              <a:buClr>
                <a:schemeClr val="accent3"/>
              </a:buClr>
              <a:buSzPct val="130000"/>
              <a:defRPr>
                <a:ln w="0"/>
                <a:solidFill>
                  <a:schemeClr val="tx2"/>
                </a:solidFill>
                <a:ea typeface="Open Sans Light" panose="020B0306030504020204" pitchFamily="34" charset="0"/>
                <a:cs typeface="Arial" panose="020B0604020202020204" pitchFamily="34" charset="0"/>
              </a:defRPr>
            </a:lvl1pPr>
          </a:lstStyle>
          <a:p>
            <a:pPr>
              <a:lnSpc>
                <a:spcPct val="100000"/>
              </a:lnSpc>
            </a:pPr>
            <a:r>
              <a:rPr lang="en-US" dirty="0"/>
              <a:t>Simple Talent Assessment Comprising </a:t>
            </a:r>
            <a:br>
              <a:rPr lang="en-US" dirty="0"/>
            </a:br>
            <a:r>
              <a:rPr lang="en-US" dirty="0"/>
              <a:t>of 5 categories:</a:t>
            </a:r>
          </a:p>
          <a:p>
            <a:pPr>
              <a:lnSpc>
                <a:spcPct val="100000"/>
              </a:lnSpc>
            </a:pPr>
            <a:r>
              <a:rPr lang="en-US" sz="1600" b="1" dirty="0">
                <a:solidFill>
                  <a:schemeClr val="accent3"/>
                </a:solidFill>
              </a:rPr>
              <a:t>Needs Improvement, Development Needed, Star, Role Model, Ready for next</a:t>
            </a:r>
            <a:endParaRPr lang="en-US" dirty="0">
              <a:solidFill>
                <a:schemeClr val="accent3"/>
              </a:solidFill>
            </a:endParaRPr>
          </a:p>
          <a:p>
            <a:pPr>
              <a:lnSpc>
                <a:spcPct val="100000"/>
              </a:lnSpc>
            </a:pPr>
            <a:r>
              <a:rPr lang="en-US" dirty="0"/>
              <a:t>Each category helps you identify what steps you need to take to develop, engage, prepare or consider.</a:t>
            </a:r>
          </a:p>
        </p:txBody>
      </p:sp>
      <p:grpSp>
        <p:nvGrpSpPr>
          <p:cNvPr id="14" name="Group 13">
            <a:extLst>
              <a:ext uri="{FF2B5EF4-FFF2-40B4-BE49-F238E27FC236}">
                <a16:creationId xmlns:a16="http://schemas.microsoft.com/office/drawing/2014/main" id="{9F31FF03-5191-821E-19CC-FC0CF7CEA2A0}"/>
              </a:ext>
            </a:extLst>
          </p:cNvPr>
          <p:cNvGrpSpPr/>
          <p:nvPr/>
        </p:nvGrpSpPr>
        <p:grpSpPr>
          <a:xfrm>
            <a:off x="5436598" y="454200"/>
            <a:ext cx="1537243" cy="1550182"/>
            <a:chOff x="2986831" y="183112"/>
            <a:chExt cx="1690967" cy="1705200"/>
          </a:xfrm>
          <a:solidFill>
            <a:schemeClr val="accent4"/>
          </a:solidFill>
        </p:grpSpPr>
        <p:grpSp>
          <p:nvGrpSpPr>
            <p:cNvPr id="15" name="Group 14">
              <a:extLst>
                <a:ext uri="{FF2B5EF4-FFF2-40B4-BE49-F238E27FC236}">
                  <a16:creationId xmlns:a16="http://schemas.microsoft.com/office/drawing/2014/main" id="{6E3906FD-F535-F41C-0DFE-CFE1348E7F3F}"/>
                </a:ext>
              </a:extLst>
            </p:cNvPr>
            <p:cNvGrpSpPr/>
            <p:nvPr/>
          </p:nvGrpSpPr>
          <p:grpSpPr>
            <a:xfrm>
              <a:off x="2986831" y="183112"/>
              <a:ext cx="1690967" cy="1705200"/>
              <a:chOff x="1895808" y="3908426"/>
              <a:chExt cx="942975" cy="950912"/>
            </a:xfrm>
            <a:grpFill/>
          </p:grpSpPr>
          <p:sp>
            <p:nvSpPr>
              <p:cNvPr id="17" name="Freeform 70">
                <a:extLst>
                  <a:ext uri="{FF2B5EF4-FFF2-40B4-BE49-F238E27FC236}">
                    <a16:creationId xmlns:a16="http://schemas.microsoft.com/office/drawing/2014/main" id="{B98C39E0-0864-014C-9100-A016C038FFE1}"/>
                  </a:ext>
                </a:extLst>
              </p:cNvPr>
              <p:cNvSpPr>
                <a:spLocks noChangeArrowheads="1"/>
              </p:cNvSpPr>
              <p:nvPr/>
            </p:nvSpPr>
            <p:spPr bwMode="auto">
              <a:xfrm>
                <a:off x="1895808" y="3908426"/>
                <a:ext cx="942975" cy="950912"/>
              </a:xfrm>
              <a:custGeom>
                <a:avLst/>
                <a:gdLst>
                  <a:gd name="T0" fmla="*/ 2235 w 2619"/>
                  <a:gd name="T1" fmla="*/ 514 h 2640"/>
                  <a:gd name="T2" fmla="*/ 730 w 2619"/>
                  <a:gd name="T3" fmla="*/ 330 h 2640"/>
                  <a:gd name="T4" fmla="*/ 276 w 2619"/>
                  <a:gd name="T5" fmla="*/ 996 h 2640"/>
                  <a:gd name="T6" fmla="*/ 547 w 2619"/>
                  <a:gd name="T7" fmla="*/ 2038 h 2640"/>
                  <a:gd name="T8" fmla="*/ 440 w 2619"/>
                  <a:gd name="T9" fmla="*/ 2148 h 2640"/>
                  <a:gd name="T10" fmla="*/ 347 w 2619"/>
                  <a:gd name="T11" fmla="*/ 2049 h 2640"/>
                  <a:gd name="T12" fmla="*/ 0 w 2619"/>
                  <a:gd name="T13" fmla="*/ 2402 h 2640"/>
                  <a:gd name="T14" fmla="*/ 237 w 2619"/>
                  <a:gd name="T15" fmla="*/ 2639 h 2640"/>
                  <a:gd name="T16" fmla="*/ 587 w 2619"/>
                  <a:gd name="T17" fmla="*/ 2286 h 2640"/>
                  <a:gd name="T18" fmla="*/ 493 w 2619"/>
                  <a:gd name="T19" fmla="*/ 2199 h 2640"/>
                  <a:gd name="T20" fmla="*/ 601 w 2619"/>
                  <a:gd name="T21" fmla="*/ 2091 h 2640"/>
                  <a:gd name="T22" fmla="*/ 1419 w 2619"/>
                  <a:gd name="T23" fmla="*/ 2399 h 2640"/>
                  <a:gd name="T24" fmla="*/ 2223 w 2619"/>
                  <a:gd name="T25" fmla="*/ 2027 h 2640"/>
                  <a:gd name="T26" fmla="*/ 2235 w 2619"/>
                  <a:gd name="T27" fmla="*/ 514 h 2640"/>
                  <a:gd name="T28" fmla="*/ 1382 w 2619"/>
                  <a:gd name="T29" fmla="*/ 2331 h 2640"/>
                  <a:gd name="T30" fmla="*/ 316 w 2619"/>
                  <a:gd name="T31" fmla="*/ 1296 h 2640"/>
                  <a:gd name="T32" fmla="*/ 1351 w 2619"/>
                  <a:gd name="T33" fmla="*/ 198 h 2640"/>
                  <a:gd name="T34" fmla="*/ 1385 w 2619"/>
                  <a:gd name="T35" fmla="*/ 198 h 2640"/>
                  <a:gd name="T36" fmla="*/ 2127 w 2619"/>
                  <a:gd name="T37" fmla="*/ 500 h 2640"/>
                  <a:gd name="T38" fmla="*/ 2452 w 2619"/>
                  <a:gd name="T39" fmla="*/ 1267 h 2640"/>
                  <a:gd name="T40" fmla="*/ 1405 w 2619"/>
                  <a:gd name="T41" fmla="*/ 2334 h 2640"/>
                  <a:gd name="T42" fmla="*/ 1382 w 2619"/>
                  <a:gd name="T43" fmla="*/ 2331 h 2640"/>
                  <a:gd name="T44" fmla="*/ 98 w 2619"/>
                  <a:gd name="T45" fmla="*/ 2405 h 2640"/>
                  <a:gd name="T46" fmla="*/ 344 w 2619"/>
                  <a:gd name="T47" fmla="*/ 2156 h 2640"/>
                  <a:gd name="T48" fmla="*/ 485 w 2619"/>
                  <a:gd name="T49" fmla="*/ 2295 h 2640"/>
                  <a:gd name="T50" fmla="*/ 239 w 2619"/>
                  <a:gd name="T51" fmla="*/ 2543 h 2640"/>
                  <a:gd name="T52" fmla="*/ 98 w 2619"/>
                  <a:gd name="T53" fmla="*/ 2405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19" h="2640">
                    <a:moveTo>
                      <a:pt x="2235" y="514"/>
                    </a:moveTo>
                    <a:cubicBezTo>
                      <a:pt x="1854" y="77"/>
                      <a:pt x="1207" y="0"/>
                      <a:pt x="730" y="330"/>
                    </a:cubicBezTo>
                    <a:cubicBezTo>
                      <a:pt x="491" y="497"/>
                      <a:pt x="338" y="723"/>
                      <a:pt x="276" y="996"/>
                    </a:cubicBezTo>
                    <a:cubicBezTo>
                      <a:pt x="189" y="1383"/>
                      <a:pt x="279" y="1733"/>
                      <a:pt x="547" y="2038"/>
                    </a:cubicBezTo>
                    <a:lnTo>
                      <a:pt x="440" y="2148"/>
                    </a:lnTo>
                    <a:lnTo>
                      <a:pt x="347" y="2049"/>
                    </a:lnTo>
                    <a:lnTo>
                      <a:pt x="0" y="2402"/>
                    </a:lnTo>
                    <a:lnTo>
                      <a:pt x="237" y="2639"/>
                    </a:lnTo>
                    <a:lnTo>
                      <a:pt x="587" y="2286"/>
                    </a:lnTo>
                    <a:lnTo>
                      <a:pt x="493" y="2199"/>
                    </a:lnTo>
                    <a:lnTo>
                      <a:pt x="601" y="2091"/>
                    </a:lnTo>
                    <a:cubicBezTo>
                      <a:pt x="835" y="2306"/>
                      <a:pt x="1111" y="2410"/>
                      <a:pt x="1419" y="2399"/>
                    </a:cubicBezTo>
                    <a:cubicBezTo>
                      <a:pt x="1735" y="2388"/>
                      <a:pt x="2006" y="2264"/>
                      <a:pt x="2223" y="2027"/>
                    </a:cubicBezTo>
                    <a:cubicBezTo>
                      <a:pt x="2613" y="1600"/>
                      <a:pt x="2618" y="951"/>
                      <a:pt x="2235" y="514"/>
                    </a:cubicBezTo>
                    <a:close/>
                    <a:moveTo>
                      <a:pt x="1382" y="2331"/>
                    </a:moveTo>
                    <a:cubicBezTo>
                      <a:pt x="807" y="2331"/>
                      <a:pt x="330" y="1871"/>
                      <a:pt x="316" y="1296"/>
                    </a:cubicBezTo>
                    <a:cubicBezTo>
                      <a:pt x="302" y="706"/>
                      <a:pt x="764" y="215"/>
                      <a:pt x="1351" y="198"/>
                    </a:cubicBezTo>
                    <a:cubicBezTo>
                      <a:pt x="1363" y="198"/>
                      <a:pt x="1374" y="198"/>
                      <a:pt x="1385" y="198"/>
                    </a:cubicBezTo>
                    <a:cubicBezTo>
                      <a:pt x="1665" y="198"/>
                      <a:pt x="1927" y="305"/>
                      <a:pt x="2127" y="500"/>
                    </a:cubicBezTo>
                    <a:cubicBezTo>
                      <a:pt x="2336" y="703"/>
                      <a:pt x="2452" y="974"/>
                      <a:pt x="2452" y="1267"/>
                    </a:cubicBezTo>
                    <a:cubicBezTo>
                      <a:pt x="2452" y="1854"/>
                      <a:pt x="1992" y="2323"/>
                      <a:pt x="1405" y="2334"/>
                    </a:cubicBezTo>
                    <a:cubicBezTo>
                      <a:pt x="1394" y="2331"/>
                      <a:pt x="1388" y="2331"/>
                      <a:pt x="1382" y="2331"/>
                    </a:cubicBezTo>
                    <a:close/>
                    <a:moveTo>
                      <a:pt x="98" y="2405"/>
                    </a:moveTo>
                    <a:lnTo>
                      <a:pt x="344" y="2156"/>
                    </a:lnTo>
                    <a:lnTo>
                      <a:pt x="485" y="2295"/>
                    </a:lnTo>
                    <a:lnTo>
                      <a:pt x="239" y="2543"/>
                    </a:lnTo>
                    <a:lnTo>
                      <a:pt x="98" y="2405"/>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8" name="Freeform 71">
                <a:extLst>
                  <a:ext uri="{FF2B5EF4-FFF2-40B4-BE49-F238E27FC236}">
                    <a16:creationId xmlns:a16="http://schemas.microsoft.com/office/drawing/2014/main" id="{126C5FEB-EE4F-EE09-4CCC-138F89354E79}"/>
                  </a:ext>
                </a:extLst>
              </p:cNvPr>
              <p:cNvSpPr>
                <a:spLocks noChangeArrowheads="1"/>
              </p:cNvSpPr>
              <p:nvPr/>
            </p:nvSpPr>
            <p:spPr bwMode="auto">
              <a:xfrm>
                <a:off x="2045033" y="4016376"/>
                <a:ext cx="696912" cy="695325"/>
              </a:xfrm>
              <a:custGeom>
                <a:avLst/>
                <a:gdLst>
                  <a:gd name="T0" fmla="*/ 1654 w 1935"/>
                  <a:gd name="T1" fmla="*/ 288 h 1932"/>
                  <a:gd name="T2" fmla="*/ 971 w 1935"/>
                  <a:gd name="T3" fmla="*/ 0 h 1932"/>
                  <a:gd name="T4" fmla="*/ 963 w 1935"/>
                  <a:gd name="T5" fmla="*/ 0 h 1932"/>
                  <a:gd name="T6" fmla="*/ 291 w 1935"/>
                  <a:gd name="T7" fmla="*/ 277 h 1932"/>
                  <a:gd name="T8" fmla="*/ 3 w 1935"/>
                  <a:gd name="T9" fmla="*/ 960 h 1932"/>
                  <a:gd name="T10" fmla="*/ 968 w 1935"/>
                  <a:gd name="T11" fmla="*/ 1931 h 1932"/>
                  <a:gd name="T12" fmla="*/ 977 w 1935"/>
                  <a:gd name="T13" fmla="*/ 1931 h 1932"/>
                  <a:gd name="T14" fmla="*/ 1934 w 1935"/>
                  <a:gd name="T15" fmla="*/ 980 h 1932"/>
                  <a:gd name="T16" fmla="*/ 1654 w 1935"/>
                  <a:gd name="T17" fmla="*/ 288 h 1932"/>
                  <a:gd name="T18" fmla="*/ 1863 w 1935"/>
                  <a:gd name="T19" fmla="*/ 971 h 1932"/>
                  <a:gd name="T20" fmla="*/ 1598 w 1935"/>
                  <a:gd name="T21" fmla="*/ 1603 h 1932"/>
                  <a:gd name="T22" fmla="*/ 966 w 1935"/>
                  <a:gd name="T23" fmla="*/ 1863 h 1932"/>
                  <a:gd name="T24" fmla="*/ 963 w 1935"/>
                  <a:gd name="T25" fmla="*/ 1863 h 1932"/>
                  <a:gd name="T26" fmla="*/ 74 w 1935"/>
                  <a:gd name="T27" fmla="*/ 966 h 1932"/>
                  <a:gd name="T28" fmla="*/ 336 w 1935"/>
                  <a:gd name="T29" fmla="*/ 333 h 1932"/>
                  <a:gd name="T30" fmla="*/ 974 w 1935"/>
                  <a:gd name="T31" fmla="*/ 74 h 1932"/>
                  <a:gd name="T32" fmla="*/ 977 w 1935"/>
                  <a:gd name="T33" fmla="*/ 74 h 1932"/>
                  <a:gd name="T34" fmla="*/ 1863 w 1935"/>
                  <a:gd name="T35" fmla="*/ 971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5" h="1932">
                    <a:moveTo>
                      <a:pt x="1654" y="288"/>
                    </a:moveTo>
                    <a:cubicBezTo>
                      <a:pt x="1474" y="105"/>
                      <a:pt x="1231" y="3"/>
                      <a:pt x="971" y="0"/>
                    </a:cubicBezTo>
                    <a:cubicBezTo>
                      <a:pt x="968" y="0"/>
                      <a:pt x="966" y="0"/>
                      <a:pt x="963" y="0"/>
                    </a:cubicBezTo>
                    <a:cubicBezTo>
                      <a:pt x="712" y="0"/>
                      <a:pt x="472" y="99"/>
                      <a:pt x="291" y="277"/>
                    </a:cubicBezTo>
                    <a:cubicBezTo>
                      <a:pt x="105" y="460"/>
                      <a:pt x="3" y="700"/>
                      <a:pt x="3" y="960"/>
                    </a:cubicBezTo>
                    <a:cubicBezTo>
                      <a:pt x="0" y="1490"/>
                      <a:pt x="432" y="1928"/>
                      <a:pt x="968" y="1931"/>
                    </a:cubicBezTo>
                    <a:cubicBezTo>
                      <a:pt x="971" y="1931"/>
                      <a:pt x="974" y="1931"/>
                      <a:pt x="977" y="1931"/>
                    </a:cubicBezTo>
                    <a:cubicBezTo>
                      <a:pt x="1499" y="1931"/>
                      <a:pt x="1928" y="1505"/>
                      <a:pt x="1934" y="980"/>
                    </a:cubicBezTo>
                    <a:cubicBezTo>
                      <a:pt x="1934" y="717"/>
                      <a:pt x="1835" y="472"/>
                      <a:pt x="1654" y="288"/>
                    </a:cubicBezTo>
                    <a:close/>
                    <a:moveTo>
                      <a:pt x="1863" y="971"/>
                    </a:moveTo>
                    <a:cubicBezTo>
                      <a:pt x="1863" y="1211"/>
                      <a:pt x="1767" y="1434"/>
                      <a:pt x="1598" y="1603"/>
                    </a:cubicBezTo>
                    <a:cubicBezTo>
                      <a:pt x="1428" y="1770"/>
                      <a:pt x="1203" y="1863"/>
                      <a:pt x="966" y="1863"/>
                    </a:cubicBezTo>
                    <a:lnTo>
                      <a:pt x="963" y="1863"/>
                    </a:lnTo>
                    <a:cubicBezTo>
                      <a:pt x="472" y="1860"/>
                      <a:pt x="71" y="1459"/>
                      <a:pt x="74" y="966"/>
                    </a:cubicBezTo>
                    <a:cubicBezTo>
                      <a:pt x="74" y="726"/>
                      <a:pt x="166" y="500"/>
                      <a:pt x="336" y="333"/>
                    </a:cubicBezTo>
                    <a:cubicBezTo>
                      <a:pt x="505" y="167"/>
                      <a:pt x="731" y="74"/>
                      <a:pt x="974" y="74"/>
                    </a:cubicBezTo>
                    <a:lnTo>
                      <a:pt x="977" y="74"/>
                    </a:lnTo>
                    <a:cubicBezTo>
                      <a:pt x="1465" y="71"/>
                      <a:pt x="1866" y="475"/>
                      <a:pt x="1863" y="971"/>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16" name="Shape 2614">
              <a:extLst>
                <a:ext uri="{FF2B5EF4-FFF2-40B4-BE49-F238E27FC236}">
                  <a16:creationId xmlns:a16="http://schemas.microsoft.com/office/drawing/2014/main" id="{2D48D9CF-8A56-4F76-FE9F-4157D90E2515}"/>
                </a:ext>
              </a:extLst>
            </p:cNvPr>
            <p:cNvSpPr/>
            <p:nvPr/>
          </p:nvSpPr>
          <p:spPr>
            <a:xfrm>
              <a:off x="3254425" y="375096"/>
              <a:ext cx="1249721" cy="1249721"/>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grp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1"/>
    </p:custDataLst>
    <p:extLst>
      <p:ext uri="{BB962C8B-B14F-4D97-AF65-F5344CB8AC3E}">
        <p14:creationId xmlns:p14="http://schemas.microsoft.com/office/powerpoint/2010/main" val="3445728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bject 3">
            <a:extLst>
              <a:ext uri="{FF2B5EF4-FFF2-40B4-BE49-F238E27FC236}">
                <a16:creationId xmlns:a16="http://schemas.microsoft.com/office/drawing/2014/main" id="{24229A95-4225-1278-D5BE-C0A5AE28C2B8}"/>
              </a:ext>
            </a:extLst>
          </p:cNvPr>
          <p:cNvSpPr/>
          <p:nvPr/>
        </p:nvSpPr>
        <p:spPr>
          <a:xfrm>
            <a:off x="382532" y="1432916"/>
            <a:ext cx="1550542" cy="376944"/>
          </a:xfrm>
          <a:custGeom>
            <a:avLst/>
            <a:gdLst/>
            <a:ahLst/>
            <a:cxnLst/>
            <a:rect l="l" t="t" r="r" b="b"/>
            <a:pathLst>
              <a:path w="1611630" h="391794">
                <a:moveTo>
                  <a:pt x="1611630" y="0"/>
                </a:moveTo>
                <a:lnTo>
                  <a:pt x="0" y="0"/>
                </a:lnTo>
                <a:lnTo>
                  <a:pt x="0" y="391731"/>
                </a:lnTo>
                <a:lnTo>
                  <a:pt x="1611630" y="391731"/>
                </a:lnTo>
                <a:lnTo>
                  <a:pt x="1611630" y="0"/>
                </a:lnTo>
                <a:close/>
              </a:path>
            </a:pathLst>
          </a:custGeom>
          <a:solidFill>
            <a:srgbClr val="00B3C7"/>
          </a:solidFill>
        </p:spPr>
        <p:txBody>
          <a:bodyPr wrap="square" lIns="0" tIns="0" rIns="0" bIns="0" rtlCol="0"/>
          <a:lstStyle/>
          <a:p>
            <a:endParaRPr sz="1120"/>
          </a:p>
        </p:txBody>
      </p:sp>
      <p:sp>
        <p:nvSpPr>
          <p:cNvPr id="74" name="object 4">
            <a:extLst>
              <a:ext uri="{FF2B5EF4-FFF2-40B4-BE49-F238E27FC236}">
                <a16:creationId xmlns:a16="http://schemas.microsoft.com/office/drawing/2014/main" id="{8F44D428-A015-AE05-B553-242F676DC7FF}"/>
              </a:ext>
            </a:extLst>
          </p:cNvPr>
          <p:cNvSpPr/>
          <p:nvPr/>
        </p:nvSpPr>
        <p:spPr>
          <a:xfrm>
            <a:off x="382532" y="1809800"/>
            <a:ext cx="1550542" cy="2521924"/>
          </a:xfrm>
          <a:custGeom>
            <a:avLst/>
            <a:gdLst/>
            <a:ahLst/>
            <a:cxnLst/>
            <a:rect l="l" t="t" r="r" b="b"/>
            <a:pathLst>
              <a:path w="1611630" h="4770120">
                <a:moveTo>
                  <a:pt x="1611630" y="0"/>
                </a:moveTo>
                <a:lnTo>
                  <a:pt x="0" y="0"/>
                </a:lnTo>
                <a:lnTo>
                  <a:pt x="0" y="4770056"/>
                </a:lnTo>
                <a:lnTo>
                  <a:pt x="1611630" y="4770056"/>
                </a:lnTo>
                <a:lnTo>
                  <a:pt x="1611630" y="0"/>
                </a:lnTo>
                <a:close/>
              </a:path>
            </a:pathLst>
          </a:custGeom>
          <a:solidFill>
            <a:srgbClr val="EDEDEE"/>
          </a:solidFill>
        </p:spPr>
        <p:txBody>
          <a:bodyPr wrap="square" lIns="0" tIns="0" rIns="0" bIns="0" rtlCol="0"/>
          <a:lstStyle/>
          <a:p>
            <a:endParaRPr/>
          </a:p>
        </p:txBody>
      </p:sp>
      <p:sp>
        <p:nvSpPr>
          <p:cNvPr id="75" name="object 5">
            <a:extLst>
              <a:ext uri="{FF2B5EF4-FFF2-40B4-BE49-F238E27FC236}">
                <a16:creationId xmlns:a16="http://schemas.microsoft.com/office/drawing/2014/main" id="{97258CCA-4EFC-263F-4D1B-E39E9EF0B9E5}"/>
              </a:ext>
            </a:extLst>
          </p:cNvPr>
          <p:cNvSpPr/>
          <p:nvPr/>
        </p:nvSpPr>
        <p:spPr>
          <a:xfrm>
            <a:off x="1933070" y="1704082"/>
            <a:ext cx="0" cy="2587442"/>
          </a:xfrm>
          <a:custGeom>
            <a:avLst/>
            <a:gdLst/>
            <a:ahLst/>
            <a:cxnLst/>
            <a:rect l="l" t="t" r="r" b="b"/>
            <a:pathLst>
              <a:path h="4764405">
                <a:moveTo>
                  <a:pt x="0" y="4763833"/>
                </a:moveTo>
                <a:lnTo>
                  <a:pt x="0" y="0"/>
                </a:lnTo>
              </a:path>
            </a:pathLst>
          </a:custGeom>
          <a:ln w="6223">
            <a:solidFill>
              <a:srgbClr val="CFD1D2"/>
            </a:solidFill>
          </a:ln>
        </p:spPr>
        <p:txBody>
          <a:bodyPr wrap="square" lIns="0" tIns="0" rIns="0" bIns="0" rtlCol="0"/>
          <a:lstStyle/>
          <a:p>
            <a:endParaRPr/>
          </a:p>
        </p:txBody>
      </p:sp>
      <p:sp>
        <p:nvSpPr>
          <p:cNvPr id="76" name="object 6">
            <a:extLst>
              <a:ext uri="{FF2B5EF4-FFF2-40B4-BE49-F238E27FC236}">
                <a16:creationId xmlns:a16="http://schemas.microsoft.com/office/drawing/2014/main" id="{85C0C8B2-75F7-522C-E059-56000A36A2B5}"/>
              </a:ext>
            </a:extLst>
          </p:cNvPr>
          <p:cNvSpPr/>
          <p:nvPr/>
        </p:nvSpPr>
        <p:spPr>
          <a:xfrm>
            <a:off x="382528" y="4322600"/>
            <a:ext cx="1550542" cy="0"/>
          </a:xfrm>
          <a:custGeom>
            <a:avLst/>
            <a:gdLst/>
            <a:ahLst/>
            <a:cxnLst/>
            <a:rect l="l" t="t" r="r" b="b"/>
            <a:pathLst>
              <a:path w="1611630">
                <a:moveTo>
                  <a:pt x="0" y="0"/>
                </a:moveTo>
                <a:lnTo>
                  <a:pt x="1611630" y="0"/>
                </a:lnTo>
              </a:path>
            </a:pathLst>
          </a:custGeom>
          <a:ln w="6223">
            <a:solidFill>
              <a:srgbClr val="CFD1D2"/>
            </a:solidFill>
          </a:ln>
        </p:spPr>
        <p:txBody>
          <a:bodyPr wrap="square" lIns="0" tIns="0" rIns="0" bIns="0" rtlCol="0"/>
          <a:lstStyle/>
          <a:p>
            <a:endParaRPr/>
          </a:p>
        </p:txBody>
      </p:sp>
      <p:sp>
        <p:nvSpPr>
          <p:cNvPr id="77" name="object 7">
            <a:extLst>
              <a:ext uri="{FF2B5EF4-FFF2-40B4-BE49-F238E27FC236}">
                <a16:creationId xmlns:a16="http://schemas.microsoft.com/office/drawing/2014/main" id="{1A5B0B5D-D33A-ECA0-226D-453BE30A0A61}"/>
              </a:ext>
            </a:extLst>
          </p:cNvPr>
          <p:cNvSpPr/>
          <p:nvPr/>
        </p:nvSpPr>
        <p:spPr>
          <a:xfrm>
            <a:off x="2076887" y="1432916"/>
            <a:ext cx="1626908" cy="376944"/>
          </a:xfrm>
          <a:custGeom>
            <a:avLst/>
            <a:gdLst/>
            <a:ahLst/>
            <a:cxnLst/>
            <a:rect l="l" t="t" r="r" b="b"/>
            <a:pathLst>
              <a:path w="1691004" h="391794">
                <a:moveTo>
                  <a:pt x="1690750" y="0"/>
                </a:moveTo>
                <a:lnTo>
                  <a:pt x="0" y="0"/>
                </a:lnTo>
                <a:lnTo>
                  <a:pt x="0" y="391731"/>
                </a:lnTo>
                <a:lnTo>
                  <a:pt x="1690750" y="391731"/>
                </a:lnTo>
                <a:lnTo>
                  <a:pt x="1690750" y="0"/>
                </a:lnTo>
                <a:close/>
              </a:path>
            </a:pathLst>
          </a:custGeom>
          <a:solidFill>
            <a:srgbClr val="82C341"/>
          </a:solidFill>
        </p:spPr>
        <p:txBody>
          <a:bodyPr wrap="square" lIns="0" tIns="0" rIns="0" bIns="0" rtlCol="0"/>
          <a:lstStyle/>
          <a:p>
            <a:endParaRPr sz="1120"/>
          </a:p>
        </p:txBody>
      </p:sp>
      <p:sp>
        <p:nvSpPr>
          <p:cNvPr id="78" name="object 8">
            <a:extLst>
              <a:ext uri="{FF2B5EF4-FFF2-40B4-BE49-F238E27FC236}">
                <a16:creationId xmlns:a16="http://schemas.microsoft.com/office/drawing/2014/main" id="{0F73A65F-6527-22BD-F234-D62487592050}"/>
              </a:ext>
            </a:extLst>
          </p:cNvPr>
          <p:cNvSpPr/>
          <p:nvPr/>
        </p:nvSpPr>
        <p:spPr>
          <a:xfrm>
            <a:off x="2076887" y="1809800"/>
            <a:ext cx="1626908" cy="2521921"/>
          </a:xfrm>
          <a:custGeom>
            <a:avLst/>
            <a:gdLst/>
            <a:ahLst/>
            <a:cxnLst/>
            <a:rect l="l" t="t" r="r" b="b"/>
            <a:pathLst>
              <a:path w="1691004" h="4770120">
                <a:moveTo>
                  <a:pt x="1690750" y="0"/>
                </a:moveTo>
                <a:lnTo>
                  <a:pt x="0" y="0"/>
                </a:lnTo>
                <a:lnTo>
                  <a:pt x="0" y="4770056"/>
                </a:lnTo>
                <a:lnTo>
                  <a:pt x="1690750" y="4770056"/>
                </a:lnTo>
                <a:lnTo>
                  <a:pt x="1690750" y="0"/>
                </a:lnTo>
                <a:close/>
              </a:path>
            </a:pathLst>
          </a:custGeom>
          <a:solidFill>
            <a:srgbClr val="EDEDEE"/>
          </a:solidFill>
        </p:spPr>
        <p:txBody>
          <a:bodyPr wrap="square" lIns="0" tIns="0" rIns="0" bIns="0" rtlCol="0"/>
          <a:lstStyle/>
          <a:p>
            <a:endParaRPr/>
          </a:p>
        </p:txBody>
      </p:sp>
      <p:sp>
        <p:nvSpPr>
          <p:cNvPr id="80" name="object 10">
            <a:extLst>
              <a:ext uri="{FF2B5EF4-FFF2-40B4-BE49-F238E27FC236}">
                <a16:creationId xmlns:a16="http://schemas.microsoft.com/office/drawing/2014/main" id="{13980F3C-561E-F8FA-DD8F-65882CDD19D1}"/>
              </a:ext>
            </a:extLst>
          </p:cNvPr>
          <p:cNvSpPr/>
          <p:nvPr/>
        </p:nvSpPr>
        <p:spPr>
          <a:xfrm>
            <a:off x="3703547" y="1704081"/>
            <a:ext cx="0" cy="2587444"/>
          </a:xfrm>
          <a:custGeom>
            <a:avLst/>
            <a:gdLst/>
            <a:ahLst/>
            <a:cxnLst/>
            <a:rect l="l" t="t" r="r" b="b"/>
            <a:pathLst>
              <a:path h="4764405">
                <a:moveTo>
                  <a:pt x="0" y="4763833"/>
                </a:moveTo>
                <a:lnTo>
                  <a:pt x="0" y="0"/>
                </a:lnTo>
              </a:path>
            </a:pathLst>
          </a:custGeom>
          <a:ln w="6223">
            <a:solidFill>
              <a:srgbClr val="CFD1D2"/>
            </a:solidFill>
          </a:ln>
        </p:spPr>
        <p:txBody>
          <a:bodyPr wrap="square" lIns="0" tIns="0" rIns="0" bIns="0" rtlCol="0"/>
          <a:lstStyle/>
          <a:p>
            <a:endParaRPr/>
          </a:p>
        </p:txBody>
      </p:sp>
      <p:sp>
        <p:nvSpPr>
          <p:cNvPr id="81" name="object 11">
            <a:extLst>
              <a:ext uri="{FF2B5EF4-FFF2-40B4-BE49-F238E27FC236}">
                <a16:creationId xmlns:a16="http://schemas.microsoft.com/office/drawing/2014/main" id="{F7A5FC49-2AE9-2CF6-487B-B41E68F1075C}"/>
              </a:ext>
            </a:extLst>
          </p:cNvPr>
          <p:cNvSpPr/>
          <p:nvPr/>
        </p:nvSpPr>
        <p:spPr>
          <a:xfrm>
            <a:off x="2076883" y="4322600"/>
            <a:ext cx="1629963" cy="0"/>
          </a:xfrm>
          <a:custGeom>
            <a:avLst/>
            <a:gdLst/>
            <a:ahLst/>
            <a:cxnLst/>
            <a:rect l="l" t="t" r="r" b="b"/>
            <a:pathLst>
              <a:path w="1694179">
                <a:moveTo>
                  <a:pt x="0" y="0"/>
                </a:moveTo>
                <a:lnTo>
                  <a:pt x="1693862" y="0"/>
                </a:lnTo>
              </a:path>
            </a:pathLst>
          </a:custGeom>
          <a:ln w="6223">
            <a:solidFill>
              <a:srgbClr val="CFD1D2"/>
            </a:solidFill>
          </a:ln>
        </p:spPr>
        <p:txBody>
          <a:bodyPr wrap="square" lIns="0" tIns="0" rIns="0" bIns="0" rtlCol="0"/>
          <a:lstStyle/>
          <a:p>
            <a:endParaRPr/>
          </a:p>
        </p:txBody>
      </p:sp>
      <p:sp>
        <p:nvSpPr>
          <p:cNvPr id="82" name="object 12">
            <a:extLst>
              <a:ext uri="{FF2B5EF4-FFF2-40B4-BE49-F238E27FC236}">
                <a16:creationId xmlns:a16="http://schemas.microsoft.com/office/drawing/2014/main" id="{641364F1-6A4A-EB9F-58E4-5822222058BE}"/>
              </a:ext>
            </a:extLst>
          </p:cNvPr>
          <p:cNvSpPr/>
          <p:nvPr/>
        </p:nvSpPr>
        <p:spPr>
          <a:xfrm>
            <a:off x="1933070" y="1432917"/>
            <a:ext cx="0" cy="373890"/>
          </a:xfrm>
          <a:custGeom>
            <a:avLst/>
            <a:gdLst/>
            <a:ahLst/>
            <a:cxnLst/>
            <a:rect l="l" t="t" r="r" b="b"/>
            <a:pathLst>
              <a:path h="388619">
                <a:moveTo>
                  <a:pt x="0" y="388620"/>
                </a:moveTo>
                <a:lnTo>
                  <a:pt x="0" y="0"/>
                </a:lnTo>
              </a:path>
            </a:pathLst>
          </a:custGeom>
          <a:ln w="6223">
            <a:solidFill>
              <a:srgbClr val="CFD1D2"/>
            </a:solidFill>
          </a:ln>
        </p:spPr>
        <p:txBody>
          <a:bodyPr wrap="square" lIns="0" tIns="0" rIns="0" bIns="0" rtlCol="0"/>
          <a:lstStyle/>
          <a:p>
            <a:endParaRPr sz="1120"/>
          </a:p>
        </p:txBody>
      </p:sp>
      <p:sp>
        <p:nvSpPr>
          <p:cNvPr id="83" name="object 13">
            <a:extLst>
              <a:ext uri="{FF2B5EF4-FFF2-40B4-BE49-F238E27FC236}">
                <a16:creationId xmlns:a16="http://schemas.microsoft.com/office/drawing/2014/main" id="{DABC952A-8B11-D3E1-51AD-65393A2C7BD0}"/>
              </a:ext>
            </a:extLst>
          </p:cNvPr>
          <p:cNvSpPr/>
          <p:nvPr/>
        </p:nvSpPr>
        <p:spPr>
          <a:xfrm>
            <a:off x="382528" y="1809800"/>
            <a:ext cx="1553597" cy="0"/>
          </a:xfrm>
          <a:custGeom>
            <a:avLst/>
            <a:gdLst/>
            <a:ahLst/>
            <a:cxnLst/>
            <a:rect l="l" t="t" r="r" b="b"/>
            <a:pathLst>
              <a:path w="1614805">
                <a:moveTo>
                  <a:pt x="0" y="0"/>
                </a:moveTo>
                <a:lnTo>
                  <a:pt x="1614741" y="0"/>
                </a:lnTo>
              </a:path>
            </a:pathLst>
          </a:custGeom>
          <a:ln w="6223">
            <a:solidFill>
              <a:srgbClr val="CFD1D2"/>
            </a:solidFill>
          </a:ln>
        </p:spPr>
        <p:txBody>
          <a:bodyPr wrap="square" lIns="0" tIns="0" rIns="0" bIns="0" rtlCol="0"/>
          <a:lstStyle/>
          <a:p>
            <a:endParaRPr sz="1120"/>
          </a:p>
        </p:txBody>
      </p:sp>
      <p:sp>
        <p:nvSpPr>
          <p:cNvPr id="84" name="object 14">
            <a:extLst>
              <a:ext uri="{FF2B5EF4-FFF2-40B4-BE49-F238E27FC236}">
                <a16:creationId xmlns:a16="http://schemas.microsoft.com/office/drawing/2014/main" id="{A4AC5734-DCC0-B2CC-1F33-5FD3B040831E}"/>
              </a:ext>
            </a:extLst>
          </p:cNvPr>
          <p:cNvSpPr/>
          <p:nvPr/>
        </p:nvSpPr>
        <p:spPr>
          <a:xfrm>
            <a:off x="3703547" y="1432917"/>
            <a:ext cx="0" cy="373890"/>
          </a:xfrm>
          <a:custGeom>
            <a:avLst/>
            <a:gdLst/>
            <a:ahLst/>
            <a:cxnLst/>
            <a:rect l="l" t="t" r="r" b="b"/>
            <a:pathLst>
              <a:path h="388619">
                <a:moveTo>
                  <a:pt x="0" y="388620"/>
                </a:moveTo>
                <a:lnTo>
                  <a:pt x="0" y="0"/>
                </a:lnTo>
              </a:path>
            </a:pathLst>
          </a:custGeom>
          <a:ln w="6223">
            <a:solidFill>
              <a:srgbClr val="CFD1D2"/>
            </a:solidFill>
          </a:ln>
        </p:spPr>
        <p:txBody>
          <a:bodyPr wrap="square" lIns="0" tIns="0" rIns="0" bIns="0" rtlCol="0"/>
          <a:lstStyle/>
          <a:p>
            <a:endParaRPr sz="1120"/>
          </a:p>
        </p:txBody>
      </p:sp>
      <p:sp>
        <p:nvSpPr>
          <p:cNvPr id="85" name="object 15">
            <a:extLst>
              <a:ext uri="{FF2B5EF4-FFF2-40B4-BE49-F238E27FC236}">
                <a16:creationId xmlns:a16="http://schemas.microsoft.com/office/drawing/2014/main" id="{84D3CAB4-70CC-8973-EA75-E0A18C4DE67D}"/>
              </a:ext>
            </a:extLst>
          </p:cNvPr>
          <p:cNvSpPr/>
          <p:nvPr/>
        </p:nvSpPr>
        <p:spPr>
          <a:xfrm>
            <a:off x="2076883" y="1809800"/>
            <a:ext cx="1629963" cy="0"/>
          </a:xfrm>
          <a:custGeom>
            <a:avLst/>
            <a:gdLst/>
            <a:ahLst/>
            <a:cxnLst/>
            <a:rect l="l" t="t" r="r" b="b"/>
            <a:pathLst>
              <a:path w="1694179">
                <a:moveTo>
                  <a:pt x="0" y="0"/>
                </a:moveTo>
                <a:lnTo>
                  <a:pt x="1693862" y="0"/>
                </a:lnTo>
              </a:path>
            </a:pathLst>
          </a:custGeom>
          <a:ln w="6223">
            <a:solidFill>
              <a:srgbClr val="CFD1D2"/>
            </a:solidFill>
          </a:ln>
        </p:spPr>
        <p:txBody>
          <a:bodyPr wrap="square" lIns="0" tIns="0" rIns="0" bIns="0" rtlCol="0"/>
          <a:lstStyle/>
          <a:p>
            <a:endParaRPr sz="1120"/>
          </a:p>
        </p:txBody>
      </p:sp>
      <p:grpSp>
        <p:nvGrpSpPr>
          <p:cNvPr id="86" name="object 16">
            <a:extLst>
              <a:ext uri="{FF2B5EF4-FFF2-40B4-BE49-F238E27FC236}">
                <a16:creationId xmlns:a16="http://schemas.microsoft.com/office/drawing/2014/main" id="{ED65661C-A541-4CF5-81CE-375F99EEA85F}"/>
              </a:ext>
            </a:extLst>
          </p:cNvPr>
          <p:cNvGrpSpPr/>
          <p:nvPr/>
        </p:nvGrpSpPr>
        <p:grpSpPr>
          <a:xfrm>
            <a:off x="3828506" y="1432916"/>
            <a:ext cx="1629963" cy="2898804"/>
            <a:chOff x="4223634" y="1409636"/>
            <a:chExt cx="1694180" cy="3013011"/>
          </a:xfrm>
        </p:grpSpPr>
        <p:sp>
          <p:nvSpPr>
            <p:cNvPr id="87" name="object 17">
              <a:extLst>
                <a:ext uri="{FF2B5EF4-FFF2-40B4-BE49-F238E27FC236}">
                  <a16:creationId xmlns:a16="http://schemas.microsoft.com/office/drawing/2014/main" id="{B6D582C0-3670-0470-50C3-5D3001D95DFD}"/>
                </a:ext>
              </a:extLst>
            </p:cNvPr>
            <p:cNvSpPr/>
            <p:nvPr/>
          </p:nvSpPr>
          <p:spPr>
            <a:xfrm>
              <a:off x="4223639" y="1409636"/>
              <a:ext cx="1691005" cy="391795"/>
            </a:xfrm>
            <a:custGeom>
              <a:avLst/>
              <a:gdLst/>
              <a:ahLst/>
              <a:cxnLst/>
              <a:rect l="l" t="t" r="r" b="b"/>
              <a:pathLst>
                <a:path w="1691004" h="391794">
                  <a:moveTo>
                    <a:pt x="1690751" y="0"/>
                  </a:moveTo>
                  <a:lnTo>
                    <a:pt x="0" y="0"/>
                  </a:lnTo>
                  <a:lnTo>
                    <a:pt x="0" y="391731"/>
                  </a:lnTo>
                  <a:lnTo>
                    <a:pt x="1690751" y="391731"/>
                  </a:lnTo>
                  <a:lnTo>
                    <a:pt x="1690751" y="0"/>
                  </a:lnTo>
                  <a:close/>
                </a:path>
              </a:pathLst>
            </a:custGeom>
            <a:solidFill>
              <a:srgbClr val="2C247C"/>
            </a:solidFill>
          </p:spPr>
          <p:txBody>
            <a:bodyPr wrap="square" lIns="0" tIns="0" rIns="0" bIns="0" rtlCol="0"/>
            <a:lstStyle/>
            <a:p>
              <a:endParaRPr/>
            </a:p>
          </p:txBody>
        </p:sp>
        <p:sp>
          <p:nvSpPr>
            <p:cNvPr id="88" name="object 18">
              <a:extLst>
                <a:ext uri="{FF2B5EF4-FFF2-40B4-BE49-F238E27FC236}">
                  <a16:creationId xmlns:a16="http://schemas.microsoft.com/office/drawing/2014/main" id="{3C0EA60D-38AB-849F-F3AF-6A6E290A5305}"/>
                </a:ext>
              </a:extLst>
            </p:cNvPr>
            <p:cNvSpPr/>
            <p:nvPr/>
          </p:nvSpPr>
          <p:spPr>
            <a:xfrm>
              <a:off x="4223639" y="1801368"/>
              <a:ext cx="1691005" cy="2621279"/>
            </a:xfrm>
            <a:custGeom>
              <a:avLst/>
              <a:gdLst/>
              <a:ahLst/>
              <a:cxnLst/>
              <a:rect l="l" t="t" r="r" b="b"/>
              <a:pathLst>
                <a:path w="1691004" h="4770120">
                  <a:moveTo>
                    <a:pt x="1690751" y="0"/>
                  </a:moveTo>
                  <a:lnTo>
                    <a:pt x="0" y="0"/>
                  </a:lnTo>
                  <a:lnTo>
                    <a:pt x="0" y="4770056"/>
                  </a:lnTo>
                  <a:lnTo>
                    <a:pt x="1690751" y="4770056"/>
                  </a:lnTo>
                  <a:lnTo>
                    <a:pt x="1690751" y="0"/>
                  </a:lnTo>
                  <a:close/>
                </a:path>
              </a:pathLst>
            </a:custGeom>
            <a:solidFill>
              <a:srgbClr val="EDEDEE"/>
            </a:solidFill>
          </p:spPr>
          <p:txBody>
            <a:bodyPr wrap="square" lIns="0" tIns="0" rIns="0" bIns="0" rtlCol="0"/>
            <a:lstStyle/>
            <a:p>
              <a:endParaRPr dirty="0"/>
            </a:p>
          </p:txBody>
        </p:sp>
        <p:sp>
          <p:nvSpPr>
            <p:cNvPr id="89" name="object 19">
              <a:extLst>
                <a:ext uri="{FF2B5EF4-FFF2-40B4-BE49-F238E27FC236}">
                  <a16:creationId xmlns:a16="http://schemas.microsoft.com/office/drawing/2014/main" id="{8E4D2187-6669-D71D-8F88-50D1AD3F5567}"/>
                </a:ext>
              </a:extLst>
            </p:cNvPr>
            <p:cNvSpPr/>
            <p:nvPr/>
          </p:nvSpPr>
          <p:spPr>
            <a:xfrm>
              <a:off x="4223634" y="4413168"/>
              <a:ext cx="1691005" cy="0"/>
            </a:xfrm>
            <a:custGeom>
              <a:avLst/>
              <a:gdLst/>
              <a:ahLst/>
              <a:cxnLst/>
              <a:rect l="l" t="t" r="r" b="b"/>
              <a:pathLst>
                <a:path w="1691004">
                  <a:moveTo>
                    <a:pt x="0" y="0"/>
                  </a:moveTo>
                  <a:lnTo>
                    <a:pt x="1690751" y="0"/>
                  </a:lnTo>
                </a:path>
              </a:pathLst>
            </a:custGeom>
            <a:ln w="6223">
              <a:solidFill>
                <a:srgbClr val="CFD1D2"/>
              </a:solidFill>
            </a:ln>
          </p:spPr>
          <p:txBody>
            <a:bodyPr wrap="square" lIns="0" tIns="0" rIns="0" bIns="0" rtlCol="0"/>
            <a:lstStyle/>
            <a:p>
              <a:endParaRPr/>
            </a:p>
          </p:txBody>
        </p:sp>
        <p:sp>
          <p:nvSpPr>
            <p:cNvPr id="90" name="object 20">
              <a:extLst>
                <a:ext uri="{FF2B5EF4-FFF2-40B4-BE49-F238E27FC236}">
                  <a16:creationId xmlns:a16="http://schemas.microsoft.com/office/drawing/2014/main" id="{28FD9EF4-1744-F950-1B6B-B3F2AF9F6456}"/>
                </a:ext>
              </a:extLst>
            </p:cNvPr>
            <p:cNvSpPr/>
            <p:nvPr/>
          </p:nvSpPr>
          <p:spPr>
            <a:xfrm>
              <a:off x="5914385" y="1409637"/>
              <a:ext cx="0" cy="388620"/>
            </a:xfrm>
            <a:custGeom>
              <a:avLst/>
              <a:gdLst/>
              <a:ahLst/>
              <a:cxnLst/>
              <a:rect l="l" t="t" r="r" b="b"/>
              <a:pathLst>
                <a:path h="388619">
                  <a:moveTo>
                    <a:pt x="0" y="388620"/>
                  </a:moveTo>
                  <a:lnTo>
                    <a:pt x="0" y="0"/>
                  </a:lnTo>
                </a:path>
              </a:pathLst>
            </a:custGeom>
            <a:ln w="6223">
              <a:solidFill>
                <a:srgbClr val="CFD1D2"/>
              </a:solidFill>
            </a:ln>
          </p:spPr>
          <p:txBody>
            <a:bodyPr wrap="square" lIns="0" tIns="0" rIns="0" bIns="0" rtlCol="0"/>
            <a:lstStyle/>
            <a:p>
              <a:endParaRPr/>
            </a:p>
          </p:txBody>
        </p:sp>
        <p:sp>
          <p:nvSpPr>
            <p:cNvPr id="91" name="object 21">
              <a:extLst>
                <a:ext uri="{FF2B5EF4-FFF2-40B4-BE49-F238E27FC236}">
                  <a16:creationId xmlns:a16="http://schemas.microsoft.com/office/drawing/2014/main" id="{532065D1-7D5E-EA44-8B5C-1D5077BF8DB0}"/>
                </a:ext>
              </a:extLst>
            </p:cNvPr>
            <p:cNvSpPr/>
            <p:nvPr/>
          </p:nvSpPr>
          <p:spPr>
            <a:xfrm>
              <a:off x="4223634" y="1801368"/>
              <a:ext cx="1694180" cy="0"/>
            </a:xfrm>
            <a:custGeom>
              <a:avLst/>
              <a:gdLst/>
              <a:ahLst/>
              <a:cxnLst/>
              <a:rect l="l" t="t" r="r" b="b"/>
              <a:pathLst>
                <a:path w="1694179">
                  <a:moveTo>
                    <a:pt x="0" y="0"/>
                  </a:moveTo>
                  <a:lnTo>
                    <a:pt x="1693862" y="0"/>
                  </a:lnTo>
                </a:path>
              </a:pathLst>
            </a:custGeom>
            <a:ln w="6223">
              <a:solidFill>
                <a:srgbClr val="CFD1D2"/>
              </a:solidFill>
            </a:ln>
          </p:spPr>
          <p:txBody>
            <a:bodyPr wrap="square" lIns="0" tIns="0" rIns="0" bIns="0" rtlCol="0"/>
            <a:lstStyle/>
            <a:p>
              <a:endParaRPr/>
            </a:p>
          </p:txBody>
        </p:sp>
      </p:grpSp>
      <p:sp>
        <p:nvSpPr>
          <p:cNvPr id="93" name="object 23">
            <a:extLst>
              <a:ext uri="{FF2B5EF4-FFF2-40B4-BE49-F238E27FC236}">
                <a16:creationId xmlns:a16="http://schemas.microsoft.com/office/drawing/2014/main" id="{31C1F6FC-8190-CAD0-EA5E-D897C8C923EE}"/>
              </a:ext>
            </a:extLst>
          </p:cNvPr>
          <p:cNvSpPr/>
          <p:nvPr/>
        </p:nvSpPr>
        <p:spPr>
          <a:xfrm>
            <a:off x="5572742" y="1432916"/>
            <a:ext cx="1626908" cy="376944"/>
          </a:xfrm>
          <a:custGeom>
            <a:avLst/>
            <a:gdLst/>
            <a:ahLst/>
            <a:cxnLst/>
            <a:rect l="l" t="t" r="r" b="b"/>
            <a:pathLst>
              <a:path w="1691004" h="391794">
                <a:moveTo>
                  <a:pt x="1690751" y="0"/>
                </a:moveTo>
                <a:lnTo>
                  <a:pt x="0" y="0"/>
                </a:lnTo>
                <a:lnTo>
                  <a:pt x="0" y="391731"/>
                </a:lnTo>
                <a:lnTo>
                  <a:pt x="1690751" y="391731"/>
                </a:lnTo>
                <a:lnTo>
                  <a:pt x="1690751" y="0"/>
                </a:lnTo>
                <a:close/>
              </a:path>
            </a:pathLst>
          </a:custGeom>
          <a:solidFill>
            <a:srgbClr val="6D6E71"/>
          </a:solidFill>
        </p:spPr>
        <p:txBody>
          <a:bodyPr wrap="square" lIns="0" tIns="0" rIns="0" bIns="0" rtlCol="0"/>
          <a:lstStyle/>
          <a:p>
            <a:endParaRPr sz="1120"/>
          </a:p>
        </p:txBody>
      </p:sp>
      <p:sp>
        <p:nvSpPr>
          <p:cNvPr id="94" name="object 24">
            <a:extLst>
              <a:ext uri="{FF2B5EF4-FFF2-40B4-BE49-F238E27FC236}">
                <a16:creationId xmlns:a16="http://schemas.microsoft.com/office/drawing/2014/main" id="{B98D2375-C8CE-1853-16AF-EEF358207400}"/>
              </a:ext>
            </a:extLst>
          </p:cNvPr>
          <p:cNvSpPr/>
          <p:nvPr/>
        </p:nvSpPr>
        <p:spPr>
          <a:xfrm>
            <a:off x="5572742" y="1809800"/>
            <a:ext cx="1626908" cy="2521924"/>
          </a:xfrm>
          <a:custGeom>
            <a:avLst/>
            <a:gdLst/>
            <a:ahLst/>
            <a:cxnLst/>
            <a:rect l="l" t="t" r="r" b="b"/>
            <a:pathLst>
              <a:path w="1691004" h="4770120">
                <a:moveTo>
                  <a:pt x="1690751" y="0"/>
                </a:moveTo>
                <a:lnTo>
                  <a:pt x="0" y="0"/>
                </a:lnTo>
                <a:lnTo>
                  <a:pt x="0" y="4770056"/>
                </a:lnTo>
                <a:lnTo>
                  <a:pt x="1690751" y="4770056"/>
                </a:lnTo>
                <a:lnTo>
                  <a:pt x="1690751" y="0"/>
                </a:lnTo>
                <a:close/>
              </a:path>
            </a:pathLst>
          </a:custGeom>
          <a:solidFill>
            <a:srgbClr val="EDEDEE"/>
          </a:solidFill>
        </p:spPr>
        <p:txBody>
          <a:bodyPr wrap="square" lIns="0" tIns="0" rIns="0" bIns="0" rtlCol="0"/>
          <a:lstStyle/>
          <a:p>
            <a:endParaRPr/>
          </a:p>
        </p:txBody>
      </p:sp>
      <p:sp>
        <p:nvSpPr>
          <p:cNvPr id="95" name="object 25">
            <a:extLst>
              <a:ext uri="{FF2B5EF4-FFF2-40B4-BE49-F238E27FC236}">
                <a16:creationId xmlns:a16="http://schemas.microsoft.com/office/drawing/2014/main" id="{91868561-5BB8-69C3-16DE-70C3014A3BF5}"/>
              </a:ext>
            </a:extLst>
          </p:cNvPr>
          <p:cNvSpPr/>
          <p:nvPr/>
        </p:nvSpPr>
        <p:spPr>
          <a:xfrm>
            <a:off x="7199411" y="1704082"/>
            <a:ext cx="0" cy="2587442"/>
          </a:xfrm>
          <a:custGeom>
            <a:avLst/>
            <a:gdLst/>
            <a:ahLst/>
            <a:cxnLst/>
            <a:rect l="l" t="t" r="r" b="b"/>
            <a:pathLst>
              <a:path h="4764405">
                <a:moveTo>
                  <a:pt x="0" y="4763833"/>
                </a:moveTo>
                <a:lnTo>
                  <a:pt x="0" y="0"/>
                </a:lnTo>
              </a:path>
            </a:pathLst>
          </a:custGeom>
          <a:ln w="6223">
            <a:solidFill>
              <a:srgbClr val="CFD1D2"/>
            </a:solidFill>
          </a:ln>
        </p:spPr>
        <p:txBody>
          <a:bodyPr wrap="square" lIns="0" tIns="0" rIns="0" bIns="0" rtlCol="0"/>
          <a:lstStyle/>
          <a:p>
            <a:endParaRPr/>
          </a:p>
        </p:txBody>
      </p:sp>
      <p:sp>
        <p:nvSpPr>
          <p:cNvPr id="96" name="object 26">
            <a:extLst>
              <a:ext uri="{FF2B5EF4-FFF2-40B4-BE49-F238E27FC236}">
                <a16:creationId xmlns:a16="http://schemas.microsoft.com/office/drawing/2014/main" id="{7A207903-A0AD-5D68-F13A-DA3A14E10224}"/>
              </a:ext>
            </a:extLst>
          </p:cNvPr>
          <p:cNvSpPr/>
          <p:nvPr/>
        </p:nvSpPr>
        <p:spPr>
          <a:xfrm>
            <a:off x="5572747" y="4322600"/>
            <a:ext cx="1626908" cy="0"/>
          </a:xfrm>
          <a:custGeom>
            <a:avLst/>
            <a:gdLst/>
            <a:ahLst/>
            <a:cxnLst/>
            <a:rect l="l" t="t" r="r" b="b"/>
            <a:pathLst>
              <a:path w="1691004">
                <a:moveTo>
                  <a:pt x="0" y="0"/>
                </a:moveTo>
                <a:lnTo>
                  <a:pt x="1690751" y="0"/>
                </a:lnTo>
              </a:path>
            </a:pathLst>
          </a:custGeom>
          <a:ln w="6223">
            <a:solidFill>
              <a:srgbClr val="CFD1D2"/>
            </a:solidFill>
          </a:ln>
        </p:spPr>
        <p:txBody>
          <a:bodyPr wrap="square" lIns="0" tIns="0" rIns="0" bIns="0" rtlCol="0"/>
          <a:lstStyle/>
          <a:p>
            <a:endParaRPr/>
          </a:p>
        </p:txBody>
      </p:sp>
      <p:sp>
        <p:nvSpPr>
          <p:cNvPr id="97" name="object 27">
            <a:extLst>
              <a:ext uri="{FF2B5EF4-FFF2-40B4-BE49-F238E27FC236}">
                <a16:creationId xmlns:a16="http://schemas.microsoft.com/office/drawing/2014/main" id="{AF760F25-A411-4FE9-78FF-7DC44C966415}"/>
              </a:ext>
            </a:extLst>
          </p:cNvPr>
          <p:cNvSpPr/>
          <p:nvPr/>
        </p:nvSpPr>
        <p:spPr>
          <a:xfrm>
            <a:off x="7329766" y="1432916"/>
            <a:ext cx="1491893" cy="376944"/>
          </a:xfrm>
          <a:custGeom>
            <a:avLst/>
            <a:gdLst/>
            <a:ahLst/>
            <a:cxnLst/>
            <a:rect l="l" t="t" r="r" b="b"/>
            <a:pathLst>
              <a:path w="1550670" h="391794">
                <a:moveTo>
                  <a:pt x="1550555" y="0"/>
                </a:moveTo>
                <a:lnTo>
                  <a:pt x="0" y="0"/>
                </a:lnTo>
                <a:lnTo>
                  <a:pt x="0" y="391731"/>
                </a:lnTo>
                <a:lnTo>
                  <a:pt x="1550555" y="391731"/>
                </a:lnTo>
                <a:lnTo>
                  <a:pt x="1550555" y="0"/>
                </a:lnTo>
                <a:close/>
              </a:path>
            </a:pathLst>
          </a:custGeom>
          <a:solidFill>
            <a:srgbClr val="F05585"/>
          </a:solidFill>
        </p:spPr>
        <p:txBody>
          <a:bodyPr wrap="square" lIns="0" tIns="0" rIns="0" bIns="0" rtlCol="0"/>
          <a:lstStyle/>
          <a:p>
            <a:endParaRPr sz="1120"/>
          </a:p>
        </p:txBody>
      </p:sp>
      <p:sp>
        <p:nvSpPr>
          <p:cNvPr id="98" name="object 28">
            <a:extLst>
              <a:ext uri="{FF2B5EF4-FFF2-40B4-BE49-F238E27FC236}">
                <a16:creationId xmlns:a16="http://schemas.microsoft.com/office/drawing/2014/main" id="{13BAF3DA-8609-14AB-FEFB-99F2FA4407F2}"/>
              </a:ext>
            </a:extLst>
          </p:cNvPr>
          <p:cNvSpPr/>
          <p:nvPr/>
        </p:nvSpPr>
        <p:spPr>
          <a:xfrm>
            <a:off x="7329766" y="1809800"/>
            <a:ext cx="1491893" cy="2521924"/>
          </a:xfrm>
          <a:custGeom>
            <a:avLst/>
            <a:gdLst/>
            <a:ahLst/>
            <a:cxnLst/>
            <a:rect l="l" t="t" r="r" b="b"/>
            <a:pathLst>
              <a:path w="1550670" h="4770120">
                <a:moveTo>
                  <a:pt x="1550555" y="0"/>
                </a:moveTo>
                <a:lnTo>
                  <a:pt x="0" y="0"/>
                </a:lnTo>
                <a:lnTo>
                  <a:pt x="0" y="4770056"/>
                </a:lnTo>
                <a:lnTo>
                  <a:pt x="1550555" y="4770056"/>
                </a:lnTo>
                <a:lnTo>
                  <a:pt x="1550555" y="0"/>
                </a:lnTo>
                <a:close/>
              </a:path>
            </a:pathLst>
          </a:custGeom>
          <a:solidFill>
            <a:srgbClr val="EDEDEE"/>
          </a:solidFill>
        </p:spPr>
        <p:txBody>
          <a:bodyPr wrap="square" lIns="0" tIns="0" rIns="0" bIns="0" rtlCol="0"/>
          <a:lstStyle/>
          <a:p>
            <a:endParaRPr/>
          </a:p>
        </p:txBody>
      </p:sp>
      <p:sp>
        <p:nvSpPr>
          <p:cNvPr id="99" name="object 29">
            <a:extLst>
              <a:ext uri="{FF2B5EF4-FFF2-40B4-BE49-F238E27FC236}">
                <a16:creationId xmlns:a16="http://schemas.microsoft.com/office/drawing/2014/main" id="{EE0BDC8C-6596-5C96-1B0A-4627F3433B18}"/>
              </a:ext>
            </a:extLst>
          </p:cNvPr>
          <p:cNvSpPr/>
          <p:nvPr/>
        </p:nvSpPr>
        <p:spPr>
          <a:xfrm>
            <a:off x="7329770" y="1704081"/>
            <a:ext cx="0" cy="2587444"/>
          </a:xfrm>
          <a:custGeom>
            <a:avLst/>
            <a:gdLst/>
            <a:ahLst/>
            <a:cxnLst/>
            <a:rect l="l" t="t" r="r" b="b"/>
            <a:pathLst>
              <a:path h="4764405">
                <a:moveTo>
                  <a:pt x="0" y="4763833"/>
                </a:moveTo>
                <a:lnTo>
                  <a:pt x="0" y="0"/>
                </a:lnTo>
              </a:path>
            </a:pathLst>
          </a:custGeom>
          <a:ln w="6223">
            <a:solidFill>
              <a:srgbClr val="CFD1D2"/>
            </a:solidFill>
          </a:ln>
        </p:spPr>
        <p:txBody>
          <a:bodyPr wrap="square" lIns="0" tIns="0" rIns="0" bIns="0" rtlCol="0"/>
          <a:lstStyle/>
          <a:p>
            <a:endParaRPr/>
          </a:p>
        </p:txBody>
      </p:sp>
      <p:sp>
        <p:nvSpPr>
          <p:cNvPr id="100" name="object 30">
            <a:extLst>
              <a:ext uri="{FF2B5EF4-FFF2-40B4-BE49-F238E27FC236}">
                <a16:creationId xmlns:a16="http://schemas.microsoft.com/office/drawing/2014/main" id="{026891E6-AEA5-2129-4AD1-D029E5E4A16D}"/>
              </a:ext>
            </a:extLst>
          </p:cNvPr>
          <p:cNvSpPr/>
          <p:nvPr/>
        </p:nvSpPr>
        <p:spPr>
          <a:xfrm>
            <a:off x="8821554" y="1704082"/>
            <a:ext cx="0" cy="2587442"/>
          </a:xfrm>
          <a:custGeom>
            <a:avLst/>
            <a:gdLst/>
            <a:ahLst/>
            <a:cxnLst/>
            <a:rect l="l" t="t" r="r" b="b"/>
            <a:pathLst>
              <a:path h="4764405">
                <a:moveTo>
                  <a:pt x="0" y="4763833"/>
                </a:moveTo>
                <a:lnTo>
                  <a:pt x="0" y="0"/>
                </a:lnTo>
              </a:path>
            </a:pathLst>
          </a:custGeom>
          <a:ln w="6223">
            <a:solidFill>
              <a:srgbClr val="CFD1D2"/>
            </a:solidFill>
          </a:ln>
        </p:spPr>
        <p:txBody>
          <a:bodyPr wrap="square" lIns="0" tIns="0" rIns="0" bIns="0" rtlCol="0"/>
          <a:lstStyle/>
          <a:p>
            <a:endParaRPr/>
          </a:p>
        </p:txBody>
      </p:sp>
      <p:sp>
        <p:nvSpPr>
          <p:cNvPr id="102" name="object 32">
            <a:extLst>
              <a:ext uri="{FF2B5EF4-FFF2-40B4-BE49-F238E27FC236}">
                <a16:creationId xmlns:a16="http://schemas.microsoft.com/office/drawing/2014/main" id="{716EA2A8-DA3F-DDAB-13AE-29136E126AC1}"/>
              </a:ext>
            </a:extLst>
          </p:cNvPr>
          <p:cNvSpPr/>
          <p:nvPr/>
        </p:nvSpPr>
        <p:spPr>
          <a:xfrm>
            <a:off x="7329770" y="4322600"/>
            <a:ext cx="1494947" cy="0"/>
          </a:xfrm>
          <a:custGeom>
            <a:avLst/>
            <a:gdLst/>
            <a:ahLst/>
            <a:cxnLst/>
            <a:rect l="l" t="t" r="r" b="b"/>
            <a:pathLst>
              <a:path w="1553845">
                <a:moveTo>
                  <a:pt x="0" y="0"/>
                </a:moveTo>
                <a:lnTo>
                  <a:pt x="1553667" y="0"/>
                </a:lnTo>
              </a:path>
            </a:pathLst>
          </a:custGeom>
          <a:ln w="6223">
            <a:solidFill>
              <a:srgbClr val="CFD1D2"/>
            </a:solidFill>
          </a:ln>
        </p:spPr>
        <p:txBody>
          <a:bodyPr wrap="square" lIns="0" tIns="0" rIns="0" bIns="0" rtlCol="0"/>
          <a:lstStyle/>
          <a:p>
            <a:endParaRPr/>
          </a:p>
        </p:txBody>
      </p:sp>
      <p:sp>
        <p:nvSpPr>
          <p:cNvPr id="103" name="object 33">
            <a:extLst>
              <a:ext uri="{FF2B5EF4-FFF2-40B4-BE49-F238E27FC236}">
                <a16:creationId xmlns:a16="http://schemas.microsoft.com/office/drawing/2014/main" id="{A6613685-7B8B-C946-AA07-6EFDA24E2A22}"/>
              </a:ext>
            </a:extLst>
          </p:cNvPr>
          <p:cNvSpPr/>
          <p:nvPr/>
        </p:nvSpPr>
        <p:spPr>
          <a:xfrm>
            <a:off x="7199411" y="1432917"/>
            <a:ext cx="0" cy="373890"/>
          </a:xfrm>
          <a:custGeom>
            <a:avLst/>
            <a:gdLst/>
            <a:ahLst/>
            <a:cxnLst/>
            <a:rect l="l" t="t" r="r" b="b"/>
            <a:pathLst>
              <a:path h="388619">
                <a:moveTo>
                  <a:pt x="0" y="388620"/>
                </a:moveTo>
                <a:lnTo>
                  <a:pt x="0" y="0"/>
                </a:lnTo>
              </a:path>
            </a:pathLst>
          </a:custGeom>
          <a:ln w="6223">
            <a:solidFill>
              <a:srgbClr val="CFD1D2"/>
            </a:solidFill>
          </a:ln>
        </p:spPr>
        <p:txBody>
          <a:bodyPr wrap="square" lIns="0" tIns="0" rIns="0" bIns="0" rtlCol="0"/>
          <a:lstStyle/>
          <a:p>
            <a:endParaRPr sz="1120"/>
          </a:p>
        </p:txBody>
      </p:sp>
      <p:sp>
        <p:nvSpPr>
          <p:cNvPr id="104" name="object 34">
            <a:extLst>
              <a:ext uri="{FF2B5EF4-FFF2-40B4-BE49-F238E27FC236}">
                <a16:creationId xmlns:a16="http://schemas.microsoft.com/office/drawing/2014/main" id="{C3E990B1-30DA-D149-8513-93CF065353D7}"/>
              </a:ext>
            </a:extLst>
          </p:cNvPr>
          <p:cNvSpPr/>
          <p:nvPr/>
        </p:nvSpPr>
        <p:spPr>
          <a:xfrm>
            <a:off x="5572747" y="1809800"/>
            <a:ext cx="1629963" cy="0"/>
          </a:xfrm>
          <a:custGeom>
            <a:avLst/>
            <a:gdLst/>
            <a:ahLst/>
            <a:cxnLst/>
            <a:rect l="l" t="t" r="r" b="b"/>
            <a:pathLst>
              <a:path w="1694179">
                <a:moveTo>
                  <a:pt x="0" y="0"/>
                </a:moveTo>
                <a:lnTo>
                  <a:pt x="1693862" y="0"/>
                </a:lnTo>
              </a:path>
            </a:pathLst>
          </a:custGeom>
          <a:ln w="6223">
            <a:solidFill>
              <a:srgbClr val="CFD1D2"/>
            </a:solidFill>
          </a:ln>
        </p:spPr>
        <p:txBody>
          <a:bodyPr wrap="square" lIns="0" tIns="0" rIns="0" bIns="0" rtlCol="0"/>
          <a:lstStyle/>
          <a:p>
            <a:endParaRPr sz="1120"/>
          </a:p>
        </p:txBody>
      </p:sp>
      <p:sp>
        <p:nvSpPr>
          <p:cNvPr id="105" name="object 35">
            <a:extLst>
              <a:ext uri="{FF2B5EF4-FFF2-40B4-BE49-F238E27FC236}">
                <a16:creationId xmlns:a16="http://schemas.microsoft.com/office/drawing/2014/main" id="{5BC2F047-AEF8-5137-BBD0-CD37B46F2935}"/>
              </a:ext>
            </a:extLst>
          </p:cNvPr>
          <p:cNvSpPr/>
          <p:nvPr/>
        </p:nvSpPr>
        <p:spPr>
          <a:xfrm>
            <a:off x="8821554" y="1432917"/>
            <a:ext cx="0" cy="373890"/>
          </a:xfrm>
          <a:custGeom>
            <a:avLst/>
            <a:gdLst/>
            <a:ahLst/>
            <a:cxnLst/>
            <a:rect l="l" t="t" r="r" b="b"/>
            <a:pathLst>
              <a:path h="388619">
                <a:moveTo>
                  <a:pt x="0" y="388620"/>
                </a:moveTo>
                <a:lnTo>
                  <a:pt x="0" y="0"/>
                </a:lnTo>
              </a:path>
            </a:pathLst>
          </a:custGeom>
          <a:ln w="6223">
            <a:solidFill>
              <a:srgbClr val="CFD1D2"/>
            </a:solidFill>
          </a:ln>
        </p:spPr>
        <p:txBody>
          <a:bodyPr wrap="square" lIns="0" tIns="0" rIns="0" bIns="0" rtlCol="0"/>
          <a:lstStyle/>
          <a:p>
            <a:endParaRPr sz="1120"/>
          </a:p>
        </p:txBody>
      </p:sp>
      <p:sp>
        <p:nvSpPr>
          <p:cNvPr id="106" name="object 36">
            <a:extLst>
              <a:ext uri="{FF2B5EF4-FFF2-40B4-BE49-F238E27FC236}">
                <a16:creationId xmlns:a16="http://schemas.microsoft.com/office/drawing/2014/main" id="{53A1AA4B-B2BB-05EA-2347-BD7D5BF80CD9}"/>
              </a:ext>
            </a:extLst>
          </p:cNvPr>
          <p:cNvSpPr/>
          <p:nvPr/>
        </p:nvSpPr>
        <p:spPr>
          <a:xfrm>
            <a:off x="7326778" y="1809800"/>
            <a:ext cx="1498002" cy="0"/>
          </a:xfrm>
          <a:custGeom>
            <a:avLst/>
            <a:gdLst/>
            <a:ahLst/>
            <a:cxnLst/>
            <a:rect l="l" t="t" r="r" b="b"/>
            <a:pathLst>
              <a:path w="1557020">
                <a:moveTo>
                  <a:pt x="0" y="0"/>
                </a:moveTo>
                <a:lnTo>
                  <a:pt x="1556778" y="0"/>
                </a:lnTo>
              </a:path>
            </a:pathLst>
          </a:custGeom>
          <a:ln w="6223">
            <a:solidFill>
              <a:srgbClr val="CFD1D2"/>
            </a:solidFill>
          </a:ln>
        </p:spPr>
        <p:txBody>
          <a:bodyPr wrap="square" lIns="0" tIns="0" rIns="0" bIns="0" rtlCol="0"/>
          <a:lstStyle/>
          <a:p>
            <a:endParaRPr sz="1120"/>
          </a:p>
        </p:txBody>
      </p:sp>
      <p:sp>
        <p:nvSpPr>
          <p:cNvPr id="107" name="object 37">
            <a:extLst>
              <a:ext uri="{FF2B5EF4-FFF2-40B4-BE49-F238E27FC236}">
                <a16:creationId xmlns:a16="http://schemas.microsoft.com/office/drawing/2014/main" id="{992F4602-072E-9686-7C90-71C3CAAEA216}"/>
              </a:ext>
            </a:extLst>
          </p:cNvPr>
          <p:cNvSpPr txBox="1"/>
          <p:nvPr/>
        </p:nvSpPr>
        <p:spPr>
          <a:xfrm>
            <a:off x="411169" y="1514859"/>
            <a:ext cx="1504605" cy="189796"/>
          </a:xfrm>
          <a:prstGeom prst="rect">
            <a:avLst/>
          </a:prstGeom>
        </p:spPr>
        <p:txBody>
          <a:bodyPr vert="horz" wrap="square" lIns="0" tIns="12700" rIns="0" bIns="0" rtlCol="0">
            <a:spAutoFit/>
          </a:bodyPr>
          <a:lstStyle/>
          <a:p>
            <a:pPr marL="12700" algn="ctr">
              <a:lnSpc>
                <a:spcPct val="100000"/>
              </a:lnSpc>
              <a:spcBef>
                <a:spcPts val="100"/>
              </a:spcBef>
            </a:pPr>
            <a:r>
              <a:rPr sz="1120" b="1" dirty="0">
                <a:solidFill>
                  <a:srgbClr val="FFFFFF"/>
                </a:solidFill>
                <a:latin typeface="HelveticaNeueLT Std"/>
                <a:cs typeface="HelveticaNeueLT Std"/>
              </a:rPr>
              <a:t>Needs</a:t>
            </a:r>
            <a:r>
              <a:rPr sz="1120" b="1" spc="-10" dirty="0">
                <a:solidFill>
                  <a:srgbClr val="FFFFFF"/>
                </a:solidFill>
                <a:latin typeface="HelveticaNeueLT Std"/>
                <a:cs typeface="HelveticaNeueLT Std"/>
              </a:rPr>
              <a:t> Improvement</a:t>
            </a:r>
            <a:endParaRPr sz="1120" dirty="0">
              <a:latin typeface="HelveticaNeueLT Std"/>
              <a:cs typeface="HelveticaNeueLT Std"/>
            </a:endParaRPr>
          </a:p>
        </p:txBody>
      </p:sp>
      <p:sp>
        <p:nvSpPr>
          <p:cNvPr id="108" name="object 38">
            <a:extLst>
              <a:ext uri="{FF2B5EF4-FFF2-40B4-BE49-F238E27FC236}">
                <a16:creationId xmlns:a16="http://schemas.microsoft.com/office/drawing/2014/main" id="{2B70FCE4-8364-4E92-6B2A-835746373E19}"/>
              </a:ext>
            </a:extLst>
          </p:cNvPr>
          <p:cNvSpPr txBox="1"/>
          <p:nvPr/>
        </p:nvSpPr>
        <p:spPr>
          <a:xfrm>
            <a:off x="2111337" y="1516776"/>
            <a:ext cx="1558484" cy="193002"/>
          </a:xfrm>
          <a:prstGeom prst="rect">
            <a:avLst/>
          </a:prstGeom>
        </p:spPr>
        <p:txBody>
          <a:bodyPr vert="horz" wrap="square" lIns="0" tIns="15875" rIns="0" bIns="0" rtlCol="0">
            <a:spAutoFit/>
          </a:bodyPr>
          <a:lstStyle/>
          <a:p>
            <a:pPr marL="12700" algn="ctr">
              <a:lnSpc>
                <a:spcPct val="100000"/>
              </a:lnSpc>
              <a:spcBef>
                <a:spcPts val="125"/>
              </a:spcBef>
            </a:pPr>
            <a:r>
              <a:rPr sz="1120" b="1" dirty="0">
                <a:solidFill>
                  <a:srgbClr val="FFFFFF"/>
                </a:solidFill>
                <a:latin typeface="HelveticaNeueLT Std"/>
                <a:cs typeface="HelveticaNeueLT Std"/>
              </a:rPr>
              <a:t>Development</a:t>
            </a:r>
            <a:r>
              <a:rPr sz="1120" b="1" spc="150" dirty="0">
                <a:solidFill>
                  <a:srgbClr val="FFFFFF"/>
                </a:solidFill>
                <a:latin typeface="HelveticaNeueLT Std"/>
                <a:cs typeface="HelveticaNeueLT Std"/>
              </a:rPr>
              <a:t> </a:t>
            </a:r>
            <a:r>
              <a:rPr sz="1120" b="1" spc="-10" dirty="0">
                <a:solidFill>
                  <a:srgbClr val="FFFFFF"/>
                </a:solidFill>
                <a:latin typeface="HelveticaNeueLT Std"/>
                <a:cs typeface="HelveticaNeueLT Std"/>
              </a:rPr>
              <a:t>Needed</a:t>
            </a:r>
            <a:endParaRPr sz="1120" dirty="0">
              <a:latin typeface="HelveticaNeueLT Std"/>
              <a:cs typeface="HelveticaNeueLT Std"/>
            </a:endParaRPr>
          </a:p>
        </p:txBody>
      </p:sp>
      <p:sp>
        <p:nvSpPr>
          <p:cNvPr id="109" name="object 39">
            <a:extLst>
              <a:ext uri="{FF2B5EF4-FFF2-40B4-BE49-F238E27FC236}">
                <a16:creationId xmlns:a16="http://schemas.microsoft.com/office/drawing/2014/main" id="{DCE03AF6-9C51-1EDE-2C09-19480E4B428C}"/>
              </a:ext>
            </a:extLst>
          </p:cNvPr>
          <p:cNvSpPr txBox="1"/>
          <p:nvPr/>
        </p:nvSpPr>
        <p:spPr>
          <a:xfrm>
            <a:off x="4488567" y="1516776"/>
            <a:ext cx="306687" cy="193002"/>
          </a:xfrm>
          <a:prstGeom prst="rect">
            <a:avLst/>
          </a:prstGeom>
        </p:spPr>
        <p:txBody>
          <a:bodyPr vert="horz" wrap="square" lIns="0" tIns="15875" rIns="0" bIns="0" rtlCol="0">
            <a:spAutoFit/>
          </a:bodyPr>
          <a:lstStyle/>
          <a:p>
            <a:pPr marL="12700">
              <a:lnSpc>
                <a:spcPct val="100000"/>
              </a:lnSpc>
              <a:spcBef>
                <a:spcPts val="125"/>
              </a:spcBef>
            </a:pPr>
            <a:r>
              <a:rPr sz="1120" b="1" spc="-20" dirty="0">
                <a:solidFill>
                  <a:srgbClr val="FFFFFF"/>
                </a:solidFill>
                <a:latin typeface="HelveticaNeueLT Std"/>
                <a:cs typeface="HelveticaNeueLT Std"/>
              </a:rPr>
              <a:t>Star</a:t>
            </a:r>
            <a:endParaRPr sz="1120" dirty="0">
              <a:latin typeface="HelveticaNeueLT Std"/>
              <a:cs typeface="HelveticaNeueLT Std"/>
            </a:endParaRPr>
          </a:p>
        </p:txBody>
      </p:sp>
      <p:sp>
        <p:nvSpPr>
          <p:cNvPr id="110" name="object 40">
            <a:extLst>
              <a:ext uri="{FF2B5EF4-FFF2-40B4-BE49-F238E27FC236}">
                <a16:creationId xmlns:a16="http://schemas.microsoft.com/office/drawing/2014/main" id="{A7E512A1-B3E1-3810-38D6-D9E24B4A37B4}"/>
              </a:ext>
            </a:extLst>
          </p:cNvPr>
          <p:cNvSpPr txBox="1"/>
          <p:nvPr/>
        </p:nvSpPr>
        <p:spPr>
          <a:xfrm>
            <a:off x="5648030" y="1516776"/>
            <a:ext cx="1490396" cy="193002"/>
          </a:xfrm>
          <a:prstGeom prst="rect">
            <a:avLst/>
          </a:prstGeom>
        </p:spPr>
        <p:txBody>
          <a:bodyPr vert="horz" wrap="square" lIns="0" tIns="15875" rIns="0" bIns="0" rtlCol="0">
            <a:spAutoFit/>
          </a:bodyPr>
          <a:lstStyle/>
          <a:p>
            <a:pPr marL="12700" algn="ctr">
              <a:lnSpc>
                <a:spcPct val="100000"/>
              </a:lnSpc>
              <a:spcBef>
                <a:spcPts val="125"/>
              </a:spcBef>
            </a:pPr>
            <a:r>
              <a:rPr sz="1120" b="1" dirty="0">
                <a:solidFill>
                  <a:srgbClr val="FFFFFF"/>
                </a:solidFill>
                <a:latin typeface="HelveticaNeueLT Std"/>
                <a:cs typeface="HelveticaNeueLT Std"/>
              </a:rPr>
              <a:t>Role</a:t>
            </a:r>
            <a:r>
              <a:rPr sz="1120" b="1" spc="50" dirty="0">
                <a:solidFill>
                  <a:srgbClr val="FFFFFF"/>
                </a:solidFill>
                <a:latin typeface="HelveticaNeueLT Std"/>
                <a:cs typeface="HelveticaNeueLT Std"/>
              </a:rPr>
              <a:t> </a:t>
            </a:r>
            <a:r>
              <a:rPr sz="1120" b="1" spc="-10" dirty="0">
                <a:solidFill>
                  <a:srgbClr val="FFFFFF"/>
                </a:solidFill>
                <a:latin typeface="HelveticaNeueLT Std"/>
                <a:cs typeface="HelveticaNeueLT Std"/>
              </a:rPr>
              <a:t>Model</a:t>
            </a:r>
            <a:endParaRPr sz="1120" dirty="0">
              <a:latin typeface="HelveticaNeueLT Std"/>
              <a:cs typeface="HelveticaNeueLT Std"/>
            </a:endParaRPr>
          </a:p>
        </p:txBody>
      </p:sp>
      <p:sp>
        <p:nvSpPr>
          <p:cNvPr id="111" name="object 41">
            <a:extLst>
              <a:ext uri="{FF2B5EF4-FFF2-40B4-BE49-F238E27FC236}">
                <a16:creationId xmlns:a16="http://schemas.microsoft.com/office/drawing/2014/main" id="{20270F62-6876-496F-7BEB-673E070E7F44}"/>
              </a:ext>
            </a:extLst>
          </p:cNvPr>
          <p:cNvSpPr txBox="1"/>
          <p:nvPr/>
        </p:nvSpPr>
        <p:spPr>
          <a:xfrm>
            <a:off x="7449255" y="1516776"/>
            <a:ext cx="1267523" cy="193002"/>
          </a:xfrm>
          <a:prstGeom prst="rect">
            <a:avLst/>
          </a:prstGeom>
        </p:spPr>
        <p:txBody>
          <a:bodyPr vert="horz" wrap="square" lIns="0" tIns="15875" rIns="0" bIns="0" rtlCol="0">
            <a:spAutoFit/>
          </a:bodyPr>
          <a:lstStyle/>
          <a:p>
            <a:pPr marL="12700" algn="ctr">
              <a:lnSpc>
                <a:spcPct val="100000"/>
              </a:lnSpc>
              <a:spcBef>
                <a:spcPts val="125"/>
              </a:spcBef>
            </a:pPr>
            <a:r>
              <a:rPr sz="1120" b="1" dirty="0">
                <a:solidFill>
                  <a:srgbClr val="FFFFFF"/>
                </a:solidFill>
                <a:latin typeface="HelveticaNeueLT Std"/>
                <a:cs typeface="HelveticaNeueLT Std"/>
              </a:rPr>
              <a:t>Ready</a:t>
            </a:r>
            <a:r>
              <a:rPr sz="1120" b="1" spc="50" dirty="0">
                <a:solidFill>
                  <a:srgbClr val="FFFFFF"/>
                </a:solidFill>
                <a:latin typeface="HelveticaNeueLT Std"/>
                <a:cs typeface="HelveticaNeueLT Std"/>
              </a:rPr>
              <a:t> </a:t>
            </a:r>
            <a:r>
              <a:rPr sz="1120" b="1" dirty="0">
                <a:solidFill>
                  <a:srgbClr val="FFFFFF"/>
                </a:solidFill>
                <a:latin typeface="HelveticaNeueLT Std"/>
                <a:cs typeface="HelveticaNeueLT Std"/>
              </a:rPr>
              <a:t>for</a:t>
            </a:r>
            <a:r>
              <a:rPr sz="1120" b="1" spc="55" dirty="0">
                <a:solidFill>
                  <a:srgbClr val="FFFFFF"/>
                </a:solidFill>
                <a:latin typeface="HelveticaNeueLT Std"/>
                <a:cs typeface="HelveticaNeueLT Std"/>
              </a:rPr>
              <a:t> </a:t>
            </a:r>
            <a:r>
              <a:rPr sz="1120" b="1" spc="-20" dirty="0">
                <a:solidFill>
                  <a:srgbClr val="FFFFFF"/>
                </a:solidFill>
                <a:latin typeface="HelveticaNeueLT Std"/>
                <a:cs typeface="HelveticaNeueLT Std"/>
              </a:rPr>
              <a:t>Next</a:t>
            </a:r>
            <a:endParaRPr sz="1120" dirty="0">
              <a:latin typeface="HelveticaNeueLT Std"/>
              <a:cs typeface="HelveticaNeueLT Std"/>
            </a:endParaRPr>
          </a:p>
        </p:txBody>
      </p:sp>
      <p:sp>
        <p:nvSpPr>
          <p:cNvPr id="112" name="object 47">
            <a:extLst>
              <a:ext uri="{FF2B5EF4-FFF2-40B4-BE49-F238E27FC236}">
                <a16:creationId xmlns:a16="http://schemas.microsoft.com/office/drawing/2014/main" id="{0CADCF08-7059-381D-14EF-4570A5F271BD}"/>
              </a:ext>
            </a:extLst>
          </p:cNvPr>
          <p:cNvSpPr/>
          <p:nvPr/>
        </p:nvSpPr>
        <p:spPr>
          <a:xfrm>
            <a:off x="864647" y="4211517"/>
            <a:ext cx="497298" cy="502796"/>
          </a:xfrm>
          <a:custGeom>
            <a:avLst/>
            <a:gdLst/>
            <a:ahLst/>
            <a:cxnLst/>
            <a:rect l="l" t="t" r="r" b="b"/>
            <a:pathLst>
              <a:path w="516889" h="522604">
                <a:moveTo>
                  <a:pt x="258279" y="0"/>
                </a:moveTo>
                <a:lnTo>
                  <a:pt x="211853" y="4208"/>
                </a:lnTo>
                <a:lnTo>
                  <a:pt x="168156" y="16342"/>
                </a:lnTo>
                <a:lnTo>
                  <a:pt x="127920" y="35664"/>
                </a:lnTo>
                <a:lnTo>
                  <a:pt x="91872" y="61436"/>
                </a:lnTo>
                <a:lnTo>
                  <a:pt x="60743" y="92921"/>
                </a:lnTo>
                <a:lnTo>
                  <a:pt x="35262" y="129380"/>
                </a:lnTo>
                <a:lnTo>
                  <a:pt x="16158" y="170075"/>
                </a:lnTo>
                <a:lnTo>
                  <a:pt x="4161" y="214270"/>
                </a:lnTo>
                <a:lnTo>
                  <a:pt x="0" y="261226"/>
                </a:lnTo>
                <a:lnTo>
                  <a:pt x="4161" y="308178"/>
                </a:lnTo>
                <a:lnTo>
                  <a:pt x="16158" y="352370"/>
                </a:lnTo>
                <a:lnTo>
                  <a:pt x="35262" y="393063"/>
                </a:lnTo>
                <a:lnTo>
                  <a:pt x="60743" y="429520"/>
                </a:lnTo>
                <a:lnTo>
                  <a:pt x="91872" y="461004"/>
                </a:lnTo>
                <a:lnTo>
                  <a:pt x="127920" y="486775"/>
                </a:lnTo>
                <a:lnTo>
                  <a:pt x="168156" y="506097"/>
                </a:lnTo>
                <a:lnTo>
                  <a:pt x="211853" y="518231"/>
                </a:lnTo>
                <a:lnTo>
                  <a:pt x="258279" y="522439"/>
                </a:lnTo>
                <a:lnTo>
                  <a:pt x="304706" y="518231"/>
                </a:lnTo>
                <a:lnTo>
                  <a:pt x="348403" y="506097"/>
                </a:lnTo>
                <a:lnTo>
                  <a:pt x="388639" y="486775"/>
                </a:lnTo>
                <a:lnTo>
                  <a:pt x="424687" y="461004"/>
                </a:lnTo>
                <a:lnTo>
                  <a:pt x="455816" y="429520"/>
                </a:lnTo>
                <a:lnTo>
                  <a:pt x="481297" y="393063"/>
                </a:lnTo>
                <a:lnTo>
                  <a:pt x="500401" y="352370"/>
                </a:lnTo>
                <a:lnTo>
                  <a:pt x="512398" y="308178"/>
                </a:lnTo>
                <a:lnTo>
                  <a:pt x="516559" y="261226"/>
                </a:lnTo>
                <a:lnTo>
                  <a:pt x="512398" y="214270"/>
                </a:lnTo>
                <a:lnTo>
                  <a:pt x="500401" y="170075"/>
                </a:lnTo>
                <a:lnTo>
                  <a:pt x="481297" y="129380"/>
                </a:lnTo>
                <a:lnTo>
                  <a:pt x="455816" y="92921"/>
                </a:lnTo>
                <a:lnTo>
                  <a:pt x="424687" y="61436"/>
                </a:lnTo>
                <a:lnTo>
                  <a:pt x="388639" y="35664"/>
                </a:lnTo>
                <a:lnTo>
                  <a:pt x="348403" y="16342"/>
                </a:lnTo>
                <a:lnTo>
                  <a:pt x="304706" y="4208"/>
                </a:lnTo>
                <a:lnTo>
                  <a:pt x="258279" y="0"/>
                </a:lnTo>
                <a:close/>
              </a:path>
            </a:pathLst>
          </a:custGeom>
          <a:solidFill>
            <a:srgbClr val="00B3C7"/>
          </a:solidFill>
        </p:spPr>
        <p:txBody>
          <a:bodyPr wrap="square" lIns="0" tIns="0" rIns="0" bIns="0" rtlCol="0"/>
          <a:lstStyle/>
          <a:p>
            <a:endParaRPr/>
          </a:p>
        </p:txBody>
      </p:sp>
      <p:sp>
        <p:nvSpPr>
          <p:cNvPr id="113" name="object 48">
            <a:extLst>
              <a:ext uri="{FF2B5EF4-FFF2-40B4-BE49-F238E27FC236}">
                <a16:creationId xmlns:a16="http://schemas.microsoft.com/office/drawing/2014/main" id="{98E6F1E1-8F86-30AF-A336-01C75FD53E98}"/>
              </a:ext>
            </a:extLst>
          </p:cNvPr>
          <p:cNvSpPr txBox="1"/>
          <p:nvPr/>
        </p:nvSpPr>
        <p:spPr>
          <a:xfrm>
            <a:off x="958595" y="4272687"/>
            <a:ext cx="315851" cy="339067"/>
          </a:xfrm>
          <a:prstGeom prst="rect">
            <a:avLst/>
          </a:prstGeom>
        </p:spPr>
        <p:txBody>
          <a:bodyPr vert="horz" wrap="square" lIns="0" tIns="11430" rIns="0" bIns="0" rtlCol="0">
            <a:spAutoFit/>
          </a:bodyPr>
          <a:lstStyle/>
          <a:p>
            <a:pPr marL="12700">
              <a:lnSpc>
                <a:spcPct val="100000"/>
              </a:lnSpc>
              <a:spcBef>
                <a:spcPts val="90"/>
              </a:spcBef>
            </a:pPr>
            <a:r>
              <a:rPr sz="2150" b="1" spc="-25" dirty="0">
                <a:solidFill>
                  <a:srgbClr val="FEF8F5"/>
                </a:solidFill>
                <a:latin typeface="HelveticaNeueLT Std"/>
                <a:cs typeface="HelveticaNeueLT Std"/>
              </a:rPr>
              <a:t>01</a:t>
            </a:r>
            <a:endParaRPr sz="2150" dirty="0">
              <a:latin typeface="HelveticaNeueLT Std"/>
              <a:cs typeface="HelveticaNeueLT Std"/>
            </a:endParaRPr>
          </a:p>
        </p:txBody>
      </p:sp>
      <p:sp>
        <p:nvSpPr>
          <p:cNvPr id="114" name="object 49">
            <a:extLst>
              <a:ext uri="{FF2B5EF4-FFF2-40B4-BE49-F238E27FC236}">
                <a16:creationId xmlns:a16="http://schemas.microsoft.com/office/drawing/2014/main" id="{5ACFE609-DD21-CC16-9E54-83431961CF89}"/>
              </a:ext>
            </a:extLst>
          </p:cNvPr>
          <p:cNvSpPr/>
          <p:nvPr/>
        </p:nvSpPr>
        <p:spPr>
          <a:xfrm>
            <a:off x="4355048" y="4211517"/>
            <a:ext cx="497298" cy="502796"/>
          </a:xfrm>
          <a:custGeom>
            <a:avLst/>
            <a:gdLst/>
            <a:ahLst/>
            <a:cxnLst/>
            <a:rect l="l" t="t" r="r" b="b"/>
            <a:pathLst>
              <a:path w="516889" h="522604">
                <a:moveTo>
                  <a:pt x="258279" y="0"/>
                </a:moveTo>
                <a:lnTo>
                  <a:pt x="211853" y="4208"/>
                </a:lnTo>
                <a:lnTo>
                  <a:pt x="168156" y="16342"/>
                </a:lnTo>
                <a:lnTo>
                  <a:pt x="127920" y="35664"/>
                </a:lnTo>
                <a:lnTo>
                  <a:pt x="91872" y="61436"/>
                </a:lnTo>
                <a:lnTo>
                  <a:pt x="60743" y="92921"/>
                </a:lnTo>
                <a:lnTo>
                  <a:pt x="35262" y="129380"/>
                </a:lnTo>
                <a:lnTo>
                  <a:pt x="16158" y="170075"/>
                </a:lnTo>
                <a:lnTo>
                  <a:pt x="4161" y="214270"/>
                </a:lnTo>
                <a:lnTo>
                  <a:pt x="0" y="261226"/>
                </a:lnTo>
                <a:lnTo>
                  <a:pt x="4161" y="308178"/>
                </a:lnTo>
                <a:lnTo>
                  <a:pt x="16158" y="352370"/>
                </a:lnTo>
                <a:lnTo>
                  <a:pt x="35262" y="393063"/>
                </a:lnTo>
                <a:lnTo>
                  <a:pt x="60743" y="429520"/>
                </a:lnTo>
                <a:lnTo>
                  <a:pt x="91872" y="461004"/>
                </a:lnTo>
                <a:lnTo>
                  <a:pt x="127920" y="486775"/>
                </a:lnTo>
                <a:lnTo>
                  <a:pt x="168156" y="506097"/>
                </a:lnTo>
                <a:lnTo>
                  <a:pt x="211853" y="518231"/>
                </a:lnTo>
                <a:lnTo>
                  <a:pt x="258279" y="522439"/>
                </a:lnTo>
                <a:lnTo>
                  <a:pt x="304706" y="518231"/>
                </a:lnTo>
                <a:lnTo>
                  <a:pt x="348403" y="506097"/>
                </a:lnTo>
                <a:lnTo>
                  <a:pt x="388639" y="486775"/>
                </a:lnTo>
                <a:lnTo>
                  <a:pt x="424687" y="461004"/>
                </a:lnTo>
                <a:lnTo>
                  <a:pt x="455816" y="429520"/>
                </a:lnTo>
                <a:lnTo>
                  <a:pt x="481297" y="393063"/>
                </a:lnTo>
                <a:lnTo>
                  <a:pt x="500401" y="352370"/>
                </a:lnTo>
                <a:lnTo>
                  <a:pt x="512398" y="308178"/>
                </a:lnTo>
                <a:lnTo>
                  <a:pt x="516559" y="261226"/>
                </a:lnTo>
                <a:lnTo>
                  <a:pt x="512398" y="214270"/>
                </a:lnTo>
                <a:lnTo>
                  <a:pt x="500401" y="170075"/>
                </a:lnTo>
                <a:lnTo>
                  <a:pt x="481297" y="129380"/>
                </a:lnTo>
                <a:lnTo>
                  <a:pt x="455816" y="92921"/>
                </a:lnTo>
                <a:lnTo>
                  <a:pt x="424687" y="61436"/>
                </a:lnTo>
                <a:lnTo>
                  <a:pt x="388639" y="35664"/>
                </a:lnTo>
                <a:lnTo>
                  <a:pt x="348403" y="16342"/>
                </a:lnTo>
                <a:lnTo>
                  <a:pt x="304706" y="4208"/>
                </a:lnTo>
                <a:lnTo>
                  <a:pt x="258279" y="0"/>
                </a:lnTo>
                <a:close/>
              </a:path>
            </a:pathLst>
          </a:custGeom>
          <a:solidFill>
            <a:srgbClr val="2C247C"/>
          </a:solidFill>
        </p:spPr>
        <p:txBody>
          <a:bodyPr wrap="square" lIns="0" tIns="0" rIns="0" bIns="0" rtlCol="0"/>
          <a:lstStyle/>
          <a:p>
            <a:endParaRPr/>
          </a:p>
        </p:txBody>
      </p:sp>
      <p:sp>
        <p:nvSpPr>
          <p:cNvPr id="115" name="object 50">
            <a:extLst>
              <a:ext uri="{FF2B5EF4-FFF2-40B4-BE49-F238E27FC236}">
                <a16:creationId xmlns:a16="http://schemas.microsoft.com/office/drawing/2014/main" id="{8D5FB287-F764-780F-ED3E-D97610041CCF}"/>
              </a:ext>
            </a:extLst>
          </p:cNvPr>
          <p:cNvSpPr txBox="1"/>
          <p:nvPr/>
        </p:nvSpPr>
        <p:spPr>
          <a:xfrm>
            <a:off x="4448995" y="4272687"/>
            <a:ext cx="315851" cy="339067"/>
          </a:xfrm>
          <a:prstGeom prst="rect">
            <a:avLst/>
          </a:prstGeom>
        </p:spPr>
        <p:txBody>
          <a:bodyPr vert="horz" wrap="square" lIns="0" tIns="11430" rIns="0" bIns="0" rtlCol="0">
            <a:spAutoFit/>
          </a:bodyPr>
          <a:lstStyle/>
          <a:p>
            <a:pPr marL="12700">
              <a:lnSpc>
                <a:spcPct val="100000"/>
              </a:lnSpc>
              <a:spcBef>
                <a:spcPts val="90"/>
              </a:spcBef>
            </a:pPr>
            <a:r>
              <a:rPr sz="2150" b="1" spc="-25" dirty="0">
                <a:solidFill>
                  <a:srgbClr val="FEF8F5"/>
                </a:solidFill>
                <a:latin typeface="HelveticaNeueLT Std"/>
                <a:cs typeface="HelveticaNeueLT Std"/>
              </a:rPr>
              <a:t>03</a:t>
            </a:r>
            <a:endParaRPr sz="2150">
              <a:latin typeface="HelveticaNeueLT Std"/>
              <a:cs typeface="HelveticaNeueLT Std"/>
            </a:endParaRPr>
          </a:p>
        </p:txBody>
      </p:sp>
      <p:sp>
        <p:nvSpPr>
          <p:cNvPr id="116" name="object 51">
            <a:extLst>
              <a:ext uri="{FF2B5EF4-FFF2-40B4-BE49-F238E27FC236}">
                <a16:creationId xmlns:a16="http://schemas.microsoft.com/office/drawing/2014/main" id="{B45DCF9C-13B0-AD11-E32E-49ED062D7088}"/>
              </a:ext>
            </a:extLst>
          </p:cNvPr>
          <p:cNvSpPr/>
          <p:nvPr/>
        </p:nvSpPr>
        <p:spPr>
          <a:xfrm>
            <a:off x="7845447" y="4211517"/>
            <a:ext cx="497298" cy="502796"/>
          </a:xfrm>
          <a:custGeom>
            <a:avLst/>
            <a:gdLst/>
            <a:ahLst/>
            <a:cxnLst/>
            <a:rect l="l" t="t" r="r" b="b"/>
            <a:pathLst>
              <a:path w="516890" h="522604">
                <a:moveTo>
                  <a:pt x="258279" y="0"/>
                </a:moveTo>
                <a:lnTo>
                  <a:pt x="211853" y="4208"/>
                </a:lnTo>
                <a:lnTo>
                  <a:pt x="168156" y="16342"/>
                </a:lnTo>
                <a:lnTo>
                  <a:pt x="127920" y="35664"/>
                </a:lnTo>
                <a:lnTo>
                  <a:pt x="91872" y="61436"/>
                </a:lnTo>
                <a:lnTo>
                  <a:pt x="60743" y="92921"/>
                </a:lnTo>
                <a:lnTo>
                  <a:pt x="35262" y="129380"/>
                </a:lnTo>
                <a:lnTo>
                  <a:pt x="16158" y="170075"/>
                </a:lnTo>
                <a:lnTo>
                  <a:pt x="4161" y="214270"/>
                </a:lnTo>
                <a:lnTo>
                  <a:pt x="0" y="261226"/>
                </a:lnTo>
                <a:lnTo>
                  <a:pt x="4161" y="308178"/>
                </a:lnTo>
                <a:lnTo>
                  <a:pt x="16158" y="352370"/>
                </a:lnTo>
                <a:lnTo>
                  <a:pt x="35262" y="393063"/>
                </a:lnTo>
                <a:lnTo>
                  <a:pt x="60743" y="429520"/>
                </a:lnTo>
                <a:lnTo>
                  <a:pt x="91872" y="461004"/>
                </a:lnTo>
                <a:lnTo>
                  <a:pt x="127920" y="486775"/>
                </a:lnTo>
                <a:lnTo>
                  <a:pt x="168156" y="506097"/>
                </a:lnTo>
                <a:lnTo>
                  <a:pt x="211853" y="518231"/>
                </a:lnTo>
                <a:lnTo>
                  <a:pt x="258279" y="522439"/>
                </a:lnTo>
                <a:lnTo>
                  <a:pt x="304706" y="518231"/>
                </a:lnTo>
                <a:lnTo>
                  <a:pt x="348403" y="506097"/>
                </a:lnTo>
                <a:lnTo>
                  <a:pt x="388639" y="486775"/>
                </a:lnTo>
                <a:lnTo>
                  <a:pt x="424687" y="461004"/>
                </a:lnTo>
                <a:lnTo>
                  <a:pt x="455816" y="429520"/>
                </a:lnTo>
                <a:lnTo>
                  <a:pt x="481297" y="393063"/>
                </a:lnTo>
                <a:lnTo>
                  <a:pt x="500401" y="352370"/>
                </a:lnTo>
                <a:lnTo>
                  <a:pt x="512398" y="308178"/>
                </a:lnTo>
                <a:lnTo>
                  <a:pt x="516559" y="261226"/>
                </a:lnTo>
                <a:lnTo>
                  <a:pt x="512398" y="214270"/>
                </a:lnTo>
                <a:lnTo>
                  <a:pt x="500401" y="170075"/>
                </a:lnTo>
                <a:lnTo>
                  <a:pt x="481297" y="129380"/>
                </a:lnTo>
                <a:lnTo>
                  <a:pt x="455816" y="92921"/>
                </a:lnTo>
                <a:lnTo>
                  <a:pt x="424687" y="61436"/>
                </a:lnTo>
                <a:lnTo>
                  <a:pt x="388639" y="35664"/>
                </a:lnTo>
                <a:lnTo>
                  <a:pt x="348403" y="16342"/>
                </a:lnTo>
                <a:lnTo>
                  <a:pt x="304706" y="4208"/>
                </a:lnTo>
                <a:lnTo>
                  <a:pt x="258279" y="0"/>
                </a:lnTo>
                <a:close/>
              </a:path>
            </a:pathLst>
          </a:custGeom>
          <a:solidFill>
            <a:srgbClr val="F05585"/>
          </a:solidFill>
        </p:spPr>
        <p:txBody>
          <a:bodyPr wrap="square" lIns="0" tIns="0" rIns="0" bIns="0" rtlCol="0"/>
          <a:lstStyle/>
          <a:p>
            <a:endParaRPr/>
          </a:p>
        </p:txBody>
      </p:sp>
      <p:sp>
        <p:nvSpPr>
          <p:cNvPr id="117" name="object 52">
            <a:extLst>
              <a:ext uri="{FF2B5EF4-FFF2-40B4-BE49-F238E27FC236}">
                <a16:creationId xmlns:a16="http://schemas.microsoft.com/office/drawing/2014/main" id="{27810D6B-12D4-DE89-88E8-C87450EB7338}"/>
              </a:ext>
            </a:extLst>
          </p:cNvPr>
          <p:cNvSpPr txBox="1"/>
          <p:nvPr/>
        </p:nvSpPr>
        <p:spPr>
          <a:xfrm>
            <a:off x="7939396" y="4272687"/>
            <a:ext cx="315851" cy="339067"/>
          </a:xfrm>
          <a:prstGeom prst="rect">
            <a:avLst/>
          </a:prstGeom>
        </p:spPr>
        <p:txBody>
          <a:bodyPr vert="horz" wrap="square" lIns="0" tIns="11430" rIns="0" bIns="0" rtlCol="0">
            <a:spAutoFit/>
          </a:bodyPr>
          <a:lstStyle/>
          <a:p>
            <a:pPr marL="12700">
              <a:lnSpc>
                <a:spcPct val="100000"/>
              </a:lnSpc>
              <a:spcBef>
                <a:spcPts val="90"/>
              </a:spcBef>
            </a:pPr>
            <a:r>
              <a:rPr sz="2150" b="1" spc="-25" dirty="0">
                <a:solidFill>
                  <a:srgbClr val="FEF8F5"/>
                </a:solidFill>
                <a:latin typeface="HelveticaNeueLT Std"/>
                <a:cs typeface="HelveticaNeueLT Std"/>
              </a:rPr>
              <a:t>05</a:t>
            </a:r>
            <a:endParaRPr sz="2150">
              <a:latin typeface="HelveticaNeueLT Std"/>
              <a:cs typeface="HelveticaNeueLT Std"/>
            </a:endParaRPr>
          </a:p>
        </p:txBody>
      </p:sp>
      <p:sp>
        <p:nvSpPr>
          <p:cNvPr id="118" name="object 53">
            <a:extLst>
              <a:ext uri="{FF2B5EF4-FFF2-40B4-BE49-F238E27FC236}">
                <a16:creationId xmlns:a16="http://schemas.microsoft.com/office/drawing/2014/main" id="{6AC39FC3-EBEB-97BF-662D-F0D11EC92EE3}"/>
              </a:ext>
            </a:extLst>
          </p:cNvPr>
          <p:cNvSpPr/>
          <p:nvPr/>
        </p:nvSpPr>
        <p:spPr>
          <a:xfrm>
            <a:off x="2609847" y="4211517"/>
            <a:ext cx="497298" cy="502796"/>
          </a:xfrm>
          <a:custGeom>
            <a:avLst/>
            <a:gdLst/>
            <a:ahLst/>
            <a:cxnLst/>
            <a:rect l="l" t="t" r="r" b="b"/>
            <a:pathLst>
              <a:path w="516889" h="522604">
                <a:moveTo>
                  <a:pt x="258279" y="0"/>
                </a:moveTo>
                <a:lnTo>
                  <a:pt x="211853" y="4208"/>
                </a:lnTo>
                <a:lnTo>
                  <a:pt x="168156" y="16342"/>
                </a:lnTo>
                <a:lnTo>
                  <a:pt x="127920" y="35664"/>
                </a:lnTo>
                <a:lnTo>
                  <a:pt x="91872" y="61436"/>
                </a:lnTo>
                <a:lnTo>
                  <a:pt x="60743" y="92921"/>
                </a:lnTo>
                <a:lnTo>
                  <a:pt x="35262" y="129380"/>
                </a:lnTo>
                <a:lnTo>
                  <a:pt x="16158" y="170075"/>
                </a:lnTo>
                <a:lnTo>
                  <a:pt x="4161" y="214270"/>
                </a:lnTo>
                <a:lnTo>
                  <a:pt x="0" y="261226"/>
                </a:lnTo>
                <a:lnTo>
                  <a:pt x="4161" y="308178"/>
                </a:lnTo>
                <a:lnTo>
                  <a:pt x="16158" y="352370"/>
                </a:lnTo>
                <a:lnTo>
                  <a:pt x="35262" y="393063"/>
                </a:lnTo>
                <a:lnTo>
                  <a:pt x="60743" y="429520"/>
                </a:lnTo>
                <a:lnTo>
                  <a:pt x="91872" y="461004"/>
                </a:lnTo>
                <a:lnTo>
                  <a:pt x="127920" y="486775"/>
                </a:lnTo>
                <a:lnTo>
                  <a:pt x="168156" y="506097"/>
                </a:lnTo>
                <a:lnTo>
                  <a:pt x="211853" y="518231"/>
                </a:lnTo>
                <a:lnTo>
                  <a:pt x="258279" y="522439"/>
                </a:lnTo>
                <a:lnTo>
                  <a:pt x="304706" y="518231"/>
                </a:lnTo>
                <a:lnTo>
                  <a:pt x="348403" y="506097"/>
                </a:lnTo>
                <a:lnTo>
                  <a:pt x="388639" y="486775"/>
                </a:lnTo>
                <a:lnTo>
                  <a:pt x="424687" y="461004"/>
                </a:lnTo>
                <a:lnTo>
                  <a:pt x="455816" y="429520"/>
                </a:lnTo>
                <a:lnTo>
                  <a:pt x="481297" y="393063"/>
                </a:lnTo>
                <a:lnTo>
                  <a:pt x="500401" y="352370"/>
                </a:lnTo>
                <a:lnTo>
                  <a:pt x="512398" y="308178"/>
                </a:lnTo>
                <a:lnTo>
                  <a:pt x="516559" y="261226"/>
                </a:lnTo>
                <a:lnTo>
                  <a:pt x="512398" y="214270"/>
                </a:lnTo>
                <a:lnTo>
                  <a:pt x="500401" y="170075"/>
                </a:lnTo>
                <a:lnTo>
                  <a:pt x="481297" y="129380"/>
                </a:lnTo>
                <a:lnTo>
                  <a:pt x="455816" y="92921"/>
                </a:lnTo>
                <a:lnTo>
                  <a:pt x="424687" y="61436"/>
                </a:lnTo>
                <a:lnTo>
                  <a:pt x="388639" y="35664"/>
                </a:lnTo>
                <a:lnTo>
                  <a:pt x="348403" y="16342"/>
                </a:lnTo>
                <a:lnTo>
                  <a:pt x="304706" y="4208"/>
                </a:lnTo>
                <a:lnTo>
                  <a:pt x="258279" y="0"/>
                </a:lnTo>
                <a:close/>
              </a:path>
            </a:pathLst>
          </a:custGeom>
          <a:solidFill>
            <a:srgbClr val="82C341"/>
          </a:solidFill>
        </p:spPr>
        <p:txBody>
          <a:bodyPr wrap="square" lIns="0" tIns="0" rIns="0" bIns="0" rtlCol="0"/>
          <a:lstStyle/>
          <a:p>
            <a:endParaRPr/>
          </a:p>
        </p:txBody>
      </p:sp>
      <p:sp>
        <p:nvSpPr>
          <p:cNvPr id="119" name="object 54">
            <a:extLst>
              <a:ext uri="{FF2B5EF4-FFF2-40B4-BE49-F238E27FC236}">
                <a16:creationId xmlns:a16="http://schemas.microsoft.com/office/drawing/2014/main" id="{34A174ED-2EF2-C3B9-B1AA-F168C5C7132D}"/>
              </a:ext>
            </a:extLst>
          </p:cNvPr>
          <p:cNvSpPr txBox="1"/>
          <p:nvPr/>
        </p:nvSpPr>
        <p:spPr>
          <a:xfrm>
            <a:off x="2703795" y="4272687"/>
            <a:ext cx="315851" cy="339067"/>
          </a:xfrm>
          <a:prstGeom prst="rect">
            <a:avLst/>
          </a:prstGeom>
        </p:spPr>
        <p:txBody>
          <a:bodyPr vert="horz" wrap="square" lIns="0" tIns="11430" rIns="0" bIns="0" rtlCol="0">
            <a:spAutoFit/>
          </a:bodyPr>
          <a:lstStyle/>
          <a:p>
            <a:pPr marL="12700">
              <a:lnSpc>
                <a:spcPct val="100000"/>
              </a:lnSpc>
              <a:spcBef>
                <a:spcPts val="90"/>
              </a:spcBef>
            </a:pPr>
            <a:r>
              <a:rPr sz="2150" b="1" spc="-25" dirty="0">
                <a:solidFill>
                  <a:srgbClr val="FEF8F5"/>
                </a:solidFill>
                <a:latin typeface="HelveticaNeueLT Std"/>
                <a:cs typeface="HelveticaNeueLT Std"/>
              </a:rPr>
              <a:t>02</a:t>
            </a:r>
            <a:endParaRPr sz="2150">
              <a:latin typeface="HelveticaNeueLT Std"/>
              <a:cs typeface="HelveticaNeueLT Std"/>
            </a:endParaRPr>
          </a:p>
        </p:txBody>
      </p:sp>
      <p:sp>
        <p:nvSpPr>
          <p:cNvPr id="120" name="object 55">
            <a:extLst>
              <a:ext uri="{FF2B5EF4-FFF2-40B4-BE49-F238E27FC236}">
                <a16:creationId xmlns:a16="http://schemas.microsoft.com/office/drawing/2014/main" id="{F68E2F1B-E967-3216-AB02-44949410D74F}"/>
              </a:ext>
            </a:extLst>
          </p:cNvPr>
          <p:cNvSpPr/>
          <p:nvPr/>
        </p:nvSpPr>
        <p:spPr>
          <a:xfrm>
            <a:off x="6100247" y="4211517"/>
            <a:ext cx="497298" cy="502796"/>
          </a:xfrm>
          <a:custGeom>
            <a:avLst/>
            <a:gdLst/>
            <a:ahLst/>
            <a:cxnLst/>
            <a:rect l="l" t="t" r="r" b="b"/>
            <a:pathLst>
              <a:path w="516890" h="522604">
                <a:moveTo>
                  <a:pt x="258279" y="0"/>
                </a:moveTo>
                <a:lnTo>
                  <a:pt x="211853" y="4208"/>
                </a:lnTo>
                <a:lnTo>
                  <a:pt x="168156" y="16342"/>
                </a:lnTo>
                <a:lnTo>
                  <a:pt x="127920" y="35664"/>
                </a:lnTo>
                <a:lnTo>
                  <a:pt x="91872" y="61436"/>
                </a:lnTo>
                <a:lnTo>
                  <a:pt x="60743" y="92921"/>
                </a:lnTo>
                <a:lnTo>
                  <a:pt x="35262" y="129380"/>
                </a:lnTo>
                <a:lnTo>
                  <a:pt x="16158" y="170075"/>
                </a:lnTo>
                <a:lnTo>
                  <a:pt x="4161" y="214270"/>
                </a:lnTo>
                <a:lnTo>
                  <a:pt x="0" y="261226"/>
                </a:lnTo>
                <a:lnTo>
                  <a:pt x="4161" y="308178"/>
                </a:lnTo>
                <a:lnTo>
                  <a:pt x="16158" y="352370"/>
                </a:lnTo>
                <a:lnTo>
                  <a:pt x="35262" y="393063"/>
                </a:lnTo>
                <a:lnTo>
                  <a:pt x="60743" y="429520"/>
                </a:lnTo>
                <a:lnTo>
                  <a:pt x="91872" y="461004"/>
                </a:lnTo>
                <a:lnTo>
                  <a:pt x="127920" y="486775"/>
                </a:lnTo>
                <a:lnTo>
                  <a:pt x="168156" y="506097"/>
                </a:lnTo>
                <a:lnTo>
                  <a:pt x="211853" y="518231"/>
                </a:lnTo>
                <a:lnTo>
                  <a:pt x="258279" y="522439"/>
                </a:lnTo>
                <a:lnTo>
                  <a:pt x="304706" y="518231"/>
                </a:lnTo>
                <a:lnTo>
                  <a:pt x="348403" y="506097"/>
                </a:lnTo>
                <a:lnTo>
                  <a:pt x="388639" y="486775"/>
                </a:lnTo>
                <a:lnTo>
                  <a:pt x="424687" y="461004"/>
                </a:lnTo>
                <a:lnTo>
                  <a:pt x="455816" y="429520"/>
                </a:lnTo>
                <a:lnTo>
                  <a:pt x="481297" y="393063"/>
                </a:lnTo>
                <a:lnTo>
                  <a:pt x="500401" y="352370"/>
                </a:lnTo>
                <a:lnTo>
                  <a:pt x="512398" y="308178"/>
                </a:lnTo>
                <a:lnTo>
                  <a:pt x="516559" y="261226"/>
                </a:lnTo>
                <a:lnTo>
                  <a:pt x="512398" y="214270"/>
                </a:lnTo>
                <a:lnTo>
                  <a:pt x="500401" y="170075"/>
                </a:lnTo>
                <a:lnTo>
                  <a:pt x="481297" y="129380"/>
                </a:lnTo>
                <a:lnTo>
                  <a:pt x="455816" y="92921"/>
                </a:lnTo>
                <a:lnTo>
                  <a:pt x="424687" y="61436"/>
                </a:lnTo>
                <a:lnTo>
                  <a:pt x="388639" y="35664"/>
                </a:lnTo>
                <a:lnTo>
                  <a:pt x="348403" y="16342"/>
                </a:lnTo>
                <a:lnTo>
                  <a:pt x="304706" y="4208"/>
                </a:lnTo>
                <a:lnTo>
                  <a:pt x="258279" y="0"/>
                </a:lnTo>
                <a:close/>
              </a:path>
            </a:pathLst>
          </a:custGeom>
          <a:solidFill>
            <a:srgbClr val="6D6E71"/>
          </a:solidFill>
        </p:spPr>
        <p:txBody>
          <a:bodyPr wrap="square" lIns="0" tIns="0" rIns="0" bIns="0" rtlCol="0"/>
          <a:lstStyle/>
          <a:p>
            <a:endParaRPr/>
          </a:p>
        </p:txBody>
      </p:sp>
      <p:sp>
        <p:nvSpPr>
          <p:cNvPr id="121" name="object 56">
            <a:extLst>
              <a:ext uri="{FF2B5EF4-FFF2-40B4-BE49-F238E27FC236}">
                <a16:creationId xmlns:a16="http://schemas.microsoft.com/office/drawing/2014/main" id="{7E259A5E-58C4-5E38-F477-2B4D96E7FA7E}"/>
              </a:ext>
            </a:extLst>
          </p:cNvPr>
          <p:cNvSpPr txBox="1"/>
          <p:nvPr/>
        </p:nvSpPr>
        <p:spPr>
          <a:xfrm>
            <a:off x="6194195" y="4272687"/>
            <a:ext cx="315851" cy="339067"/>
          </a:xfrm>
          <a:prstGeom prst="rect">
            <a:avLst/>
          </a:prstGeom>
        </p:spPr>
        <p:txBody>
          <a:bodyPr vert="horz" wrap="square" lIns="0" tIns="11430" rIns="0" bIns="0" rtlCol="0">
            <a:spAutoFit/>
          </a:bodyPr>
          <a:lstStyle/>
          <a:p>
            <a:pPr marL="12700">
              <a:lnSpc>
                <a:spcPct val="100000"/>
              </a:lnSpc>
              <a:spcBef>
                <a:spcPts val="90"/>
              </a:spcBef>
            </a:pPr>
            <a:r>
              <a:rPr sz="2150" b="1" spc="-25" dirty="0">
                <a:solidFill>
                  <a:srgbClr val="FEF8F5"/>
                </a:solidFill>
                <a:latin typeface="HelveticaNeueLT Std"/>
                <a:cs typeface="HelveticaNeueLT Std"/>
              </a:rPr>
              <a:t>04</a:t>
            </a:r>
            <a:endParaRPr sz="2150" dirty="0">
              <a:latin typeface="HelveticaNeueLT Std"/>
              <a:cs typeface="HelveticaNeueLT Std"/>
            </a:endParaRPr>
          </a:p>
        </p:txBody>
      </p:sp>
      <p:sp>
        <p:nvSpPr>
          <p:cNvPr id="123" name="Rectangle 122">
            <a:extLst>
              <a:ext uri="{FF2B5EF4-FFF2-40B4-BE49-F238E27FC236}">
                <a16:creationId xmlns:a16="http://schemas.microsoft.com/office/drawing/2014/main" id="{45095D82-76A9-ECE7-FE29-7FC844FBD86A}"/>
              </a:ext>
            </a:extLst>
          </p:cNvPr>
          <p:cNvSpPr/>
          <p:nvPr/>
        </p:nvSpPr>
        <p:spPr>
          <a:xfrm>
            <a:off x="382528" y="875407"/>
            <a:ext cx="8442252" cy="464924"/>
          </a:xfrm>
          <a:prstGeom prst="rect">
            <a:avLst/>
          </a:prstGeom>
          <a:solidFill>
            <a:schemeClr val="accent1"/>
          </a:solidFill>
        </p:spPr>
        <p:txBody>
          <a:bodyPr/>
          <a:lstStyle/>
          <a:p>
            <a:pPr algn="ctr">
              <a:spcBef>
                <a:spcPct val="0"/>
              </a:spcBef>
            </a:pPr>
            <a:r>
              <a:rPr lang="en-US" sz="2400" b="1" dirty="0">
                <a:solidFill>
                  <a:schemeClr val="bg1"/>
                </a:solidFill>
                <a:latin typeface="+mj-lt"/>
                <a:ea typeface="+mj-ea"/>
                <a:cs typeface="Arial" panose="020B0604020202020204" pitchFamily="34" charset="0"/>
              </a:rPr>
              <a:t>FIVE</a:t>
            </a:r>
          </a:p>
        </p:txBody>
      </p:sp>
    </p:spTree>
    <p:custDataLst>
      <p:tags r:id="rId1"/>
    </p:custDataLst>
    <p:extLst>
      <p:ext uri="{BB962C8B-B14F-4D97-AF65-F5344CB8AC3E}">
        <p14:creationId xmlns:p14="http://schemas.microsoft.com/office/powerpoint/2010/main" val="1406054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6DCED448-3AA2-FB47-9F39-B382DDF00175}"/>
              </a:ext>
            </a:extLst>
          </p:cNvPr>
          <p:cNvPicPr>
            <a:picLocks noGrp="1" noChangeAspect="1"/>
          </p:cNvPicPr>
          <p:nvPr>
            <p:ph type="pic" sz="quarter" idx="10"/>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43" r="43"/>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5">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2884647"/>
            <a:ext cx="5464950" cy="1796409"/>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Development Plans</a:t>
            </a:r>
          </a:p>
        </p:txBody>
      </p:sp>
    </p:spTree>
    <p:custDataLst>
      <p:tags r:id="rId1"/>
    </p:custDataLst>
    <p:extLst>
      <p:ext uri="{BB962C8B-B14F-4D97-AF65-F5344CB8AC3E}">
        <p14:creationId xmlns:p14="http://schemas.microsoft.com/office/powerpoint/2010/main" val="894536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0">
            <a:extLst>
              <a:ext uri="{FF2B5EF4-FFF2-40B4-BE49-F238E27FC236}">
                <a16:creationId xmlns:a16="http://schemas.microsoft.com/office/drawing/2014/main" id="{AA64A5B3-95D3-9DE4-3AA1-09009B166C8A}"/>
              </a:ext>
            </a:extLst>
          </p:cNvPr>
          <p:cNvPicPr>
            <a:picLocks noChangeAspect="1"/>
          </p:cNvPicPr>
          <p:nvPr/>
        </p:nvPicPr>
        <p:blipFill>
          <a:blip r:embed="rId4"/>
          <a:srcRect t="14443" b="14443"/>
          <a:stretch/>
        </p:blipFill>
        <p:spPr>
          <a:xfrm flipH="1">
            <a:off x="3047998" y="0"/>
            <a:ext cx="6096001" cy="2438508"/>
          </a:xfrm>
          <a:prstGeom prst="rect">
            <a:avLst/>
          </a:prstGeom>
        </p:spPr>
      </p:pic>
      <p:sp>
        <p:nvSpPr>
          <p:cNvPr id="9" name="Rectangle 8">
            <a:extLst>
              <a:ext uri="{FF2B5EF4-FFF2-40B4-BE49-F238E27FC236}">
                <a16:creationId xmlns:a16="http://schemas.microsoft.com/office/drawing/2014/main" id="{94609C66-9210-1826-593C-46860A232434}"/>
              </a:ext>
            </a:extLst>
          </p:cNvPr>
          <p:cNvSpPr/>
          <p:nvPr/>
        </p:nvSpPr>
        <p:spPr>
          <a:xfrm>
            <a:off x="0" y="0"/>
            <a:ext cx="7821870" cy="2436290"/>
          </a:xfrm>
          <a:prstGeom prst="rect">
            <a:avLst/>
          </a:prstGeom>
          <a:gradFill flip="none" rotWithShape="1">
            <a:gsLst>
              <a:gs pos="49000">
                <a:schemeClr val="accent5"/>
              </a:gs>
              <a:gs pos="100000">
                <a:schemeClr val="accent5">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0" name="Title 11">
            <a:extLst>
              <a:ext uri="{FF2B5EF4-FFF2-40B4-BE49-F238E27FC236}">
                <a16:creationId xmlns:a16="http://schemas.microsoft.com/office/drawing/2014/main" id="{D8B6349D-501D-A2CF-3CE0-D1DEC11C5B1A}"/>
              </a:ext>
            </a:extLst>
          </p:cNvPr>
          <p:cNvSpPr txBox="1">
            <a:spLocks/>
          </p:cNvSpPr>
          <p:nvPr/>
        </p:nvSpPr>
        <p:spPr>
          <a:xfrm>
            <a:off x="448730" y="975733"/>
            <a:ext cx="3789162" cy="369054"/>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Development Plans</a:t>
            </a:r>
          </a:p>
          <a:p>
            <a:endParaRPr lang="en-US" dirty="0">
              <a:solidFill>
                <a:schemeClr val="bg1"/>
              </a:solidFill>
            </a:endParaRPr>
          </a:p>
        </p:txBody>
      </p:sp>
      <p:sp>
        <p:nvSpPr>
          <p:cNvPr id="12" name="Rectangle 11">
            <a:extLst>
              <a:ext uri="{FF2B5EF4-FFF2-40B4-BE49-F238E27FC236}">
                <a16:creationId xmlns:a16="http://schemas.microsoft.com/office/drawing/2014/main" id="{B45C517D-10A7-3886-72B3-69309F6A7D57}"/>
              </a:ext>
            </a:extLst>
          </p:cNvPr>
          <p:cNvSpPr/>
          <p:nvPr/>
        </p:nvSpPr>
        <p:spPr>
          <a:xfrm>
            <a:off x="1813686" y="2792918"/>
            <a:ext cx="6886142" cy="2262671"/>
          </a:xfrm>
          <a:prstGeom prst="rect">
            <a:avLst/>
          </a:prstGeom>
        </p:spPr>
        <p:txBody>
          <a:bodyPr wrap="square">
            <a:spAutoFit/>
          </a:bodyPr>
          <a:lstStyle/>
          <a:p>
            <a:pPr defTabSz="457178">
              <a:lnSpc>
                <a:spcPct val="150000"/>
              </a:lnSpc>
            </a:pPr>
            <a:r>
              <a:rPr lang="en-US" sz="1600" dirty="0">
                <a:solidFill>
                  <a:schemeClr val="tx2"/>
                </a:solidFill>
                <a:cs typeface="Arial" panose="020B0604020202020204" pitchFamily="34" charset="0"/>
              </a:rPr>
              <a:t>Development Plans are positive! Not only do they create opportunity to fill gaps and strengthen skills or set goals for an individual, but it also gives the mentor, coach or leader an opportunity to help create experience and clearly support the goals. Development plans should be owned by the individual and they should drive towards outcomes.</a:t>
            </a:r>
          </a:p>
          <a:p>
            <a:pPr defTabSz="457178">
              <a:lnSpc>
                <a:spcPct val="150000"/>
              </a:lnSpc>
            </a:pPr>
            <a:endParaRPr lang="en-US" sz="1600" dirty="0">
              <a:solidFill>
                <a:schemeClr val="tx2"/>
              </a:solidFill>
              <a:cs typeface="Arial" panose="020B0604020202020204" pitchFamily="34" charset="0"/>
            </a:endParaRPr>
          </a:p>
        </p:txBody>
      </p:sp>
      <p:sp>
        <p:nvSpPr>
          <p:cNvPr id="4" name="Freeform 12">
            <a:extLst>
              <a:ext uri="{FF2B5EF4-FFF2-40B4-BE49-F238E27FC236}">
                <a16:creationId xmlns:a16="http://schemas.microsoft.com/office/drawing/2014/main" id="{CD1E5869-A92C-651A-DA2D-894D48A02ADF}"/>
              </a:ext>
            </a:extLst>
          </p:cNvPr>
          <p:cNvSpPr>
            <a:spLocks noChangeArrowheads="1"/>
          </p:cNvSpPr>
          <p:nvPr/>
        </p:nvSpPr>
        <p:spPr bwMode="auto">
          <a:xfrm>
            <a:off x="705668" y="2897391"/>
            <a:ext cx="799429" cy="1029263"/>
          </a:xfrm>
          <a:custGeom>
            <a:avLst/>
            <a:gdLst>
              <a:gd name="T0" fmla="*/ 819 w 1057"/>
              <a:gd name="T1" fmla="*/ 68 h 1362"/>
              <a:gd name="T2" fmla="*/ 238 w 1057"/>
              <a:gd name="T3" fmla="*/ 68 h 1362"/>
              <a:gd name="T4" fmla="*/ 0 w 1057"/>
              <a:gd name="T5" fmla="*/ 100 h 1362"/>
              <a:gd name="T6" fmla="*/ 1028 w 1057"/>
              <a:gd name="T7" fmla="*/ 1361 h 1362"/>
              <a:gd name="T8" fmla="*/ 1032 w 1057"/>
              <a:gd name="T9" fmla="*/ 76 h 1362"/>
              <a:gd name="T10" fmla="*/ 775 w 1057"/>
              <a:gd name="T11" fmla="*/ 88 h 1362"/>
              <a:gd name="T12" fmla="*/ 338 w 1057"/>
              <a:gd name="T13" fmla="*/ 152 h 1362"/>
              <a:gd name="T14" fmla="*/ 338 w 1057"/>
              <a:gd name="T15" fmla="*/ 48 h 1362"/>
              <a:gd name="T16" fmla="*/ 65 w 1057"/>
              <a:gd name="T17" fmla="*/ 1313 h 1362"/>
              <a:gd name="T18" fmla="*/ 65 w 1057"/>
              <a:gd name="T19" fmla="*/ 120 h 1362"/>
              <a:gd name="T20" fmla="*/ 258 w 1057"/>
              <a:gd name="T21" fmla="*/ 164 h 1362"/>
              <a:gd name="T22" fmla="*/ 799 w 1057"/>
              <a:gd name="T23" fmla="*/ 160 h 1362"/>
              <a:gd name="T24" fmla="*/ 988 w 1057"/>
              <a:gd name="T25" fmla="*/ 120 h 1362"/>
              <a:gd name="T26" fmla="*/ 1008 w 1057"/>
              <a:gd name="T27" fmla="*/ 1297 h 1362"/>
              <a:gd name="T28" fmla="*/ 270 w 1057"/>
              <a:gd name="T29" fmla="*/ 482 h 1362"/>
              <a:gd name="T30" fmla="*/ 205 w 1057"/>
              <a:gd name="T31" fmla="*/ 434 h 1362"/>
              <a:gd name="T32" fmla="*/ 165 w 1057"/>
              <a:gd name="T33" fmla="*/ 450 h 1362"/>
              <a:gd name="T34" fmla="*/ 266 w 1057"/>
              <a:gd name="T35" fmla="*/ 550 h 1362"/>
              <a:gd name="T36" fmla="*/ 447 w 1057"/>
              <a:gd name="T37" fmla="*/ 369 h 1362"/>
              <a:gd name="T38" fmla="*/ 414 w 1057"/>
              <a:gd name="T39" fmla="*/ 655 h 1362"/>
              <a:gd name="T40" fmla="*/ 262 w 1057"/>
              <a:gd name="T41" fmla="*/ 794 h 1362"/>
              <a:gd name="T42" fmla="*/ 189 w 1057"/>
              <a:gd name="T43" fmla="*/ 734 h 1362"/>
              <a:gd name="T44" fmla="*/ 173 w 1057"/>
              <a:gd name="T45" fmla="*/ 774 h 1362"/>
              <a:gd name="T46" fmla="*/ 282 w 1057"/>
              <a:gd name="T47" fmla="*/ 851 h 1362"/>
              <a:gd name="T48" fmla="*/ 438 w 1057"/>
              <a:gd name="T49" fmla="*/ 663 h 1362"/>
              <a:gd name="T50" fmla="*/ 398 w 1057"/>
              <a:gd name="T51" fmla="*/ 971 h 1362"/>
              <a:gd name="T52" fmla="*/ 254 w 1057"/>
              <a:gd name="T53" fmla="*/ 1100 h 1362"/>
              <a:gd name="T54" fmla="*/ 173 w 1057"/>
              <a:gd name="T55" fmla="*/ 1052 h 1362"/>
              <a:gd name="T56" fmla="*/ 250 w 1057"/>
              <a:gd name="T57" fmla="*/ 1160 h 1362"/>
              <a:gd name="T58" fmla="*/ 438 w 1057"/>
              <a:gd name="T59" fmla="*/ 1003 h 1362"/>
              <a:gd name="T60" fmla="*/ 876 w 1057"/>
              <a:gd name="T61" fmla="*/ 345 h 1362"/>
              <a:gd name="T62" fmla="*/ 566 w 1057"/>
              <a:gd name="T63" fmla="*/ 394 h 1362"/>
              <a:gd name="T64" fmla="*/ 876 w 1057"/>
              <a:gd name="T65" fmla="*/ 345 h 1362"/>
              <a:gd name="T66" fmla="*/ 747 w 1057"/>
              <a:gd name="T67" fmla="*/ 526 h 1362"/>
              <a:gd name="T68" fmla="*/ 543 w 1057"/>
              <a:gd name="T69" fmla="*/ 526 h 1362"/>
              <a:gd name="T70" fmla="*/ 566 w 1057"/>
              <a:gd name="T71" fmla="*/ 655 h 1362"/>
              <a:gd name="T72" fmla="*/ 876 w 1057"/>
              <a:gd name="T73" fmla="*/ 702 h 1362"/>
              <a:gd name="T74" fmla="*/ 566 w 1057"/>
              <a:gd name="T75" fmla="*/ 859 h 1362"/>
              <a:gd name="T76" fmla="*/ 723 w 1057"/>
              <a:gd name="T77" fmla="*/ 811 h 1362"/>
              <a:gd name="T78" fmla="*/ 566 w 1057"/>
              <a:gd name="T79" fmla="*/ 859 h 1362"/>
              <a:gd name="T80" fmla="*/ 543 w 1057"/>
              <a:gd name="T81" fmla="*/ 987 h 1362"/>
              <a:gd name="T82" fmla="*/ 900 w 1057"/>
              <a:gd name="T83" fmla="*/ 987 h 1362"/>
              <a:gd name="T84" fmla="*/ 566 w 1057"/>
              <a:gd name="T85" fmla="*/ 1120 h 1362"/>
              <a:gd name="T86" fmla="*/ 723 w 1057"/>
              <a:gd name="T87" fmla="*/ 1168 h 1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7" h="1362">
                <a:moveTo>
                  <a:pt x="1032" y="76"/>
                </a:moveTo>
                <a:lnTo>
                  <a:pt x="831" y="76"/>
                </a:lnTo>
                <a:cubicBezTo>
                  <a:pt x="827" y="76"/>
                  <a:pt x="819" y="72"/>
                  <a:pt x="819" y="68"/>
                </a:cubicBezTo>
                <a:cubicBezTo>
                  <a:pt x="803" y="28"/>
                  <a:pt x="763" y="0"/>
                  <a:pt x="719" y="0"/>
                </a:cubicBezTo>
                <a:lnTo>
                  <a:pt x="338" y="0"/>
                </a:lnTo>
                <a:cubicBezTo>
                  <a:pt x="294" y="0"/>
                  <a:pt x="254" y="28"/>
                  <a:pt x="238" y="68"/>
                </a:cubicBezTo>
                <a:cubicBezTo>
                  <a:pt x="234" y="72"/>
                  <a:pt x="230" y="76"/>
                  <a:pt x="225" y="76"/>
                </a:cubicBezTo>
                <a:lnTo>
                  <a:pt x="25" y="76"/>
                </a:lnTo>
                <a:cubicBezTo>
                  <a:pt x="12" y="76"/>
                  <a:pt x="0" y="88"/>
                  <a:pt x="0" y="100"/>
                </a:cubicBezTo>
                <a:lnTo>
                  <a:pt x="0" y="1337"/>
                </a:lnTo>
                <a:cubicBezTo>
                  <a:pt x="0" y="1349"/>
                  <a:pt x="12" y="1361"/>
                  <a:pt x="25" y="1361"/>
                </a:cubicBezTo>
                <a:lnTo>
                  <a:pt x="1028" y="1361"/>
                </a:lnTo>
                <a:cubicBezTo>
                  <a:pt x="1040" y="1361"/>
                  <a:pt x="1052" y="1349"/>
                  <a:pt x="1052" y="1337"/>
                </a:cubicBezTo>
                <a:lnTo>
                  <a:pt x="1052" y="100"/>
                </a:lnTo>
                <a:cubicBezTo>
                  <a:pt x="1056" y="84"/>
                  <a:pt x="1044" y="76"/>
                  <a:pt x="1032" y="76"/>
                </a:cubicBezTo>
                <a:close/>
                <a:moveTo>
                  <a:pt x="338" y="48"/>
                </a:moveTo>
                <a:lnTo>
                  <a:pt x="719" y="48"/>
                </a:lnTo>
                <a:cubicBezTo>
                  <a:pt x="747" y="48"/>
                  <a:pt x="767" y="64"/>
                  <a:pt x="775" y="88"/>
                </a:cubicBezTo>
                <a:cubicBezTo>
                  <a:pt x="779" y="108"/>
                  <a:pt x="771" y="124"/>
                  <a:pt x="763" y="132"/>
                </a:cubicBezTo>
                <a:cubicBezTo>
                  <a:pt x="751" y="144"/>
                  <a:pt x="739" y="152"/>
                  <a:pt x="723" y="152"/>
                </a:cubicBezTo>
                <a:lnTo>
                  <a:pt x="338" y="152"/>
                </a:lnTo>
                <a:cubicBezTo>
                  <a:pt x="322" y="152"/>
                  <a:pt x="310" y="144"/>
                  <a:pt x="298" y="136"/>
                </a:cubicBezTo>
                <a:cubicBezTo>
                  <a:pt x="286" y="124"/>
                  <a:pt x="282" y="112"/>
                  <a:pt x="286" y="96"/>
                </a:cubicBezTo>
                <a:cubicBezTo>
                  <a:pt x="286" y="68"/>
                  <a:pt x="310" y="48"/>
                  <a:pt x="338" y="48"/>
                </a:cubicBezTo>
                <a:close/>
                <a:moveTo>
                  <a:pt x="1008" y="1297"/>
                </a:moveTo>
                <a:cubicBezTo>
                  <a:pt x="1008" y="1305"/>
                  <a:pt x="1000" y="1313"/>
                  <a:pt x="992" y="1313"/>
                </a:cubicBezTo>
                <a:lnTo>
                  <a:pt x="65" y="1313"/>
                </a:lnTo>
                <a:cubicBezTo>
                  <a:pt x="57" y="1313"/>
                  <a:pt x="49" y="1305"/>
                  <a:pt x="49" y="1297"/>
                </a:cubicBezTo>
                <a:lnTo>
                  <a:pt x="49" y="136"/>
                </a:lnTo>
                <a:cubicBezTo>
                  <a:pt x="49" y="128"/>
                  <a:pt x="57" y="120"/>
                  <a:pt x="65" y="120"/>
                </a:cubicBezTo>
                <a:lnTo>
                  <a:pt x="225" y="120"/>
                </a:lnTo>
                <a:cubicBezTo>
                  <a:pt x="230" y="120"/>
                  <a:pt x="238" y="124"/>
                  <a:pt x="238" y="128"/>
                </a:cubicBezTo>
                <a:cubicBezTo>
                  <a:pt x="242" y="140"/>
                  <a:pt x="250" y="152"/>
                  <a:pt x="258" y="164"/>
                </a:cubicBezTo>
                <a:cubicBezTo>
                  <a:pt x="278" y="185"/>
                  <a:pt x="306" y="197"/>
                  <a:pt x="334" y="197"/>
                </a:cubicBezTo>
                <a:lnTo>
                  <a:pt x="719" y="197"/>
                </a:lnTo>
                <a:cubicBezTo>
                  <a:pt x="751" y="197"/>
                  <a:pt x="779" y="185"/>
                  <a:pt x="799" y="160"/>
                </a:cubicBezTo>
                <a:cubicBezTo>
                  <a:pt x="807" y="152"/>
                  <a:pt x="811" y="140"/>
                  <a:pt x="815" y="128"/>
                </a:cubicBezTo>
                <a:cubicBezTo>
                  <a:pt x="815" y="124"/>
                  <a:pt x="823" y="120"/>
                  <a:pt x="827" y="120"/>
                </a:cubicBezTo>
                <a:lnTo>
                  <a:pt x="988" y="120"/>
                </a:lnTo>
                <a:cubicBezTo>
                  <a:pt x="996" y="120"/>
                  <a:pt x="1004" y="128"/>
                  <a:pt x="1004" y="136"/>
                </a:cubicBezTo>
                <a:lnTo>
                  <a:pt x="1004" y="1297"/>
                </a:lnTo>
                <a:lnTo>
                  <a:pt x="1008" y="1297"/>
                </a:lnTo>
                <a:close/>
                <a:moveTo>
                  <a:pt x="414" y="345"/>
                </a:moveTo>
                <a:cubicBezTo>
                  <a:pt x="406" y="345"/>
                  <a:pt x="402" y="349"/>
                  <a:pt x="398" y="353"/>
                </a:cubicBezTo>
                <a:lnTo>
                  <a:pt x="270" y="482"/>
                </a:lnTo>
                <a:cubicBezTo>
                  <a:pt x="266" y="486"/>
                  <a:pt x="262" y="486"/>
                  <a:pt x="262" y="486"/>
                </a:cubicBezTo>
                <a:cubicBezTo>
                  <a:pt x="258" y="486"/>
                  <a:pt x="254" y="486"/>
                  <a:pt x="254" y="482"/>
                </a:cubicBezTo>
                <a:lnTo>
                  <a:pt x="205" y="434"/>
                </a:lnTo>
                <a:cubicBezTo>
                  <a:pt x="201" y="430"/>
                  <a:pt x="193" y="426"/>
                  <a:pt x="189" y="426"/>
                </a:cubicBezTo>
                <a:cubicBezTo>
                  <a:pt x="181" y="426"/>
                  <a:pt x="177" y="430"/>
                  <a:pt x="173" y="434"/>
                </a:cubicBezTo>
                <a:cubicBezTo>
                  <a:pt x="169" y="438"/>
                  <a:pt x="165" y="446"/>
                  <a:pt x="165" y="450"/>
                </a:cubicBezTo>
                <a:cubicBezTo>
                  <a:pt x="165" y="454"/>
                  <a:pt x="169" y="462"/>
                  <a:pt x="173" y="466"/>
                </a:cubicBezTo>
                <a:lnTo>
                  <a:pt x="250" y="542"/>
                </a:lnTo>
                <a:cubicBezTo>
                  <a:pt x="254" y="546"/>
                  <a:pt x="262" y="550"/>
                  <a:pt x="266" y="550"/>
                </a:cubicBezTo>
                <a:cubicBezTo>
                  <a:pt x="274" y="550"/>
                  <a:pt x="278" y="546"/>
                  <a:pt x="282" y="542"/>
                </a:cubicBezTo>
                <a:lnTo>
                  <a:pt x="438" y="386"/>
                </a:lnTo>
                <a:cubicBezTo>
                  <a:pt x="443" y="382"/>
                  <a:pt x="447" y="373"/>
                  <a:pt x="447" y="369"/>
                </a:cubicBezTo>
                <a:cubicBezTo>
                  <a:pt x="447" y="361"/>
                  <a:pt x="442" y="357"/>
                  <a:pt x="438" y="353"/>
                </a:cubicBezTo>
                <a:cubicBezTo>
                  <a:pt x="433" y="349"/>
                  <a:pt x="418" y="345"/>
                  <a:pt x="414" y="345"/>
                </a:cubicBezTo>
                <a:close/>
                <a:moveTo>
                  <a:pt x="414" y="655"/>
                </a:moveTo>
                <a:cubicBezTo>
                  <a:pt x="406" y="655"/>
                  <a:pt x="402" y="659"/>
                  <a:pt x="398" y="663"/>
                </a:cubicBezTo>
                <a:lnTo>
                  <a:pt x="270" y="790"/>
                </a:lnTo>
                <a:cubicBezTo>
                  <a:pt x="266" y="794"/>
                  <a:pt x="262" y="794"/>
                  <a:pt x="262" y="794"/>
                </a:cubicBezTo>
                <a:cubicBezTo>
                  <a:pt x="262" y="794"/>
                  <a:pt x="254" y="794"/>
                  <a:pt x="254" y="790"/>
                </a:cubicBezTo>
                <a:lnTo>
                  <a:pt x="205" y="742"/>
                </a:lnTo>
                <a:cubicBezTo>
                  <a:pt x="201" y="738"/>
                  <a:pt x="193" y="734"/>
                  <a:pt x="189" y="734"/>
                </a:cubicBezTo>
                <a:cubicBezTo>
                  <a:pt x="181" y="734"/>
                  <a:pt x="177" y="738"/>
                  <a:pt x="173" y="742"/>
                </a:cubicBezTo>
                <a:cubicBezTo>
                  <a:pt x="169" y="746"/>
                  <a:pt x="165" y="754"/>
                  <a:pt x="165" y="758"/>
                </a:cubicBezTo>
                <a:cubicBezTo>
                  <a:pt x="165" y="766"/>
                  <a:pt x="169" y="770"/>
                  <a:pt x="173" y="774"/>
                </a:cubicBezTo>
                <a:lnTo>
                  <a:pt x="250" y="851"/>
                </a:lnTo>
                <a:cubicBezTo>
                  <a:pt x="254" y="855"/>
                  <a:pt x="262" y="859"/>
                  <a:pt x="266" y="859"/>
                </a:cubicBezTo>
                <a:cubicBezTo>
                  <a:pt x="274" y="859"/>
                  <a:pt x="278" y="855"/>
                  <a:pt x="282" y="851"/>
                </a:cubicBezTo>
                <a:lnTo>
                  <a:pt x="438" y="695"/>
                </a:lnTo>
                <a:cubicBezTo>
                  <a:pt x="443" y="691"/>
                  <a:pt x="447" y="683"/>
                  <a:pt x="447" y="679"/>
                </a:cubicBezTo>
                <a:cubicBezTo>
                  <a:pt x="447" y="671"/>
                  <a:pt x="442" y="667"/>
                  <a:pt x="438" y="663"/>
                </a:cubicBezTo>
                <a:cubicBezTo>
                  <a:pt x="433" y="659"/>
                  <a:pt x="418" y="655"/>
                  <a:pt x="414" y="655"/>
                </a:cubicBezTo>
                <a:close/>
                <a:moveTo>
                  <a:pt x="414" y="963"/>
                </a:moveTo>
                <a:cubicBezTo>
                  <a:pt x="406" y="963"/>
                  <a:pt x="402" y="967"/>
                  <a:pt x="398" y="971"/>
                </a:cubicBezTo>
                <a:lnTo>
                  <a:pt x="270" y="1100"/>
                </a:lnTo>
                <a:cubicBezTo>
                  <a:pt x="266" y="1104"/>
                  <a:pt x="262" y="1104"/>
                  <a:pt x="262" y="1104"/>
                </a:cubicBezTo>
                <a:cubicBezTo>
                  <a:pt x="258" y="1104"/>
                  <a:pt x="254" y="1104"/>
                  <a:pt x="254" y="1100"/>
                </a:cubicBezTo>
                <a:lnTo>
                  <a:pt x="205" y="1052"/>
                </a:lnTo>
                <a:cubicBezTo>
                  <a:pt x="201" y="1048"/>
                  <a:pt x="193" y="1044"/>
                  <a:pt x="189" y="1044"/>
                </a:cubicBezTo>
                <a:cubicBezTo>
                  <a:pt x="181" y="1044"/>
                  <a:pt x="177" y="1048"/>
                  <a:pt x="173" y="1052"/>
                </a:cubicBezTo>
                <a:cubicBezTo>
                  <a:pt x="169" y="1056"/>
                  <a:pt x="165" y="1064"/>
                  <a:pt x="165" y="1068"/>
                </a:cubicBezTo>
                <a:cubicBezTo>
                  <a:pt x="165" y="1076"/>
                  <a:pt x="169" y="1080"/>
                  <a:pt x="173" y="1084"/>
                </a:cubicBezTo>
                <a:lnTo>
                  <a:pt x="250" y="1160"/>
                </a:lnTo>
                <a:cubicBezTo>
                  <a:pt x="254" y="1164"/>
                  <a:pt x="262" y="1168"/>
                  <a:pt x="266" y="1168"/>
                </a:cubicBezTo>
                <a:cubicBezTo>
                  <a:pt x="274" y="1168"/>
                  <a:pt x="278" y="1164"/>
                  <a:pt x="282" y="1160"/>
                </a:cubicBezTo>
                <a:lnTo>
                  <a:pt x="438" y="1003"/>
                </a:lnTo>
                <a:cubicBezTo>
                  <a:pt x="447" y="995"/>
                  <a:pt x="447" y="979"/>
                  <a:pt x="438" y="967"/>
                </a:cubicBezTo>
                <a:cubicBezTo>
                  <a:pt x="426" y="967"/>
                  <a:pt x="418" y="963"/>
                  <a:pt x="414" y="963"/>
                </a:cubicBezTo>
                <a:close/>
                <a:moveTo>
                  <a:pt x="876" y="345"/>
                </a:moveTo>
                <a:lnTo>
                  <a:pt x="566" y="345"/>
                </a:lnTo>
                <a:cubicBezTo>
                  <a:pt x="554" y="345"/>
                  <a:pt x="543" y="356"/>
                  <a:pt x="543" y="369"/>
                </a:cubicBezTo>
                <a:cubicBezTo>
                  <a:pt x="543" y="381"/>
                  <a:pt x="554" y="394"/>
                  <a:pt x="566" y="394"/>
                </a:cubicBezTo>
                <a:lnTo>
                  <a:pt x="876" y="394"/>
                </a:lnTo>
                <a:cubicBezTo>
                  <a:pt x="888" y="394"/>
                  <a:pt x="900" y="381"/>
                  <a:pt x="900" y="369"/>
                </a:cubicBezTo>
                <a:cubicBezTo>
                  <a:pt x="900" y="356"/>
                  <a:pt x="892" y="345"/>
                  <a:pt x="876" y="345"/>
                </a:cubicBezTo>
                <a:close/>
                <a:moveTo>
                  <a:pt x="566" y="550"/>
                </a:moveTo>
                <a:lnTo>
                  <a:pt x="723" y="550"/>
                </a:lnTo>
                <a:cubicBezTo>
                  <a:pt x="735" y="550"/>
                  <a:pt x="747" y="538"/>
                  <a:pt x="747" y="526"/>
                </a:cubicBezTo>
                <a:cubicBezTo>
                  <a:pt x="747" y="514"/>
                  <a:pt x="735" y="502"/>
                  <a:pt x="723" y="502"/>
                </a:cubicBezTo>
                <a:lnTo>
                  <a:pt x="566" y="502"/>
                </a:lnTo>
                <a:cubicBezTo>
                  <a:pt x="554" y="502"/>
                  <a:pt x="543" y="514"/>
                  <a:pt x="543" y="526"/>
                </a:cubicBezTo>
                <a:cubicBezTo>
                  <a:pt x="543" y="538"/>
                  <a:pt x="554" y="550"/>
                  <a:pt x="566" y="550"/>
                </a:cubicBezTo>
                <a:close/>
                <a:moveTo>
                  <a:pt x="876" y="655"/>
                </a:moveTo>
                <a:lnTo>
                  <a:pt x="566" y="655"/>
                </a:lnTo>
                <a:cubicBezTo>
                  <a:pt x="554" y="655"/>
                  <a:pt x="543" y="667"/>
                  <a:pt x="543" y="679"/>
                </a:cubicBezTo>
                <a:cubicBezTo>
                  <a:pt x="543" y="691"/>
                  <a:pt x="554" y="702"/>
                  <a:pt x="566" y="702"/>
                </a:cubicBezTo>
                <a:lnTo>
                  <a:pt x="876" y="702"/>
                </a:lnTo>
                <a:cubicBezTo>
                  <a:pt x="888" y="702"/>
                  <a:pt x="900" y="691"/>
                  <a:pt x="900" y="679"/>
                </a:cubicBezTo>
                <a:cubicBezTo>
                  <a:pt x="900" y="667"/>
                  <a:pt x="892" y="655"/>
                  <a:pt x="876" y="655"/>
                </a:cubicBezTo>
                <a:close/>
                <a:moveTo>
                  <a:pt x="566" y="859"/>
                </a:moveTo>
                <a:lnTo>
                  <a:pt x="723" y="859"/>
                </a:lnTo>
                <a:cubicBezTo>
                  <a:pt x="735" y="859"/>
                  <a:pt x="747" y="847"/>
                  <a:pt x="747" y="835"/>
                </a:cubicBezTo>
                <a:cubicBezTo>
                  <a:pt x="747" y="823"/>
                  <a:pt x="735" y="811"/>
                  <a:pt x="723" y="811"/>
                </a:cubicBezTo>
                <a:lnTo>
                  <a:pt x="566" y="811"/>
                </a:lnTo>
                <a:cubicBezTo>
                  <a:pt x="554" y="811"/>
                  <a:pt x="543" y="823"/>
                  <a:pt x="543" y="835"/>
                </a:cubicBezTo>
                <a:cubicBezTo>
                  <a:pt x="543" y="847"/>
                  <a:pt x="554" y="859"/>
                  <a:pt x="566" y="859"/>
                </a:cubicBezTo>
                <a:close/>
                <a:moveTo>
                  <a:pt x="876" y="963"/>
                </a:moveTo>
                <a:lnTo>
                  <a:pt x="566" y="963"/>
                </a:lnTo>
                <a:cubicBezTo>
                  <a:pt x="554" y="963"/>
                  <a:pt x="543" y="975"/>
                  <a:pt x="543" y="987"/>
                </a:cubicBezTo>
                <a:cubicBezTo>
                  <a:pt x="543" y="999"/>
                  <a:pt x="554" y="1011"/>
                  <a:pt x="566" y="1011"/>
                </a:cubicBezTo>
                <a:lnTo>
                  <a:pt x="876" y="1011"/>
                </a:lnTo>
                <a:cubicBezTo>
                  <a:pt x="888" y="1011"/>
                  <a:pt x="900" y="999"/>
                  <a:pt x="900" y="987"/>
                </a:cubicBezTo>
                <a:cubicBezTo>
                  <a:pt x="900" y="975"/>
                  <a:pt x="892" y="963"/>
                  <a:pt x="876" y="963"/>
                </a:cubicBezTo>
                <a:close/>
                <a:moveTo>
                  <a:pt x="723" y="1120"/>
                </a:moveTo>
                <a:lnTo>
                  <a:pt x="566" y="1120"/>
                </a:lnTo>
                <a:cubicBezTo>
                  <a:pt x="554" y="1120"/>
                  <a:pt x="543" y="1132"/>
                  <a:pt x="543" y="1144"/>
                </a:cubicBezTo>
                <a:cubicBezTo>
                  <a:pt x="543" y="1156"/>
                  <a:pt x="554" y="1168"/>
                  <a:pt x="566" y="1168"/>
                </a:cubicBezTo>
                <a:lnTo>
                  <a:pt x="723" y="1168"/>
                </a:lnTo>
                <a:cubicBezTo>
                  <a:pt x="735" y="1168"/>
                  <a:pt x="747" y="1156"/>
                  <a:pt x="747" y="1144"/>
                </a:cubicBezTo>
                <a:cubicBezTo>
                  <a:pt x="747" y="1132"/>
                  <a:pt x="735" y="1120"/>
                  <a:pt x="723" y="1120"/>
                </a:cubicBezTo>
                <a:close/>
              </a:path>
            </a:pathLst>
          </a:custGeom>
          <a:solidFill>
            <a:schemeClr val="accent5"/>
          </a:solidFill>
          <a:ln>
            <a:noFill/>
          </a:ln>
          <a:effectLst/>
        </p:spPr>
        <p:txBody>
          <a:bodyPr wrap="none" anchor="ctr"/>
          <a:lstStyle/>
          <a:p>
            <a:endParaRPr lang="en-US" dirty="0"/>
          </a:p>
        </p:txBody>
      </p:sp>
    </p:spTree>
    <p:custDataLst>
      <p:tags r:id="rId1"/>
    </p:custDataLst>
    <p:extLst>
      <p:ext uri="{BB962C8B-B14F-4D97-AF65-F5344CB8AC3E}">
        <p14:creationId xmlns:p14="http://schemas.microsoft.com/office/powerpoint/2010/main" val="104332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092DE8-BD17-6A4E-A96B-1216C37B2D1B}"/>
              </a:ext>
            </a:extLst>
          </p:cNvPr>
          <p:cNvPicPr>
            <a:picLocks noChangeAspect="1"/>
          </p:cNvPicPr>
          <p:nvPr/>
        </p:nvPicPr>
        <p:blipFill rotWithShape="1">
          <a:blip r:embed="rId4"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17" name="Picture Placeholder 16">
            <a:extLst>
              <a:ext uri="{FF2B5EF4-FFF2-40B4-BE49-F238E27FC236}">
                <a16:creationId xmlns:a16="http://schemas.microsoft.com/office/drawing/2014/main" id="{0DCD18A6-EB0E-1845-BC7B-0EF0B3D9BF1A}"/>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a:stretch/>
        </p:blipFill>
        <p:spPr>
          <a:xfrm>
            <a:off x="5086067" y="0"/>
            <a:ext cx="4057933" cy="5143500"/>
          </a:xfrm>
        </p:spPr>
      </p:pic>
      <p:sp>
        <p:nvSpPr>
          <p:cNvPr id="3" name="Title 2">
            <a:extLst>
              <a:ext uri="{FF2B5EF4-FFF2-40B4-BE49-F238E27FC236}">
                <a16:creationId xmlns:a16="http://schemas.microsoft.com/office/drawing/2014/main" id="{D705BEC8-C78E-A941-9072-A51FF77D09B4}"/>
              </a:ext>
            </a:extLst>
          </p:cNvPr>
          <p:cNvSpPr>
            <a:spLocks noGrp="1"/>
          </p:cNvSpPr>
          <p:nvPr>
            <p:ph type="title"/>
          </p:nvPr>
        </p:nvSpPr>
        <p:spPr>
          <a:xfrm>
            <a:off x="696854" y="317502"/>
            <a:ext cx="4753988" cy="369054"/>
          </a:xfrm>
          <a:prstGeom prst="rect">
            <a:avLst/>
          </a:prstGeom>
        </p:spPr>
        <p:txBody>
          <a:bodyPr/>
          <a:lstStyle/>
          <a:p>
            <a:r>
              <a:rPr lang="en-US" dirty="0"/>
              <a:t>Today’s Agenda</a:t>
            </a:r>
          </a:p>
        </p:txBody>
      </p:sp>
      <p:sp>
        <p:nvSpPr>
          <p:cNvPr id="4" name="Text Placeholder 3">
            <a:extLst>
              <a:ext uri="{FF2B5EF4-FFF2-40B4-BE49-F238E27FC236}">
                <a16:creationId xmlns:a16="http://schemas.microsoft.com/office/drawing/2014/main" id="{3260ACCA-63DF-A54E-9018-F104C6BB6699}"/>
              </a:ext>
            </a:extLst>
          </p:cNvPr>
          <p:cNvSpPr>
            <a:spLocks noGrp="1"/>
          </p:cNvSpPr>
          <p:nvPr>
            <p:ph type="body" sz="quarter" idx="14"/>
          </p:nvPr>
        </p:nvSpPr>
        <p:spPr>
          <a:xfrm>
            <a:off x="520506" y="1523655"/>
            <a:ext cx="4501660" cy="3056465"/>
          </a:xfrm>
        </p:spPr>
        <p:txBody>
          <a:bodyPr/>
          <a:lstStyle/>
          <a:p>
            <a:pPr algn="l">
              <a:lnSpc>
                <a:spcPct val="90000"/>
              </a:lnSpc>
            </a:pPr>
            <a:r>
              <a:rPr lang="en-US" b="1" dirty="0">
                <a:solidFill>
                  <a:schemeClr val="accent1"/>
                </a:solidFill>
              </a:rPr>
              <a:t>01.</a:t>
            </a:r>
            <a:r>
              <a:rPr lang="en-US" dirty="0"/>
              <a:t> Org Structure Design and Succession Planning</a:t>
            </a:r>
          </a:p>
          <a:p>
            <a:r>
              <a:rPr lang="en-US" b="1" dirty="0">
                <a:solidFill>
                  <a:schemeClr val="accent1"/>
                </a:solidFill>
              </a:rPr>
              <a:t>02.</a:t>
            </a:r>
            <a:r>
              <a:rPr lang="en-US" dirty="0"/>
              <a:t> </a:t>
            </a:r>
            <a:r>
              <a:rPr lang="en-GB" dirty="0"/>
              <a:t>Four Critical Steps</a:t>
            </a:r>
          </a:p>
          <a:p>
            <a:r>
              <a:rPr lang="en-US" b="1" dirty="0">
                <a:solidFill>
                  <a:schemeClr val="accent1"/>
                </a:solidFill>
              </a:rPr>
              <a:t>03.</a:t>
            </a:r>
            <a:r>
              <a:rPr lang="en-US" dirty="0"/>
              <a:t> Succession Plan Tracking </a:t>
            </a:r>
            <a:br>
              <a:rPr lang="en-US" dirty="0"/>
            </a:br>
            <a:r>
              <a:rPr lang="en-US" dirty="0"/>
              <a:t>      and Assessing Talent </a:t>
            </a:r>
          </a:p>
          <a:p>
            <a:r>
              <a:rPr lang="en-US" b="1" dirty="0">
                <a:solidFill>
                  <a:schemeClr val="accent1"/>
                </a:solidFill>
              </a:rPr>
              <a:t>04.</a:t>
            </a:r>
            <a:r>
              <a:rPr lang="en-US" dirty="0"/>
              <a:t> Development Plans</a:t>
            </a:r>
          </a:p>
          <a:p>
            <a:r>
              <a:rPr lang="en-US" b="1" dirty="0">
                <a:solidFill>
                  <a:schemeClr val="accent1"/>
                </a:solidFill>
              </a:rPr>
              <a:t>05.</a:t>
            </a:r>
            <a:r>
              <a:rPr lang="en-US" dirty="0"/>
              <a:t> Ongoing Strategies</a:t>
            </a:r>
          </a:p>
        </p:txBody>
      </p:sp>
    </p:spTree>
    <p:custDataLst>
      <p:tags r:id="rId1"/>
    </p:custDataLst>
    <p:extLst>
      <p:ext uri="{BB962C8B-B14F-4D97-AF65-F5344CB8AC3E}">
        <p14:creationId xmlns:p14="http://schemas.microsoft.com/office/powerpoint/2010/main" val="2551208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07DE4FB2-DAE6-06F6-1D05-4EBC594DFAA4}"/>
              </a:ext>
            </a:extLst>
          </p:cNvPr>
          <p:cNvSpPr txBox="1">
            <a:spLocks/>
          </p:cNvSpPr>
          <p:nvPr/>
        </p:nvSpPr>
        <p:spPr>
          <a:xfrm>
            <a:off x="5532211" y="1429262"/>
            <a:ext cx="2704851" cy="2704851"/>
          </a:xfrm>
          <a:prstGeom prst="ellipse">
            <a:avLst/>
          </a:prstGeom>
          <a:solidFill>
            <a:schemeClr val="accent3">
              <a:alpha val="80000"/>
            </a:schemeClr>
          </a:solidFill>
        </p:spPr>
        <p:txBody>
          <a:bodyPr/>
          <a:lstStyle>
            <a:lvl1pPr marL="0" indent="0" algn="ctr" defTabSz="457200" rtl="0" eaLnBrk="1" latinLnBrk="0" hangingPunct="1">
              <a:spcBef>
                <a:spcPct val="20000"/>
              </a:spcBef>
              <a:buFont typeface="Arial"/>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0" name="Picture Placeholder 2">
            <a:extLst>
              <a:ext uri="{FF2B5EF4-FFF2-40B4-BE49-F238E27FC236}">
                <a16:creationId xmlns:a16="http://schemas.microsoft.com/office/drawing/2014/main" id="{8012EEC3-FD15-BBAA-A6F8-797FEDA7F3EC}"/>
              </a:ext>
            </a:extLst>
          </p:cNvPr>
          <p:cNvSpPr txBox="1">
            <a:spLocks/>
          </p:cNvSpPr>
          <p:nvPr/>
        </p:nvSpPr>
        <p:spPr>
          <a:xfrm>
            <a:off x="828289" y="1415535"/>
            <a:ext cx="2704851" cy="2704851"/>
          </a:xfrm>
          <a:prstGeom prst="ellipse">
            <a:avLst/>
          </a:prstGeom>
          <a:solidFill>
            <a:schemeClr val="accent2">
              <a:alpha val="80000"/>
            </a:schemeClr>
          </a:solidFill>
        </p:spPr>
        <p:txBody>
          <a:bodyPr/>
          <a:lstStyle>
            <a:lvl1pPr marL="0" indent="0" algn="ctr" defTabSz="457200" rtl="0" eaLnBrk="1" latinLnBrk="0" hangingPunct="1">
              <a:spcBef>
                <a:spcPct val="20000"/>
              </a:spcBef>
              <a:buFont typeface="Arial"/>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1" name="Picture Placeholder 2">
            <a:extLst>
              <a:ext uri="{FF2B5EF4-FFF2-40B4-BE49-F238E27FC236}">
                <a16:creationId xmlns:a16="http://schemas.microsoft.com/office/drawing/2014/main" id="{2E0D388C-E53D-81DE-8615-B550248ED7CC}"/>
              </a:ext>
            </a:extLst>
          </p:cNvPr>
          <p:cNvSpPr txBox="1">
            <a:spLocks/>
          </p:cNvSpPr>
          <p:nvPr/>
        </p:nvSpPr>
        <p:spPr>
          <a:xfrm>
            <a:off x="3175945" y="1429262"/>
            <a:ext cx="2704851" cy="2704851"/>
          </a:xfrm>
          <a:prstGeom prst="ellipse">
            <a:avLst/>
          </a:prstGeom>
          <a:solidFill>
            <a:schemeClr val="bg2">
              <a:alpha val="80000"/>
            </a:schemeClr>
          </a:solidFill>
        </p:spPr>
        <p:txBody>
          <a:bodyPr/>
          <a:lstStyle>
            <a:lvl1pPr marL="0" indent="0" algn="ctr" defTabSz="457200" rtl="0" eaLnBrk="1" latinLnBrk="0" hangingPunct="1">
              <a:spcBef>
                <a:spcPct val="20000"/>
              </a:spcBef>
              <a:buFont typeface="Arial"/>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6" name="Rectangle 1">
            <a:extLst>
              <a:ext uri="{FF2B5EF4-FFF2-40B4-BE49-F238E27FC236}">
                <a16:creationId xmlns:a16="http://schemas.microsoft.com/office/drawing/2014/main" id="{218D3332-DE85-E710-91D6-C7D2EC30E67B}"/>
              </a:ext>
            </a:extLst>
          </p:cNvPr>
          <p:cNvSpPr>
            <a:spLocks noChangeArrowheads="1"/>
          </p:cNvSpPr>
          <p:nvPr/>
        </p:nvSpPr>
        <p:spPr bwMode="auto">
          <a:xfrm>
            <a:off x="535325" y="2156251"/>
            <a:ext cx="6319359" cy="830997"/>
          </a:xfrm>
          <a:prstGeom prst="rect">
            <a:avLst/>
          </a:prstGeom>
        </p:spPr>
        <p:txBody>
          <a:bodyPr/>
          <a:lstStyle/>
          <a:p>
            <a:pPr>
              <a:spcBef>
                <a:spcPct val="0"/>
              </a:spcBef>
            </a:pPr>
            <a:endParaRPr lang="en-US" altLang="en-US" sz="2400" b="1" dirty="0">
              <a:solidFill>
                <a:schemeClr val="accent1"/>
              </a:solidFill>
              <a:latin typeface="+mj-lt"/>
              <a:ea typeface="+mj-ea"/>
              <a:cs typeface="Arial" panose="020B0604020202020204" pitchFamily="34" charset="0"/>
            </a:endParaRPr>
          </a:p>
        </p:txBody>
      </p:sp>
      <p:grpSp>
        <p:nvGrpSpPr>
          <p:cNvPr id="20" name="Group 19">
            <a:extLst>
              <a:ext uri="{FF2B5EF4-FFF2-40B4-BE49-F238E27FC236}">
                <a16:creationId xmlns:a16="http://schemas.microsoft.com/office/drawing/2014/main" id="{8ABEFA96-8FEE-0782-4E82-E78529AA9EAD}"/>
              </a:ext>
            </a:extLst>
          </p:cNvPr>
          <p:cNvGrpSpPr/>
          <p:nvPr/>
        </p:nvGrpSpPr>
        <p:grpSpPr>
          <a:xfrm>
            <a:off x="1114446" y="1481330"/>
            <a:ext cx="6765421" cy="2562297"/>
            <a:chOff x="-268295" y="2553957"/>
            <a:chExt cx="4078570" cy="1610176"/>
          </a:xfrm>
          <a:noFill/>
        </p:grpSpPr>
        <p:sp>
          <p:nvSpPr>
            <p:cNvPr id="9" name="Rectangle 8">
              <a:extLst>
                <a:ext uri="{FF2B5EF4-FFF2-40B4-BE49-F238E27FC236}">
                  <a16:creationId xmlns:a16="http://schemas.microsoft.com/office/drawing/2014/main" id="{CF75473D-B805-F7CA-3F5E-A8CC3F849550}"/>
                </a:ext>
              </a:extLst>
            </p:cNvPr>
            <p:cNvSpPr/>
            <p:nvPr/>
          </p:nvSpPr>
          <p:spPr>
            <a:xfrm>
              <a:off x="-268295" y="2578098"/>
              <a:ext cx="1225060" cy="1586035"/>
            </a:xfrm>
            <a:prstGeom prst="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algn="ctr">
                <a:lnSpc>
                  <a:spcPct val="107000"/>
                </a:lnSpc>
                <a:spcBef>
                  <a:spcPts val="0"/>
                </a:spcBef>
                <a:spcAft>
                  <a:spcPts val="800"/>
                </a:spcAft>
              </a:pP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Strength’s: </a:t>
              </a:r>
              <a:endParaRPr lang="en-US" sz="1200" b="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What are you great at, proud of or strong at or master of!</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F45C64CF-5745-F702-DCAB-33E9C3C0B49A}"/>
                </a:ext>
              </a:extLst>
            </p:cNvPr>
            <p:cNvSpPr/>
            <p:nvPr/>
          </p:nvSpPr>
          <p:spPr>
            <a:xfrm>
              <a:off x="2656604" y="2553957"/>
              <a:ext cx="1153671" cy="1586035"/>
            </a:xfrm>
            <a:prstGeom prst="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algn="ctr">
                <a:lnSpc>
                  <a:spcPct val="107000"/>
                </a:lnSpc>
                <a:spcBef>
                  <a:spcPts val="0"/>
                </a:spcBef>
                <a:spcAft>
                  <a:spcPts val="800"/>
                </a:spcAft>
              </a:pPr>
              <a:r>
                <a:rPr lang="en-US"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Opportunities</a:t>
              </a: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p>
            <a:p>
              <a:pPr marL="0" marR="0" algn="ctr">
                <a:lnSpc>
                  <a:spcPct val="107000"/>
                </a:lnSpc>
                <a:spcBef>
                  <a:spcPts val="0"/>
                </a:spcBef>
                <a:spcAft>
                  <a:spcPts val="800"/>
                </a:spcAft>
              </a:pPr>
              <a:r>
                <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Identify areas you want to build strength in or develop new!</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Title 1">
            <a:extLst>
              <a:ext uri="{FF2B5EF4-FFF2-40B4-BE49-F238E27FC236}">
                <a16:creationId xmlns:a16="http://schemas.microsoft.com/office/drawing/2014/main" id="{F2640F32-4357-6119-DE71-6B628DA857F5}"/>
              </a:ext>
            </a:extLst>
          </p:cNvPr>
          <p:cNvSpPr>
            <a:spLocks noGrp="1"/>
          </p:cNvSpPr>
          <p:nvPr>
            <p:ph type="title"/>
          </p:nvPr>
        </p:nvSpPr>
        <p:spPr>
          <a:xfrm>
            <a:off x="376813" y="287522"/>
            <a:ext cx="8361657" cy="914400"/>
          </a:xfrm>
        </p:spPr>
        <p:txBody>
          <a:bodyPr/>
          <a:lstStyle/>
          <a:p>
            <a:pPr algn="ctr">
              <a:spcBef>
                <a:spcPct val="0"/>
              </a:spcBef>
            </a:pPr>
            <a:r>
              <a:rPr lang="en-US" altLang="en-US" sz="2400" b="1" dirty="0">
                <a:solidFill>
                  <a:schemeClr val="accent1"/>
                </a:solidFill>
                <a:latin typeface="+mj-lt"/>
                <a:ea typeface="+mj-ea"/>
                <a:cs typeface="Arial" panose="020B0604020202020204" pitchFamily="34" charset="0"/>
              </a:rPr>
              <a:t>Development Plan </a:t>
            </a:r>
            <a:br>
              <a:rPr lang="en-US" altLang="en-US" sz="2400" b="1" dirty="0">
                <a:solidFill>
                  <a:schemeClr val="accent1"/>
                </a:solidFill>
                <a:latin typeface="+mj-lt"/>
                <a:ea typeface="+mj-ea"/>
                <a:cs typeface="Arial" panose="020B0604020202020204" pitchFamily="34" charset="0"/>
              </a:rPr>
            </a:br>
            <a:r>
              <a:rPr lang="en-US" altLang="en-US" sz="2400" b="0" dirty="0">
                <a:solidFill>
                  <a:schemeClr val="accent1"/>
                </a:solidFill>
                <a:latin typeface="+mj-lt"/>
                <a:ea typeface="+mj-ea"/>
                <a:cs typeface="Arial" panose="020B0604020202020204" pitchFamily="34" charset="0"/>
              </a:rPr>
              <a:t>Succession Planning</a:t>
            </a:r>
            <a:br>
              <a:rPr lang="en-US" altLang="en-US" sz="2400" b="1" dirty="0">
                <a:solidFill>
                  <a:schemeClr val="accent1"/>
                </a:solidFill>
                <a:latin typeface="+mj-lt"/>
                <a:ea typeface="+mj-ea"/>
                <a:cs typeface="Arial" panose="020B0604020202020204" pitchFamily="34" charset="0"/>
              </a:rPr>
            </a:br>
            <a:r>
              <a:rPr lang="en-US" altLang="en-US" sz="2400" b="1" dirty="0">
                <a:solidFill>
                  <a:schemeClr val="accent1"/>
                </a:solidFill>
                <a:latin typeface="+mj-lt"/>
                <a:ea typeface="+mj-ea"/>
                <a:cs typeface="Arial" panose="020B0604020202020204" pitchFamily="34" charset="0"/>
              </a:rPr>
              <a:t> </a:t>
            </a:r>
            <a:br>
              <a:rPr lang="en-US" altLang="en-US" sz="2400" b="1" dirty="0">
                <a:solidFill>
                  <a:schemeClr val="accent1"/>
                </a:solidFill>
                <a:latin typeface="+mj-lt"/>
                <a:ea typeface="+mj-ea"/>
                <a:cs typeface="Arial" panose="020B0604020202020204" pitchFamily="34" charset="0"/>
              </a:rPr>
            </a:br>
            <a:endParaRPr lang="en-GB" dirty="0"/>
          </a:p>
        </p:txBody>
      </p:sp>
      <p:pic>
        <p:nvPicPr>
          <p:cNvPr id="4" name="Picture 3">
            <a:extLst>
              <a:ext uri="{FF2B5EF4-FFF2-40B4-BE49-F238E27FC236}">
                <a16:creationId xmlns:a16="http://schemas.microsoft.com/office/drawing/2014/main" id="{B4C7F93E-6B31-9BC2-C16E-95F61A882EDA}"/>
              </a:ext>
            </a:extLst>
          </p:cNvPr>
          <p:cNvPicPr>
            <a:picLocks noChangeAspect="1"/>
          </p:cNvPicPr>
          <p:nvPr/>
        </p:nvPicPr>
        <p:blipFill rotWithShape="1">
          <a:blip r:embed="rId4"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sp>
        <p:nvSpPr>
          <p:cNvPr id="17" name="Freeform 12">
            <a:extLst>
              <a:ext uri="{FF2B5EF4-FFF2-40B4-BE49-F238E27FC236}">
                <a16:creationId xmlns:a16="http://schemas.microsoft.com/office/drawing/2014/main" id="{C0BFCA94-7C80-93B0-FDA0-F360B0D4FF45}"/>
              </a:ext>
            </a:extLst>
          </p:cNvPr>
          <p:cNvSpPr>
            <a:spLocks noChangeArrowheads="1"/>
          </p:cNvSpPr>
          <p:nvPr/>
        </p:nvSpPr>
        <p:spPr bwMode="auto">
          <a:xfrm>
            <a:off x="4128655" y="2185325"/>
            <a:ext cx="799429" cy="1029263"/>
          </a:xfrm>
          <a:custGeom>
            <a:avLst/>
            <a:gdLst>
              <a:gd name="T0" fmla="*/ 819 w 1057"/>
              <a:gd name="T1" fmla="*/ 68 h 1362"/>
              <a:gd name="T2" fmla="*/ 238 w 1057"/>
              <a:gd name="T3" fmla="*/ 68 h 1362"/>
              <a:gd name="T4" fmla="*/ 0 w 1057"/>
              <a:gd name="T5" fmla="*/ 100 h 1362"/>
              <a:gd name="T6" fmla="*/ 1028 w 1057"/>
              <a:gd name="T7" fmla="*/ 1361 h 1362"/>
              <a:gd name="T8" fmla="*/ 1032 w 1057"/>
              <a:gd name="T9" fmla="*/ 76 h 1362"/>
              <a:gd name="T10" fmla="*/ 775 w 1057"/>
              <a:gd name="T11" fmla="*/ 88 h 1362"/>
              <a:gd name="T12" fmla="*/ 338 w 1057"/>
              <a:gd name="T13" fmla="*/ 152 h 1362"/>
              <a:gd name="T14" fmla="*/ 338 w 1057"/>
              <a:gd name="T15" fmla="*/ 48 h 1362"/>
              <a:gd name="T16" fmla="*/ 65 w 1057"/>
              <a:gd name="T17" fmla="*/ 1313 h 1362"/>
              <a:gd name="T18" fmla="*/ 65 w 1057"/>
              <a:gd name="T19" fmla="*/ 120 h 1362"/>
              <a:gd name="T20" fmla="*/ 258 w 1057"/>
              <a:gd name="T21" fmla="*/ 164 h 1362"/>
              <a:gd name="T22" fmla="*/ 799 w 1057"/>
              <a:gd name="T23" fmla="*/ 160 h 1362"/>
              <a:gd name="T24" fmla="*/ 988 w 1057"/>
              <a:gd name="T25" fmla="*/ 120 h 1362"/>
              <a:gd name="T26" fmla="*/ 1008 w 1057"/>
              <a:gd name="T27" fmla="*/ 1297 h 1362"/>
              <a:gd name="T28" fmla="*/ 270 w 1057"/>
              <a:gd name="T29" fmla="*/ 482 h 1362"/>
              <a:gd name="T30" fmla="*/ 205 w 1057"/>
              <a:gd name="T31" fmla="*/ 434 h 1362"/>
              <a:gd name="T32" fmla="*/ 165 w 1057"/>
              <a:gd name="T33" fmla="*/ 450 h 1362"/>
              <a:gd name="T34" fmla="*/ 266 w 1057"/>
              <a:gd name="T35" fmla="*/ 550 h 1362"/>
              <a:gd name="T36" fmla="*/ 447 w 1057"/>
              <a:gd name="T37" fmla="*/ 369 h 1362"/>
              <a:gd name="T38" fmla="*/ 414 w 1057"/>
              <a:gd name="T39" fmla="*/ 655 h 1362"/>
              <a:gd name="T40" fmla="*/ 262 w 1057"/>
              <a:gd name="T41" fmla="*/ 794 h 1362"/>
              <a:gd name="T42" fmla="*/ 189 w 1057"/>
              <a:gd name="T43" fmla="*/ 734 h 1362"/>
              <a:gd name="T44" fmla="*/ 173 w 1057"/>
              <a:gd name="T45" fmla="*/ 774 h 1362"/>
              <a:gd name="T46" fmla="*/ 282 w 1057"/>
              <a:gd name="T47" fmla="*/ 851 h 1362"/>
              <a:gd name="T48" fmla="*/ 438 w 1057"/>
              <a:gd name="T49" fmla="*/ 663 h 1362"/>
              <a:gd name="T50" fmla="*/ 398 w 1057"/>
              <a:gd name="T51" fmla="*/ 971 h 1362"/>
              <a:gd name="T52" fmla="*/ 254 w 1057"/>
              <a:gd name="T53" fmla="*/ 1100 h 1362"/>
              <a:gd name="T54" fmla="*/ 173 w 1057"/>
              <a:gd name="T55" fmla="*/ 1052 h 1362"/>
              <a:gd name="T56" fmla="*/ 250 w 1057"/>
              <a:gd name="T57" fmla="*/ 1160 h 1362"/>
              <a:gd name="T58" fmla="*/ 438 w 1057"/>
              <a:gd name="T59" fmla="*/ 1003 h 1362"/>
              <a:gd name="T60" fmla="*/ 876 w 1057"/>
              <a:gd name="T61" fmla="*/ 345 h 1362"/>
              <a:gd name="T62" fmla="*/ 566 w 1057"/>
              <a:gd name="T63" fmla="*/ 394 h 1362"/>
              <a:gd name="T64" fmla="*/ 876 w 1057"/>
              <a:gd name="T65" fmla="*/ 345 h 1362"/>
              <a:gd name="T66" fmla="*/ 747 w 1057"/>
              <a:gd name="T67" fmla="*/ 526 h 1362"/>
              <a:gd name="T68" fmla="*/ 543 w 1057"/>
              <a:gd name="T69" fmla="*/ 526 h 1362"/>
              <a:gd name="T70" fmla="*/ 566 w 1057"/>
              <a:gd name="T71" fmla="*/ 655 h 1362"/>
              <a:gd name="T72" fmla="*/ 876 w 1057"/>
              <a:gd name="T73" fmla="*/ 702 h 1362"/>
              <a:gd name="T74" fmla="*/ 566 w 1057"/>
              <a:gd name="T75" fmla="*/ 859 h 1362"/>
              <a:gd name="T76" fmla="*/ 723 w 1057"/>
              <a:gd name="T77" fmla="*/ 811 h 1362"/>
              <a:gd name="T78" fmla="*/ 566 w 1057"/>
              <a:gd name="T79" fmla="*/ 859 h 1362"/>
              <a:gd name="T80" fmla="*/ 543 w 1057"/>
              <a:gd name="T81" fmla="*/ 987 h 1362"/>
              <a:gd name="T82" fmla="*/ 900 w 1057"/>
              <a:gd name="T83" fmla="*/ 987 h 1362"/>
              <a:gd name="T84" fmla="*/ 566 w 1057"/>
              <a:gd name="T85" fmla="*/ 1120 h 1362"/>
              <a:gd name="T86" fmla="*/ 723 w 1057"/>
              <a:gd name="T87" fmla="*/ 1168 h 1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7" h="1362">
                <a:moveTo>
                  <a:pt x="1032" y="76"/>
                </a:moveTo>
                <a:lnTo>
                  <a:pt x="831" y="76"/>
                </a:lnTo>
                <a:cubicBezTo>
                  <a:pt x="827" y="76"/>
                  <a:pt x="819" y="72"/>
                  <a:pt x="819" y="68"/>
                </a:cubicBezTo>
                <a:cubicBezTo>
                  <a:pt x="803" y="28"/>
                  <a:pt x="763" y="0"/>
                  <a:pt x="719" y="0"/>
                </a:cubicBezTo>
                <a:lnTo>
                  <a:pt x="338" y="0"/>
                </a:lnTo>
                <a:cubicBezTo>
                  <a:pt x="294" y="0"/>
                  <a:pt x="254" y="28"/>
                  <a:pt x="238" y="68"/>
                </a:cubicBezTo>
                <a:cubicBezTo>
                  <a:pt x="234" y="72"/>
                  <a:pt x="230" y="76"/>
                  <a:pt x="225" y="76"/>
                </a:cubicBezTo>
                <a:lnTo>
                  <a:pt x="25" y="76"/>
                </a:lnTo>
                <a:cubicBezTo>
                  <a:pt x="12" y="76"/>
                  <a:pt x="0" y="88"/>
                  <a:pt x="0" y="100"/>
                </a:cubicBezTo>
                <a:lnTo>
                  <a:pt x="0" y="1337"/>
                </a:lnTo>
                <a:cubicBezTo>
                  <a:pt x="0" y="1349"/>
                  <a:pt x="12" y="1361"/>
                  <a:pt x="25" y="1361"/>
                </a:cubicBezTo>
                <a:lnTo>
                  <a:pt x="1028" y="1361"/>
                </a:lnTo>
                <a:cubicBezTo>
                  <a:pt x="1040" y="1361"/>
                  <a:pt x="1052" y="1349"/>
                  <a:pt x="1052" y="1337"/>
                </a:cubicBezTo>
                <a:lnTo>
                  <a:pt x="1052" y="100"/>
                </a:lnTo>
                <a:cubicBezTo>
                  <a:pt x="1056" y="84"/>
                  <a:pt x="1044" y="76"/>
                  <a:pt x="1032" y="76"/>
                </a:cubicBezTo>
                <a:close/>
                <a:moveTo>
                  <a:pt x="338" y="48"/>
                </a:moveTo>
                <a:lnTo>
                  <a:pt x="719" y="48"/>
                </a:lnTo>
                <a:cubicBezTo>
                  <a:pt x="747" y="48"/>
                  <a:pt x="767" y="64"/>
                  <a:pt x="775" y="88"/>
                </a:cubicBezTo>
                <a:cubicBezTo>
                  <a:pt x="779" y="108"/>
                  <a:pt x="771" y="124"/>
                  <a:pt x="763" y="132"/>
                </a:cubicBezTo>
                <a:cubicBezTo>
                  <a:pt x="751" y="144"/>
                  <a:pt x="739" y="152"/>
                  <a:pt x="723" y="152"/>
                </a:cubicBezTo>
                <a:lnTo>
                  <a:pt x="338" y="152"/>
                </a:lnTo>
                <a:cubicBezTo>
                  <a:pt x="322" y="152"/>
                  <a:pt x="310" y="144"/>
                  <a:pt x="298" y="136"/>
                </a:cubicBezTo>
                <a:cubicBezTo>
                  <a:pt x="286" y="124"/>
                  <a:pt x="282" y="112"/>
                  <a:pt x="286" y="96"/>
                </a:cubicBezTo>
                <a:cubicBezTo>
                  <a:pt x="286" y="68"/>
                  <a:pt x="310" y="48"/>
                  <a:pt x="338" y="48"/>
                </a:cubicBezTo>
                <a:close/>
                <a:moveTo>
                  <a:pt x="1008" y="1297"/>
                </a:moveTo>
                <a:cubicBezTo>
                  <a:pt x="1008" y="1305"/>
                  <a:pt x="1000" y="1313"/>
                  <a:pt x="992" y="1313"/>
                </a:cubicBezTo>
                <a:lnTo>
                  <a:pt x="65" y="1313"/>
                </a:lnTo>
                <a:cubicBezTo>
                  <a:pt x="57" y="1313"/>
                  <a:pt x="49" y="1305"/>
                  <a:pt x="49" y="1297"/>
                </a:cubicBezTo>
                <a:lnTo>
                  <a:pt x="49" y="136"/>
                </a:lnTo>
                <a:cubicBezTo>
                  <a:pt x="49" y="128"/>
                  <a:pt x="57" y="120"/>
                  <a:pt x="65" y="120"/>
                </a:cubicBezTo>
                <a:lnTo>
                  <a:pt x="225" y="120"/>
                </a:lnTo>
                <a:cubicBezTo>
                  <a:pt x="230" y="120"/>
                  <a:pt x="238" y="124"/>
                  <a:pt x="238" y="128"/>
                </a:cubicBezTo>
                <a:cubicBezTo>
                  <a:pt x="242" y="140"/>
                  <a:pt x="250" y="152"/>
                  <a:pt x="258" y="164"/>
                </a:cubicBezTo>
                <a:cubicBezTo>
                  <a:pt x="278" y="185"/>
                  <a:pt x="306" y="197"/>
                  <a:pt x="334" y="197"/>
                </a:cubicBezTo>
                <a:lnTo>
                  <a:pt x="719" y="197"/>
                </a:lnTo>
                <a:cubicBezTo>
                  <a:pt x="751" y="197"/>
                  <a:pt x="779" y="185"/>
                  <a:pt x="799" y="160"/>
                </a:cubicBezTo>
                <a:cubicBezTo>
                  <a:pt x="807" y="152"/>
                  <a:pt x="811" y="140"/>
                  <a:pt x="815" y="128"/>
                </a:cubicBezTo>
                <a:cubicBezTo>
                  <a:pt x="815" y="124"/>
                  <a:pt x="823" y="120"/>
                  <a:pt x="827" y="120"/>
                </a:cubicBezTo>
                <a:lnTo>
                  <a:pt x="988" y="120"/>
                </a:lnTo>
                <a:cubicBezTo>
                  <a:pt x="996" y="120"/>
                  <a:pt x="1004" y="128"/>
                  <a:pt x="1004" y="136"/>
                </a:cubicBezTo>
                <a:lnTo>
                  <a:pt x="1004" y="1297"/>
                </a:lnTo>
                <a:lnTo>
                  <a:pt x="1008" y="1297"/>
                </a:lnTo>
                <a:close/>
                <a:moveTo>
                  <a:pt x="414" y="345"/>
                </a:moveTo>
                <a:cubicBezTo>
                  <a:pt x="406" y="345"/>
                  <a:pt x="402" y="349"/>
                  <a:pt x="398" y="353"/>
                </a:cubicBezTo>
                <a:lnTo>
                  <a:pt x="270" y="482"/>
                </a:lnTo>
                <a:cubicBezTo>
                  <a:pt x="266" y="486"/>
                  <a:pt x="262" y="486"/>
                  <a:pt x="262" y="486"/>
                </a:cubicBezTo>
                <a:cubicBezTo>
                  <a:pt x="258" y="486"/>
                  <a:pt x="254" y="486"/>
                  <a:pt x="254" y="482"/>
                </a:cubicBezTo>
                <a:lnTo>
                  <a:pt x="205" y="434"/>
                </a:lnTo>
                <a:cubicBezTo>
                  <a:pt x="201" y="430"/>
                  <a:pt x="193" y="426"/>
                  <a:pt x="189" y="426"/>
                </a:cubicBezTo>
                <a:cubicBezTo>
                  <a:pt x="181" y="426"/>
                  <a:pt x="177" y="430"/>
                  <a:pt x="173" y="434"/>
                </a:cubicBezTo>
                <a:cubicBezTo>
                  <a:pt x="169" y="438"/>
                  <a:pt x="165" y="446"/>
                  <a:pt x="165" y="450"/>
                </a:cubicBezTo>
                <a:cubicBezTo>
                  <a:pt x="165" y="454"/>
                  <a:pt x="169" y="462"/>
                  <a:pt x="173" y="466"/>
                </a:cubicBezTo>
                <a:lnTo>
                  <a:pt x="250" y="542"/>
                </a:lnTo>
                <a:cubicBezTo>
                  <a:pt x="254" y="546"/>
                  <a:pt x="262" y="550"/>
                  <a:pt x="266" y="550"/>
                </a:cubicBezTo>
                <a:cubicBezTo>
                  <a:pt x="274" y="550"/>
                  <a:pt x="278" y="546"/>
                  <a:pt x="282" y="542"/>
                </a:cubicBezTo>
                <a:lnTo>
                  <a:pt x="438" y="386"/>
                </a:lnTo>
                <a:cubicBezTo>
                  <a:pt x="443" y="382"/>
                  <a:pt x="447" y="373"/>
                  <a:pt x="447" y="369"/>
                </a:cubicBezTo>
                <a:cubicBezTo>
                  <a:pt x="447" y="361"/>
                  <a:pt x="442" y="357"/>
                  <a:pt x="438" y="353"/>
                </a:cubicBezTo>
                <a:cubicBezTo>
                  <a:pt x="433" y="349"/>
                  <a:pt x="418" y="345"/>
                  <a:pt x="414" y="345"/>
                </a:cubicBezTo>
                <a:close/>
                <a:moveTo>
                  <a:pt x="414" y="655"/>
                </a:moveTo>
                <a:cubicBezTo>
                  <a:pt x="406" y="655"/>
                  <a:pt x="402" y="659"/>
                  <a:pt x="398" y="663"/>
                </a:cubicBezTo>
                <a:lnTo>
                  <a:pt x="270" y="790"/>
                </a:lnTo>
                <a:cubicBezTo>
                  <a:pt x="266" y="794"/>
                  <a:pt x="262" y="794"/>
                  <a:pt x="262" y="794"/>
                </a:cubicBezTo>
                <a:cubicBezTo>
                  <a:pt x="262" y="794"/>
                  <a:pt x="254" y="794"/>
                  <a:pt x="254" y="790"/>
                </a:cubicBezTo>
                <a:lnTo>
                  <a:pt x="205" y="742"/>
                </a:lnTo>
                <a:cubicBezTo>
                  <a:pt x="201" y="738"/>
                  <a:pt x="193" y="734"/>
                  <a:pt x="189" y="734"/>
                </a:cubicBezTo>
                <a:cubicBezTo>
                  <a:pt x="181" y="734"/>
                  <a:pt x="177" y="738"/>
                  <a:pt x="173" y="742"/>
                </a:cubicBezTo>
                <a:cubicBezTo>
                  <a:pt x="169" y="746"/>
                  <a:pt x="165" y="754"/>
                  <a:pt x="165" y="758"/>
                </a:cubicBezTo>
                <a:cubicBezTo>
                  <a:pt x="165" y="766"/>
                  <a:pt x="169" y="770"/>
                  <a:pt x="173" y="774"/>
                </a:cubicBezTo>
                <a:lnTo>
                  <a:pt x="250" y="851"/>
                </a:lnTo>
                <a:cubicBezTo>
                  <a:pt x="254" y="855"/>
                  <a:pt x="262" y="859"/>
                  <a:pt x="266" y="859"/>
                </a:cubicBezTo>
                <a:cubicBezTo>
                  <a:pt x="274" y="859"/>
                  <a:pt x="278" y="855"/>
                  <a:pt x="282" y="851"/>
                </a:cubicBezTo>
                <a:lnTo>
                  <a:pt x="438" y="695"/>
                </a:lnTo>
                <a:cubicBezTo>
                  <a:pt x="443" y="691"/>
                  <a:pt x="447" y="683"/>
                  <a:pt x="447" y="679"/>
                </a:cubicBezTo>
                <a:cubicBezTo>
                  <a:pt x="447" y="671"/>
                  <a:pt x="442" y="667"/>
                  <a:pt x="438" y="663"/>
                </a:cubicBezTo>
                <a:cubicBezTo>
                  <a:pt x="433" y="659"/>
                  <a:pt x="418" y="655"/>
                  <a:pt x="414" y="655"/>
                </a:cubicBezTo>
                <a:close/>
                <a:moveTo>
                  <a:pt x="414" y="963"/>
                </a:moveTo>
                <a:cubicBezTo>
                  <a:pt x="406" y="963"/>
                  <a:pt x="402" y="967"/>
                  <a:pt x="398" y="971"/>
                </a:cubicBezTo>
                <a:lnTo>
                  <a:pt x="270" y="1100"/>
                </a:lnTo>
                <a:cubicBezTo>
                  <a:pt x="266" y="1104"/>
                  <a:pt x="262" y="1104"/>
                  <a:pt x="262" y="1104"/>
                </a:cubicBezTo>
                <a:cubicBezTo>
                  <a:pt x="258" y="1104"/>
                  <a:pt x="254" y="1104"/>
                  <a:pt x="254" y="1100"/>
                </a:cubicBezTo>
                <a:lnTo>
                  <a:pt x="205" y="1052"/>
                </a:lnTo>
                <a:cubicBezTo>
                  <a:pt x="201" y="1048"/>
                  <a:pt x="193" y="1044"/>
                  <a:pt x="189" y="1044"/>
                </a:cubicBezTo>
                <a:cubicBezTo>
                  <a:pt x="181" y="1044"/>
                  <a:pt x="177" y="1048"/>
                  <a:pt x="173" y="1052"/>
                </a:cubicBezTo>
                <a:cubicBezTo>
                  <a:pt x="169" y="1056"/>
                  <a:pt x="165" y="1064"/>
                  <a:pt x="165" y="1068"/>
                </a:cubicBezTo>
                <a:cubicBezTo>
                  <a:pt x="165" y="1076"/>
                  <a:pt x="169" y="1080"/>
                  <a:pt x="173" y="1084"/>
                </a:cubicBezTo>
                <a:lnTo>
                  <a:pt x="250" y="1160"/>
                </a:lnTo>
                <a:cubicBezTo>
                  <a:pt x="254" y="1164"/>
                  <a:pt x="262" y="1168"/>
                  <a:pt x="266" y="1168"/>
                </a:cubicBezTo>
                <a:cubicBezTo>
                  <a:pt x="274" y="1168"/>
                  <a:pt x="278" y="1164"/>
                  <a:pt x="282" y="1160"/>
                </a:cubicBezTo>
                <a:lnTo>
                  <a:pt x="438" y="1003"/>
                </a:lnTo>
                <a:cubicBezTo>
                  <a:pt x="447" y="995"/>
                  <a:pt x="447" y="979"/>
                  <a:pt x="438" y="967"/>
                </a:cubicBezTo>
                <a:cubicBezTo>
                  <a:pt x="426" y="967"/>
                  <a:pt x="418" y="963"/>
                  <a:pt x="414" y="963"/>
                </a:cubicBezTo>
                <a:close/>
                <a:moveTo>
                  <a:pt x="876" y="345"/>
                </a:moveTo>
                <a:lnTo>
                  <a:pt x="566" y="345"/>
                </a:lnTo>
                <a:cubicBezTo>
                  <a:pt x="554" y="345"/>
                  <a:pt x="543" y="356"/>
                  <a:pt x="543" y="369"/>
                </a:cubicBezTo>
                <a:cubicBezTo>
                  <a:pt x="543" y="381"/>
                  <a:pt x="554" y="394"/>
                  <a:pt x="566" y="394"/>
                </a:cubicBezTo>
                <a:lnTo>
                  <a:pt x="876" y="394"/>
                </a:lnTo>
                <a:cubicBezTo>
                  <a:pt x="888" y="394"/>
                  <a:pt x="900" y="381"/>
                  <a:pt x="900" y="369"/>
                </a:cubicBezTo>
                <a:cubicBezTo>
                  <a:pt x="900" y="356"/>
                  <a:pt x="892" y="345"/>
                  <a:pt x="876" y="345"/>
                </a:cubicBezTo>
                <a:close/>
                <a:moveTo>
                  <a:pt x="566" y="550"/>
                </a:moveTo>
                <a:lnTo>
                  <a:pt x="723" y="550"/>
                </a:lnTo>
                <a:cubicBezTo>
                  <a:pt x="735" y="550"/>
                  <a:pt x="747" y="538"/>
                  <a:pt x="747" y="526"/>
                </a:cubicBezTo>
                <a:cubicBezTo>
                  <a:pt x="747" y="514"/>
                  <a:pt x="735" y="502"/>
                  <a:pt x="723" y="502"/>
                </a:cubicBezTo>
                <a:lnTo>
                  <a:pt x="566" y="502"/>
                </a:lnTo>
                <a:cubicBezTo>
                  <a:pt x="554" y="502"/>
                  <a:pt x="543" y="514"/>
                  <a:pt x="543" y="526"/>
                </a:cubicBezTo>
                <a:cubicBezTo>
                  <a:pt x="543" y="538"/>
                  <a:pt x="554" y="550"/>
                  <a:pt x="566" y="550"/>
                </a:cubicBezTo>
                <a:close/>
                <a:moveTo>
                  <a:pt x="876" y="655"/>
                </a:moveTo>
                <a:lnTo>
                  <a:pt x="566" y="655"/>
                </a:lnTo>
                <a:cubicBezTo>
                  <a:pt x="554" y="655"/>
                  <a:pt x="543" y="667"/>
                  <a:pt x="543" y="679"/>
                </a:cubicBezTo>
                <a:cubicBezTo>
                  <a:pt x="543" y="691"/>
                  <a:pt x="554" y="702"/>
                  <a:pt x="566" y="702"/>
                </a:cubicBezTo>
                <a:lnTo>
                  <a:pt x="876" y="702"/>
                </a:lnTo>
                <a:cubicBezTo>
                  <a:pt x="888" y="702"/>
                  <a:pt x="900" y="691"/>
                  <a:pt x="900" y="679"/>
                </a:cubicBezTo>
                <a:cubicBezTo>
                  <a:pt x="900" y="667"/>
                  <a:pt x="892" y="655"/>
                  <a:pt x="876" y="655"/>
                </a:cubicBezTo>
                <a:close/>
                <a:moveTo>
                  <a:pt x="566" y="859"/>
                </a:moveTo>
                <a:lnTo>
                  <a:pt x="723" y="859"/>
                </a:lnTo>
                <a:cubicBezTo>
                  <a:pt x="735" y="859"/>
                  <a:pt x="747" y="847"/>
                  <a:pt x="747" y="835"/>
                </a:cubicBezTo>
                <a:cubicBezTo>
                  <a:pt x="747" y="823"/>
                  <a:pt x="735" y="811"/>
                  <a:pt x="723" y="811"/>
                </a:cubicBezTo>
                <a:lnTo>
                  <a:pt x="566" y="811"/>
                </a:lnTo>
                <a:cubicBezTo>
                  <a:pt x="554" y="811"/>
                  <a:pt x="543" y="823"/>
                  <a:pt x="543" y="835"/>
                </a:cubicBezTo>
                <a:cubicBezTo>
                  <a:pt x="543" y="847"/>
                  <a:pt x="554" y="859"/>
                  <a:pt x="566" y="859"/>
                </a:cubicBezTo>
                <a:close/>
                <a:moveTo>
                  <a:pt x="876" y="963"/>
                </a:moveTo>
                <a:lnTo>
                  <a:pt x="566" y="963"/>
                </a:lnTo>
                <a:cubicBezTo>
                  <a:pt x="554" y="963"/>
                  <a:pt x="543" y="975"/>
                  <a:pt x="543" y="987"/>
                </a:cubicBezTo>
                <a:cubicBezTo>
                  <a:pt x="543" y="999"/>
                  <a:pt x="554" y="1011"/>
                  <a:pt x="566" y="1011"/>
                </a:cubicBezTo>
                <a:lnTo>
                  <a:pt x="876" y="1011"/>
                </a:lnTo>
                <a:cubicBezTo>
                  <a:pt x="888" y="1011"/>
                  <a:pt x="900" y="999"/>
                  <a:pt x="900" y="987"/>
                </a:cubicBezTo>
                <a:cubicBezTo>
                  <a:pt x="900" y="975"/>
                  <a:pt x="892" y="963"/>
                  <a:pt x="876" y="963"/>
                </a:cubicBezTo>
                <a:close/>
                <a:moveTo>
                  <a:pt x="723" y="1120"/>
                </a:moveTo>
                <a:lnTo>
                  <a:pt x="566" y="1120"/>
                </a:lnTo>
                <a:cubicBezTo>
                  <a:pt x="554" y="1120"/>
                  <a:pt x="543" y="1132"/>
                  <a:pt x="543" y="1144"/>
                </a:cubicBezTo>
                <a:cubicBezTo>
                  <a:pt x="543" y="1156"/>
                  <a:pt x="554" y="1168"/>
                  <a:pt x="566" y="1168"/>
                </a:cubicBezTo>
                <a:lnTo>
                  <a:pt x="723" y="1168"/>
                </a:lnTo>
                <a:cubicBezTo>
                  <a:pt x="735" y="1168"/>
                  <a:pt x="747" y="1156"/>
                  <a:pt x="747" y="1144"/>
                </a:cubicBezTo>
                <a:cubicBezTo>
                  <a:pt x="747" y="1132"/>
                  <a:pt x="735" y="1120"/>
                  <a:pt x="723" y="1120"/>
                </a:cubicBezTo>
                <a:close/>
              </a:path>
            </a:pathLst>
          </a:custGeom>
          <a:solidFill>
            <a:schemeClr val="accent5"/>
          </a:solidFill>
          <a:ln>
            <a:noFill/>
          </a:ln>
          <a:effectLst/>
        </p:spPr>
        <p:txBody>
          <a:bodyPr wrap="none" anchor="ctr"/>
          <a:lstStyle/>
          <a:p>
            <a:endParaRPr lang="en-US" dirty="0"/>
          </a:p>
        </p:txBody>
      </p:sp>
    </p:spTree>
    <p:custDataLst>
      <p:tags r:id="rId1"/>
    </p:custDataLst>
    <p:extLst>
      <p:ext uri="{BB962C8B-B14F-4D97-AF65-F5344CB8AC3E}">
        <p14:creationId xmlns:p14="http://schemas.microsoft.com/office/powerpoint/2010/main" val="1351349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1D8F5DE-4683-A0B2-7716-9E09FECDA247}"/>
              </a:ext>
            </a:extLst>
          </p:cNvPr>
          <p:cNvSpPr txBox="1">
            <a:spLocks/>
          </p:cNvSpPr>
          <p:nvPr/>
        </p:nvSpPr>
        <p:spPr>
          <a:xfrm>
            <a:off x="3175945" y="1429262"/>
            <a:ext cx="2704851" cy="2704851"/>
          </a:xfrm>
          <a:prstGeom prst="ellipse">
            <a:avLst/>
          </a:prstGeom>
          <a:solidFill>
            <a:schemeClr val="bg2">
              <a:alpha val="80000"/>
            </a:schemeClr>
          </a:solidFill>
        </p:spPr>
        <p:txBody>
          <a:bodyPr/>
          <a:lstStyle>
            <a:lvl1pPr marL="0" indent="0" algn="ctr" defTabSz="457200" rtl="0" eaLnBrk="1" latinLnBrk="0" hangingPunct="1">
              <a:spcBef>
                <a:spcPct val="20000"/>
              </a:spcBef>
              <a:buFont typeface="Arial"/>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1" name="Freeform 12">
            <a:extLst>
              <a:ext uri="{FF2B5EF4-FFF2-40B4-BE49-F238E27FC236}">
                <a16:creationId xmlns:a16="http://schemas.microsoft.com/office/drawing/2014/main" id="{0CC69AE4-FCB2-8B1A-32B1-8141FFAA23F0}"/>
              </a:ext>
            </a:extLst>
          </p:cNvPr>
          <p:cNvSpPr>
            <a:spLocks noChangeArrowheads="1"/>
          </p:cNvSpPr>
          <p:nvPr/>
        </p:nvSpPr>
        <p:spPr bwMode="auto">
          <a:xfrm>
            <a:off x="4128655" y="2185325"/>
            <a:ext cx="799429" cy="1029263"/>
          </a:xfrm>
          <a:custGeom>
            <a:avLst/>
            <a:gdLst>
              <a:gd name="T0" fmla="*/ 819 w 1057"/>
              <a:gd name="T1" fmla="*/ 68 h 1362"/>
              <a:gd name="T2" fmla="*/ 238 w 1057"/>
              <a:gd name="T3" fmla="*/ 68 h 1362"/>
              <a:gd name="T4" fmla="*/ 0 w 1057"/>
              <a:gd name="T5" fmla="*/ 100 h 1362"/>
              <a:gd name="T6" fmla="*/ 1028 w 1057"/>
              <a:gd name="T7" fmla="*/ 1361 h 1362"/>
              <a:gd name="T8" fmla="*/ 1032 w 1057"/>
              <a:gd name="T9" fmla="*/ 76 h 1362"/>
              <a:gd name="T10" fmla="*/ 775 w 1057"/>
              <a:gd name="T11" fmla="*/ 88 h 1362"/>
              <a:gd name="T12" fmla="*/ 338 w 1057"/>
              <a:gd name="T13" fmla="*/ 152 h 1362"/>
              <a:gd name="T14" fmla="*/ 338 w 1057"/>
              <a:gd name="T15" fmla="*/ 48 h 1362"/>
              <a:gd name="T16" fmla="*/ 65 w 1057"/>
              <a:gd name="T17" fmla="*/ 1313 h 1362"/>
              <a:gd name="T18" fmla="*/ 65 w 1057"/>
              <a:gd name="T19" fmla="*/ 120 h 1362"/>
              <a:gd name="T20" fmla="*/ 258 w 1057"/>
              <a:gd name="T21" fmla="*/ 164 h 1362"/>
              <a:gd name="T22" fmla="*/ 799 w 1057"/>
              <a:gd name="T23" fmla="*/ 160 h 1362"/>
              <a:gd name="T24" fmla="*/ 988 w 1057"/>
              <a:gd name="T25" fmla="*/ 120 h 1362"/>
              <a:gd name="T26" fmla="*/ 1008 w 1057"/>
              <a:gd name="T27" fmla="*/ 1297 h 1362"/>
              <a:gd name="T28" fmla="*/ 270 w 1057"/>
              <a:gd name="T29" fmla="*/ 482 h 1362"/>
              <a:gd name="T30" fmla="*/ 205 w 1057"/>
              <a:gd name="T31" fmla="*/ 434 h 1362"/>
              <a:gd name="T32" fmla="*/ 165 w 1057"/>
              <a:gd name="T33" fmla="*/ 450 h 1362"/>
              <a:gd name="T34" fmla="*/ 266 w 1057"/>
              <a:gd name="T35" fmla="*/ 550 h 1362"/>
              <a:gd name="T36" fmla="*/ 447 w 1057"/>
              <a:gd name="T37" fmla="*/ 369 h 1362"/>
              <a:gd name="T38" fmla="*/ 414 w 1057"/>
              <a:gd name="T39" fmla="*/ 655 h 1362"/>
              <a:gd name="T40" fmla="*/ 262 w 1057"/>
              <a:gd name="T41" fmla="*/ 794 h 1362"/>
              <a:gd name="T42" fmla="*/ 189 w 1057"/>
              <a:gd name="T43" fmla="*/ 734 h 1362"/>
              <a:gd name="T44" fmla="*/ 173 w 1057"/>
              <a:gd name="T45" fmla="*/ 774 h 1362"/>
              <a:gd name="T46" fmla="*/ 282 w 1057"/>
              <a:gd name="T47" fmla="*/ 851 h 1362"/>
              <a:gd name="T48" fmla="*/ 438 w 1057"/>
              <a:gd name="T49" fmla="*/ 663 h 1362"/>
              <a:gd name="T50" fmla="*/ 398 w 1057"/>
              <a:gd name="T51" fmla="*/ 971 h 1362"/>
              <a:gd name="T52" fmla="*/ 254 w 1057"/>
              <a:gd name="T53" fmla="*/ 1100 h 1362"/>
              <a:gd name="T54" fmla="*/ 173 w 1057"/>
              <a:gd name="T55" fmla="*/ 1052 h 1362"/>
              <a:gd name="T56" fmla="*/ 250 w 1057"/>
              <a:gd name="T57" fmla="*/ 1160 h 1362"/>
              <a:gd name="T58" fmla="*/ 438 w 1057"/>
              <a:gd name="T59" fmla="*/ 1003 h 1362"/>
              <a:gd name="T60" fmla="*/ 876 w 1057"/>
              <a:gd name="T61" fmla="*/ 345 h 1362"/>
              <a:gd name="T62" fmla="*/ 566 w 1057"/>
              <a:gd name="T63" fmla="*/ 394 h 1362"/>
              <a:gd name="T64" fmla="*/ 876 w 1057"/>
              <a:gd name="T65" fmla="*/ 345 h 1362"/>
              <a:gd name="T66" fmla="*/ 747 w 1057"/>
              <a:gd name="T67" fmla="*/ 526 h 1362"/>
              <a:gd name="T68" fmla="*/ 543 w 1057"/>
              <a:gd name="T69" fmla="*/ 526 h 1362"/>
              <a:gd name="T70" fmla="*/ 566 w 1057"/>
              <a:gd name="T71" fmla="*/ 655 h 1362"/>
              <a:gd name="T72" fmla="*/ 876 w 1057"/>
              <a:gd name="T73" fmla="*/ 702 h 1362"/>
              <a:gd name="T74" fmla="*/ 566 w 1057"/>
              <a:gd name="T75" fmla="*/ 859 h 1362"/>
              <a:gd name="T76" fmla="*/ 723 w 1057"/>
              <a:gd name="T77" fmla="*/ 811 h 1362"/>
              <a:gd name="T78" fmla="*/ 566 w 1057"/>
              <a:gd name="T79" fmla="*/ 859 h 1362"/>
              <a:gd name="T80" fmla="*/ 543 w 1057"/>
              <a:gd name="T81" fmla="*/ 987 h 1362"/>
              <a:gd name="T82" fmla="*/ 900 w 1057"/>
              <a:gd name="T83" fmla="*/ 987 h 1362"/>
              <a:gd name="T84" fmla="*/ 566 w 1057"/>
              <a:gd name="T85" fmla="*/ 1120 h 1362"/>
              <a:gd name="T86" fmla="*/ 723 w 1057"/>
              <a:gd name="T87" fmla="*/ 1168 h 1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7" h="1362">
                <a:moveTo>
                  <a:pt x="1032" y="76"/>
                </a:moveTo>
                <a:lnTo>
                  <a:pt x="831" y="76"/>
                </a:lnTo>
                <a:cubicBezTo>
                  <a:pt x="827" y="76"/>
                  <a:pt x="819" y="72"/>
                  <a:pt x="819" y="68"/>
                </a:cubicBezTo>
                <a:cubicBezTo>
                  <a:pt x="803" y="28"/>
                  <a:pt x="763" y="0"/>
                  <a:pt x="719" y="0"/>
                </a:cubicBezTo>
                <a:lnTo>
                  <a:pt x="338" y="0"/>
                </a:lnTo>
                <a:cubicBezTo>
                  <a:pt x="294" y="0"/>
                  <a:pt x="254" y="28"/>
                  <a:pt x="238" y="68"/>
                </a:cubicBezTo>
                <a:cubicBezTo>
                  <a:pt x="234" y="72"/>
                  <a:pt x="230" y="76"/>
                  <a:pt x="225" y="76"/>
                </a:cubicBezTo>
                <a:lnTo>
                  <a:pt x="25" y="76"/>
                </a:lnTo>
                <a:cubicBezTo>
                  <a:pt x="12" y="76"/>
                  <a:pt x="0" y="88"/>
                  <a:pt x="0" y="100"/>
                </a:cubicBezTo>
                <a:lnTo>
                  <a:pt x="0" y="1337"/>
                </a:lnTo>
                <a:cubicBezTo>
                  <a:pt x="0" y="1349"/>
                  <a:pt x="12" y="1361"/>
                  <a:pt x="25" y="1361"/>
                </a:cubicBezTo>
                <a:lnTo>
                  <a:pt x="1028" y="1361"/>
                </a:lnTo>
                <a:cubicBezTo>
                  <a:pt x="1040" y="1361"/>
                  <a:pt x="1052" y="1349"/>
                  <a:pt x="1052" y="1337"/>
                </a:cubicBezTo>
                <a:lnTo>
                  <a:pt x="1052" y="100"/>
                </a:lnTo>
                <a:cubicBezTo>
                  <a:pt x="1056" y="84"/>
                  <a:pt x="1044" y="76"/>
                  <a:pt x="1032" y="76"/>
                </a:cubicBezTo>
                <a:close/>
                <a:moveTo>
                  <a:pt x="338" y="48"/>
                </a:moveTo>
                <a:lnTo>
                  <a:pt x="719" y="48"/>
                </a:lnTo>
                <a:cubicBezTo>
                  <a:pt x="747" y="48"/>
                  <a:pt x="767" y="64"/>
                  <a:pt x="775" y="88"/>
                </a:cubicBezTo>
                <a:cubicBezTo>
                  <a:pt x="779" y="108"/>
                  <a:pt x="771" y="124"/>
                  <a:pt x="763" y="132"/>
                </a:cubicBezTo>
                <a:cubicBezTo>
                  <a:pt x="751" y="144"/>
                  <a:pt x="739" y="152"/>
                  <a:pt x="723" y="152"/>
                </a:cubicBezTo>
                <a:lnTo>
                  <a:pt x="338" y="152"/>
                </a:lnTo>
                <a:cubicBezTo>
                  <a:pt x="322" y="152"/>
                  <a:pt x="310" y="144"/>
                  <a:pt x="298" y="136"/>
                </a:cubicBezTo>
                <a:cubicBezTo>
                  <a:pt x="286" y="124"/>
                  <a:pt x="282" y="112"/>
                  <a:pt x="286" y="96"/>
                </a:cubicBezTo>
                <a:cubicBezTo>
                  <a:pt x="286" y="68"/>
                  <a:pt x="310" y="48"/>
                  <a:pt x="338" y="48"/>
                </a:cubicBezTo>
                <a:close/>
                <a:moveTo>
                  <a:pt x="1008" y="1297"/>
                </a:moveTo>
                <a:cubicBezTo>
                  <a:pt x="1008" y="1305"/>
                  <a:pt x="1000" y="1313"/>
                  <a:pt x="992" y="1313"/>
                </a:cubicBezTo>
                <a:lnTo>
                  <a:pt x="65" y="1313"/>
                </a:lnTo>
                <a:cubicBezTo>
                  <a:pt x="57" y="1313"/>
                  <a:pt x="49" y="1305"/>
                  <a:pt x="49" y="1297"/>
                </a:cubicBezTo>
                <a:lnTo>
                  <a:pt x="49" y="136"/>
                </a:lnTo>
                <a:cubicBezTo>
                  <a:pt x="49" y="128"/>
                  <a:pt x="57" y="120"/>
                  <a:pt x="65" y="120"/>
                </a:cubicBezTo>
                <a:lnTo>
                  <a:pt x="225" y="120"/>
                </a:lnTo>
                <a:cubicBezTo>
                  <a:pt x="230" y="120"/>
                  <a:pt x="238" y="124"/>
                  <a:pt x="238" y="128"/>
                </a:cubicBezTo>
                <a:cubicBezTo>
                  <a:pt x="242" y="140"/>
                  <a:pt x="250" y="152"/>
                  <a:pt x="258" y="164"/>
                </a:cubicBezTo>
                <a:cubicBezTo>
                  <a:pt x="278" y="185"/>
                  <a:pt x="306" y="197"/>
                  <a:pt x="334" y="197"/>
                </a:cubicBezTo>
                <a:lnTo>
                  <a:pt x="719" y="197"/>
                </a:lnTo>
                <a:cubicBezTo>
                  <a:pt x="751" y="197"/>
                  <a:pt x="779" y="185"/>
                  <a:pt x="799" y="160"/>
                </a:cubicBezTo>
                <a:cubicBezTo>
                  <a:pt x="807" y="152"/>
                  <a:pt x="811" y="140"/>
                  <a:pt x="815" y="128"/>
                </a:cubicBezTo>
                <a:cubicBezTo>
                  <a:pt x="815" y="124"/>
                  <a:pt x="823" y="120"/>
                  <a:pt x="827" y="120"/>
                </a:cubicBezTo>
                <a:lnTo>
                  <a:pt x="988" y="120"/>
                </a:lnTo>
                <a:cubicBezTo>
                  <a:pt x="996" y="120"/>
                  <a:pt x="1004" y="128"/>
                  <a:pt x="1004" y="136"/>
                </a:cubicBezTo>
                <a:lnTo>
                  <a:pt x="1004" y="1297"/>
                </a:lnTo>
                <a:lnTo>
                  <a:pt x="1008" y="1297"/>
                </a:lnTo>
                <a:close/>
                <a:moveTo>
                  <a:pt x="414" y="345"/>
                </a:moveTo>
                <a:cubicBezTo>
                  <a:pt x="406" y="345"/>
                  <a:pt x="402" y="349"/>
                  <a:pt x="398" y="353"/>
                </a:cubicBezTo>
                <a:lnTo>
                  <a:pt x="270" y="482"/>
                </a:lnTo>
                <a:cubicBezTo>
                  <a:pt x="266" y="486"/>
                  <a:pt x="262" y="486"/>
                  <a:pt x="262" y="486"/>
                </a:cubicBezTo>
                <a:cubicBezTo>
                  <a:pt x="258" y="486"/>
                  <a:pt x="254" y="486"/>
                  <a:pt x="254" y="482"/>
                </a:cubicBezTo>
                <a:lnTo>
                  <a:pt x="205" y="434"/>
                </a:lnTo>
                <a:cubicBezTo>
                  <a:pt x="201" y="430"/>
                  <a:pt x="193" y="426"/>
                  <a:pt x="189" y="426"/>
                </a:cubicBezTo>
                <a:cubicBezTo>
                  <a:pt x="181" y="426"/>
                  <a:pt x="177" y="430"/>
                  <a:pt x="173" y="434"/>
                </a:cubicBezTo>
                <a:cubicBezTo>
                  <a:pt x="169" y="438"/>
                  <a:pt x="165" y="446"/>
                  <a:pt x="165" y="450"/>
                </a:cubicBezTo>
                <a:cubicBezTo>
                  <a:pt x="165" y="454"/>
                  <a:pt x="169" y="462"/>
                  <a:pt x="173" y="466"/>
                </a:cubicBezTo>
                <a:lnTo>
                  <a:pt x="250" y="542"/>
                </a:lnTo>
                <a:cubicBezTo>
                  <a:pt x="254" y="546"/>
                  <a:pt x="262" y="550"/>
                  <a:pt x="266" y="550"/>
                </a:cubicBezTo>
                <a:cubicBezTo>
                  <a:pt x="274" y="550"/>
                  <a:pt x="278" y="546"/>
                  <a:pt x="282" y="542"/>
                </a:cubicBezTo>
                <a:lnTo>
                  <a:pt x="438" y="386"/>
                </a:lnTo>
                <a:cubicBezTo>
                  <a:pt x="443" y="382"/>
                  <a:pt x="447" y="373"/>
                  <a:pt x="447" y="369"/>
                </a:cubicBezTo>
                <a:cubicBezTo>
                  <a:pt x="447" y="361"/>
                  <a:pt x="442" y="357"/>
                  <a:pt x="438" y="353"/>
                </a:cubicBezTo>
                <a:cubicBezTo>
                  <a:pt x="433" y="349"/>
                  <a:pt x="418" y="345"/>
                  <a:pt x="414" y="345"/>
                </a:cubicBezTo>
                <a:close/>
                <a:moveTo>
                  <a:pt x="414" y="655"/>
                </a:moveTo>
                <a:cubicBezTo>
                  <a:pt x="406" y="655"/>
                  <a:pt x="402" y="659"/>
                  <a:pt x="398" y="663"/>
                </a:cubicBezTo>
                <a:lnTo>
                  <a:pt x="270" y="790"/>
                </a:lnTo>
                <a:cubicBezTo>
                  <a:pt x="266" y="794"/>
                  <a:pt x="262" y="794"/>
                  <a:pt x="262" y="794"/>
                </a:cubicBezTo>
                <a:cubicBezTo>
                  <a:pt x="262" y="794"/>
                  <a:pt x="254" y="794"/>
                  <a:pt x="254" y="790"/>
                </a:cubicBezTo>
                <a:lnTo>
                  <a:pt x="205" y="742"/>
                </a:lnTo>
                <a:cubicBezTo>
                  <a:pt x="201" y="738"/>
                  <a:pt x="193" y="734"/>
                  <a:pt x="189" y="734"/>
                </a:cubicBezTo>
                <a:cubicBezTo>
                  <a:pt x="181" y="734"/>
                  <a:pt x="177" y="738"/>
                  <a:pt x="173" y="742"/>
                </a:cubicBezTo>
                <a:cubicBezTo>
                  <a:pt x="169" y="746"/>
                  <a:pt x="165" y="754"/>
                  <a:pt x="165" y="758"/>
                </a:cubicBezTo>
                <a:cubicBezTo>
                  <a:pt x="165" y="766"/>
                  <a:pt x="169" y="770"/>
                  <a:pt x="173" y="774"/>
                </a:cubicBezTo>
                <a:lnTo>
                  <a:pt x="250" y="851"/>
                </a:lnTo>
                <a:cubicBezTo>
                  <a:pt x="254" y="855"/>
                  <a:pt x="262" y="859"/>
                  <a:pt x="266" y="859"/>
                </a:cubicBezTo>
                <a:cubicBezTo>
                  <a:pt x="274" y="859"/>
                  <a:pt x="278" y="855"/>
                  <a:pt x="282" y="851"/>
                </a:cubicBezTo>
                <a:lnTo>
                  <a:pt x="438" y="695"/>
                </a:lnTo>
                <a:cubicBezTo>
                  <a:pt x="443" y="691"/>
                  <a:pt x="447" y="683"/>
                  <a:pt x="447" y="679"/>
                </a:cubicBezTo>
                <a:cubicBezTo>
                  <a:pt x="447" y="671"/>
                  <a:pt x="442" y="667"/>
                  <a:pt x="438" y="663"/>
                </a:cubicBezTo>
                <a:cubicBezTo>
                  <a:pt x="433" y="659"/>
                  <a:pt x="418" y="655"/>
                  <a:pt x="414" y="655"/>
                </a:cubicBezTo>
                <a:close/>
                <a:moveTo>
                  <a:pt x="414" y="963"/>
                </a:moveTo>
                <a:cubicBezTo>
                  <a:pt x="406" y="963"/>
                  <a:pt x="402" y="967"/>
                  <a:pt x="398" y="971"/>
                </a:cubicBezTo>
                <a:lnTo>
                  <a:pt x="270" y="1100"/>
                </a:lnTo>
                <a:cubicBezTo>
                  <a:pt x="266" y="1104"/>
                  <a:pt x="262" y="1104"/>
                  <a:pt x="262" y="1104"/>
                </a:cubicBezTo>
                <a:cubicBezTo>
                  <a:pt x="258" y="1104"/>
                  <a:pt x="254" y="1104"/>
                  <a:pt x="254" y="1100"/>
                </a:cubicBezTo>
                <a:lnTo>
                  <a:pt x="205" y="1052"/>
                </a:lnTo>
                <a:cubicBezTo>
                  <a:pt x="201" y="1048"/>
                  <a:pt x="193" y="1044"/>
                  <a:pt x="189" y="1044"/>
                </a:cubicBezTo>
                <a:cubicBezTo>
                  <a:pt x="181" y="1044"/>
                  <a:pt x="177" y="1048"/>
                  <a:pt x="173" y="1052"/>
                </a:cubicBezTo>
                <a:cubicBezTo>
                  <a:pt x="169" y="1056"/>
                  <a:pt x="165" y="1064"/>
                  <a:pt x="165" y="1068"/>
                </a:cubicBezTo>
                <a:cubicBezTo>
                  <a:pt x="165" y="1076"/>
                  <a:pt x="169" y="1080"/>
                  <a:pt x="173" y="1084"/>
                </a:cubicBezTo>
                <a:lnTo>
                  <a:pt x="250" y="1160"/>
                </a:lnTo>
                <a:cubicBezTo>
                  <a:pt x="254" y="1164"/>
                  <a:pt x="262" y="1168"/>
                  <a:pt x="266" y="1168"/>
                </a:cubicBezTo>
                <a:cubicBezTo>
                  <a:pt x="274" y="1168"/>
                  <a:pt x="278" y="1164"/>
                  <a:pt x="282" y="1160"/>
                </a:cubicBezTo>
                <a:lnTo>
                  <a:pt x="438" y="1003"/>
                </a:lnTo>
                <a:cubicBezTo>
                  <a:pt x="447" y="995"/>
                  <a:pt x="447" y="979"/>
                  <a:pt x="438" y="967"/>
                </a:cubicBezTo>
                <a:cubicBezTo>
                  <a:pt x="426" y="967"/>
                  <a:pt x="418" y="963"/>
                  <a:pt x="414" y="963"/>
                </a:cubicBezTo>
                <a:close/>
                <a:moveTo>
                  <a:pt x="876" y="345"/>
                </a:moveTo>
                <a:lnTo>
                  <a:pt x="566" y="345"/>
                </a:lnTo>
                <a:cubicBezTo>
                  <a:pt x="554" y="345"/>
                  <a:pt x="543" y="356"/>
                  <a:pt x="543" y="369"/>
                </a:cubicBezTo>
                <a:cubicBezTo>
                  <a:pt x="543" y="381"/>
                  <a:pt x="554" y="394"/>
                  <a:pt x="566" y="394"/>
                </a:cubicBezTo>
                <a:lnTo>
                  <a:pt x="876" y="394"/>
                </a:lnTo>
                <a:cubicBezTo>
                  <a:pt x="888" y="394"/>
                  <a:pt x="900" y="381"/>
                  <a:pt x="900" y="369"/>
                </a:cubicBezTo>
                <a:cubicBezTo>
                  <a:pt x="900" y="356"/>
                  <a:pt x="892" y="345"/>
                  <a:pt x="876" y="345"/>
                </a:cubicBezTo>
                <a:close/>
                <a:moveTo>
                  <a:pt x="566" y="550"/>
                </a:moveTo>
                <a:lnTo>
                  <a:pt x="723" y="550"/>
                </a:lnTo>
                <a:cubicBezTo>
                  <a:pt x="735" y="550"/>
                  <a:pt x="747" y="538"/>
                  <a:pt x="747" y="526"/>
                </a:cubicBezTo>
                <a:cubicBezTo>
                  <a:pt x="747" y="514"/>
                  <a:pt x="735" y="502"/>
                  <a:pt x="723" y="502"/>
                </a:cubicBezTo>
                <a:lnTo>
                  <a:pt x="566" y="502"/>
                </a:lnTo>
                <a:cubicBezTo>
                  <a:pt x="554" y="502"/>
                  <a:pt x="543" y="514"/>
                  <a:pt x="543" y="526"/>
                </a:cubicBezTo>
                <a:cubicBezTo>
                  <a:pt x="543" y="538"/>
                  <a:pt x="554" y="550"/>
                  <a:pt x="566" y="550"/>
                </a:cubicBezTo>
                <a:close/>
                <a:moveTo>
                  <a:pt x="876" y="655"/>
                </a:moveTo>
                <a:lnTo>
                  <a:pt x="566" y="655"/>
                </a:lnTo>
                <a:cubicBezTo>
                  <a:pt x="554" y="655"/>
                  <a:pt x="543" y="667"/>
                  <a:pt x="543" y="679"/>
                </a:cubicBezTo>
                <a:cubicBezTo>
                  <a:pt x="543" y="691"/>
                  <a:pt x="554" y="702"/>
                  <a:pt x="566" y="702"/>
                </a:cubicBezTo>
                <a:lnTo>
                  <a:pt x="876" y="702"/>
                </a:lnTo>
                <a:cubicBezTo>
                  <a:pt x="888" y="702"/>
                  <a:pt x="900" y="691"/>
                  <a:pt x="900" y="679"/>
                </a:cubicBezTo>
                <a:cubicBezTo>
                  <a:pt x="900" y="667"/>
                  <a:pt x="892" y="655"/>
                  <a:pt x="876" y="655"/>
                </a:cubicBezTo>
                <a:close/>
                <a:moveTo>
                  <a:pt x="566" y="859"/>
                </a:moveTo>
                <a:lnTo>
                  <a:pt x="723" y="859"/>
                </a:lnTo>
                <a:cubicBezTo>
                  <a:pt x="735" y="859"/>
                  <a:pt x="747" y="847"/>
                  <a:pt x="747" y="835"/>
                </a:cubicBezTo>
                <a:cubicBezTo>
                  <a:pt x="747" y="823"/>
                  <a:pt x="735" y="811"/>
                  <a:pt x="723" y="811"/>
                </a:cubicBezTo>
                <a:lnTo>
                  <a:pt x="566" y="811"/>
                </a:lnTo>
                <a:cubicBezTo>
                  <a:pt x="554" y="811"/>
                  <a:pt x="543" y="823"/>
                  <a:pt x="543" y="835"/>
                </a:cubicBezTo>
                <a:cubicBezTo>
                  <a:pt x="543" y="847"/>
                  <a:pt x="554" y="859"/>
                  <a:pt x="566" y="859"/>
                </a:cubicBezTo>
                <a:close/>
                <a:moveTo>
                  <a:pt x="876" y="963"/>
                </a:moveTo>
                <a:lnTo>
                  <a:pt x="566" y="963"/>
                </a:lnTo>
                <a:cubicBezTo>
                  <a:pt x="554" y="963"/>
                  <a:pt x="543" y="975"/>
                  <a:pt x="543" y="987"/>
                </a:cubicBezTo>
                <a:cubicBezTo>
                  <a:pt x="543" y="999"/>
                  <a:pt x="554" y="1011"/>
                  <a:pt x="566" y="1011"/>
                </a:cubicBezTo>
                <a:lnTo>
                  <a:pt x="876" y="1011"/>
                </a:lnTo>
                <a:cubicBezTo>
                  <a:pt x="888" y="1011"/>
                  <a:pt x="900" y="999"/>
                  <a:pt x="900" y="987"/>
                </a:cubicBezTo>
                <a:cubicBezTo>
                  <a:pt x="900" y="975"/>
                  <a:pt x="892" y="963"/>
                  <a:pt x="876" y="963"/>
                </a:cubicBezTo>
                <a:close/>
                <a:moveTo>
                  <a:pt x="723" y="1120"/>
                </a:moveTo>
                <a:lnTo>
                  <a:pt x="566" y="1120"/>
                </a:lnTo>
                <a:cubicBezTo>
                  <a:pt x="554" y="1120"/>
                  <a:pt x="543" y="1132"/>
                  <a:pt x="543" y="1144"/>
                </a:cubicBezTo>
                <a:cubicBezTo>
                  <a:pt x="543" y="1156"/>
                  <a:pt x="554" y="1168"/>
                  <a:pt x="566" y="1168"/>
                </a:cubicBezTo>
                <a:lnTo>
                  <a:pt x="723" y="1168"/>
                </a:lnTo>
                <a:cubicBezTo>
                  <a:pt x="735" y="1168"/>
                  <a:pt x="747" y="1156"/>
                  <a:pt x="747" y="1144"/>
                </a:cubicBezTo>
                <a:cubicBezTo>
                  <a:pt x="747" y="1132"/>
                  <a:pt x="735" y="1120"/>
                  <a:pt x="723" y="1120"/>
                </a:cubicBezTo>
                <a:close/>
              </a:path>
            </a:pathLst>
          </a:custGeom>
          <a:solidFill>
            <a:schemeClr val="accent5"/>
          </a:solidFill>
          <a:ln>
            <a:noFill/>
          </a:ln>
          <a:effectLst/>
        </p:spPr>
        <p:txBody>
          <a:bodyPr wrap="none" anchor="ctr"/>
          <a:lstStyle/>
          <a:p>
            <a:endParaRPr lang="en-US" dirty="0"/>
          </a:p>
        </p:txBody>
      </p:sp>
      <p:sp>
        <p:nvSpPr>
          <p:cNvPr id="15" name="Rectangle 14">
            <a:extLst>
              <a:ext uri="{FF2B5EF4-FFF2-40B4-BE49-F238E27FC236}">
                <a16:creationId xmlns:a16="http://schemas.microsoft.com/office/drawing/2014/main" id="{C1614F1C-72B8-C5E1-C515-280FA6C4FFB7}"/>
              </a:ext>
            </a:extLst>
          </p:cNvPr>
          <p:cNvSpPr/>
          <p:nvPr/>
        </p:nvSpPr>
        <p:spPr>
          <a:xfrm>
            <a:off x="476356" y="1481330"/>
            <a:ext cx="2764061" cy="276571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algn="ctr">
              <a:lnSpc>
                <a:spcPct val="107000"/>
              </a:lnSpc>
              <a:spcBef>
                <a:spcPts val="0"/>
              </a:spcBef>
              <a:spcAft>
                <a:spcPts val="800"/>
              </a:spcAft>
            </a:pPr>
            <a:r>
              <a:rPr lang="en-US" sz="2000" b="1" dirty="0">
                <a:solidFill>
                  <a:schemeClr val="accent5"/>
                </a:solidFill>
                <a:effectLst/>
                <a:latin typeface="Arial" panose="020B0604020202020204" pitchFamily="34" charset="0"/>
                <a:ea typeface="Calibri" panose="020F0502020204030204" pitchFamily="34" charset="0"/>
                <a:cs typeface="Times New Roman" panose="02020603050405020304" pitchFamily="18" charset="0"/>
              </a:rPr>
              <a:t>Other Experience </a:t>
            </a:r>
            <a:r>
              <a:rPr lang="en-US" sz="2000" b="1" dirty="0">
                <a:solidFill>
                  <a:schemeClr val="accent5"/>
                </a:solidFill>
                <a:latin typeface="Arial" panose="020B0604020202020204" pitchFamily="34" charset="0"/>
                <a:ea typeface="Calibri" panose="020F0502020204030204" pitchFamily="34" charset="0"/>
                <a:cs typeface="Times New Roman" panose="02020603050405020304" pitchFamily="18" charset="0"/>
              </a:rPr>
              <a:t>and</a:t>
            </a:r>
            <a:r>
              <a:rPr lang="en-US" sz="2000" b="1" dirty="0">
                <a:solidFill>
                  <a:schemeClr val="accent5"/>
                </a:solidFill>
                <a:effectLst/>
                <a:latin typeface="Arial" panose="020B0604020202020204" pitchFamily="34" charset="0"/>
                <a:ea typeface="Calibri" panose="020F0502020204030204" pitchFamily="34" charset="0"/>
                <a:cs typeface="Times New Roman" panose="02020603050405020304" pitchFamily="18" charset="0"/>
              </a:rPr>
              <a:t> Transferable </a:t>
            </a:r>
            <a:r>
              <a:rPr lang="en-US" sz="2000" b="1" dirty="0">
                <a:solidFill>
                  <a:schemeClr val="accent5"/>
                </a:solidFill>
                <a:latin typeface="Arial" panose="020B0604020202020204" pitchFamily="34" charset="0"/>
                <a:ea typeface="Calibri" panose="020F0502020204030204" pitchFamily="34" charset="0"/>
                <a:cs typeface="Times New Roman" panose="02020603050405020304" pitchFamily="18" charset="0"/>
              </a:rPr>
              <a:t>S</a:t>
            </a:r>
            <a:r>
              <a:rPr lang="en-US" sz="2000" b="1" dirty="0">
                <a:solidFill>
                  <a:schemeClr val="accent5"/>
                </a:solidFill>
                <a:effectLst/>
                <a:latin typeface="Arial" panose="020B0604020202020204" pitchFamily="34" charset="0"/>
                <a:ea typeface="Calibri" panose="020F0502020204030204" pitchFamily="34" charset="0"/>
                <a:cs typeface="Times New Roman" panose="02020603050405020304" pitchFamily="18" charset="0"/>
              </a:rPr>
              <a:t>kills:</a:t>
            </a:r>
            <a:r>
              <a:rPr lang="en-US" sz="2000" dirty="0">
                <a:solidFill>
                  <a:schemeClr val="accent5"/>
                </a:solidFill>
                <a:effectLst/>
                <a:latin typeface="Arial" panose="020B060402020202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1200" dirty="0">
                <a:solidFill>
                  <a:srgbClr val="59595B"/>
                </a:solidFill>
                <a:latin typeface="Arial" panose="020B0604020202020204" pitchFamily="34" charset="0"/>
                <a:ea typeface="Calibri" panose="020F0502020204030204" pitchFamily="34" charset="0"/>
                <a:cs typeface="Times New Roman" panose="02020603050405020304" pitchFamily="18" charset="0"/>
              </a:rPr>
              <a:t>W</a:t>
            </a:r>
            <a:r>
              <a:rPr lang="en-US" sz="1200" dirty="0">
                <a:solidFill>
                  <a:srgbClr val="59595B"/>
                </a:solidFill>
                <a:effectLst/>
                <a:latin typeface="Arial" panose="020B0604020202020204" pitchFamily="34" charset="0"/>
                <a:ea typeface="Calibri" panose="020F0502020204030204" pitchFamily="34" charset="0"/>
                <a:cs typeface="Times New Roman" panose="02020603050405020304" pitchFamily="18" charset="0"/>
              </a:rPr>
              <a:t>hat is your story? </a:t>
            </a:r>
          </a:p>
          <a:p>
            <a:pPr marL="0" marR="0" algn="ctr">
              <a:lnSpc>
                <a:spcPct val="107000"/>
              </a:lnSpc>
              <a:spcBef>
                <a:spcPts val="0"/>
              </a:spcBef>
              <a:spcAft>
                <a:spcPts val="800"/>
              </a:spcAft>
            </a:pPr>
            <a:r>
              <a:rPr lang="en-US" sz="1200" dirty="0">
                <a:solidFill>
                  <a:srgbClr val="59595B"/>
                </a:solidFill>
                <a:effectLst/>
                <a:latin typeface="Arial" panose="020B0604020202020204" pitchFamily="34" charset="0"/>
                <a:ea typeface="Calibri" panose="020F0502020204030204" pitchFamily="34" charset="0"/>
                <a:cs typeface="Times New Roman" panose="02020603050405020304" pitchFamily="18" charset="0"/>
              </a:rPr>
              <a:t>What are your key accomplishment </a:t>
            </a:r>
            <a:br>
              <a:rPr lang="en-US" sz="1200" dirty="0">
                <a:solidFill>
                  <a:srgbClr val="59595B"/>
                </a:solidFill>
                <a:effectLst/>
                <a:latin typeface="Arial" panose="020B0604020202020204" pitchFamily="34" charset="0"/>
                <a:ea typeface="Calibri" panose="020F0502020204030204" pitchFamily="34" charset="0"/>
                <a:cs typeface="Times New Roman" panose="02020603050405020304" pitchFamily="18" charset="0"/>
              </a:rPr>
            </a:br>
            <a:r>
              <a:rPr lang="en-US" sz="1200" dirty="0">
                <a:solidFill>
                  <a:srgbClr val="59595B"/>
                </a:solidFill>
                <a:effectLst/>
                <a:latin typeface="Arial" panose="020B0604020202020204" pitchFamily="34" charset="0"/>
                <a:ea typeface="Calibri" panose="020F0502020204030204" pitchFamily="34" charset="0"/>
                <a:cs typeface="Times New Roman" panose="02020603050405020304" pitchFamily="18" charset="0"/>
              </a:rPr>
              <a:t>and other skill sets?</a:t>
            </a:r>
            <a:endParaRPr lang="en-US" sz="1200" dirty="0">
              <a:solidFill>
                <a:srgbClr val="5959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BCB65C73-8627-201B-EEB5-F4A01254CAE1}"/>
              </a:ext>
            </a:extLst>
          </p:cNvPr>
          <p:cNvSpPr>
            <a:spLocks noGrp="1"/>
          </p:cNvSpPr>
          <p:nvPr>
            <p:ph type="title"/>
          </p:nvPr>
        </p:nvSpPr>
        <p:spPr>
          <a:xfrm>
            <a:off x="376813" y="287522"/>
            <a:ext cx="8361657" cy="914400"/>
          </a:xfrm>
        </p:spPr>
        <p:txBody>
          <a:bodyPr/>
          <a:lstStyle/>
          <a:p>
            <a:pPr algn="ctr">
              <a:spcBef>
                <a:spcPct val="0"/>
              </a:spcBef>
            </a:pPr>
            <a:r>
              <a:rPr lang="en-US" altLang="en-US" sz="2400" b="1" dirty="0">
                <a:solidFill>
                  <a:schemeClr val="accent1"/>
                </a:solidFill>
                <a:latin typeface="+mj-lt"/>
                <a:ea typeface="+mj-ea"/>
                <a:cs typeface="Arial" panose="020B0604020202020204" pitchFamily="34" charset="0"/>
              </a:rPr>
              <a:t>Development Plan </a:t>
            </a:r>
            <a:br>
              <a:rPr lang="en-US" altLang="en-US" sz="2400" b="1" dirty="0">
                <a:solidFill>
                  <a:schemeClr val="accent1"/>
                </a:solidFill>
                <a:latin typeface="+mj-lt"/>
                <a:ea typeface="+mj-ea"/>
                <a:cs typeface="Arial" panose="020B0604020202020204" pitchFamily="34" charset="0"/>
              </a:rPr>
            </a:br>
            <a:r>
              <a:rPr lang="en-US" altLang="en-US" sz="2400" b="0" dirty="0">
                <a:solidFill>
                  <a:schemeClr val="accent1"/>
                </a:solidFill>
                <a:latin typeface="+mj-lt"/>
                <a:ea typeface="+mj-ea"/>
                <a:cs typeface="Arial" panose="020B0604020202020204" pitchFamily="34" charset="0"/>
              </a:rPr>
              <a:t>Succession Planning</a:t>
            </a:r>
            <a:br>
              <a:rPr lang="en-US" altLang="en-US" sz="2400" b="1" dirty="0">
                <a:solidFill>
                  <a:schemeClr val="accent1"/>
                </a:solidFill>
                <a:latin typeface="+mj-lt"/>
                <a:ea typeface="+mj-ea"/>
                <a:cs typeface="Arial" panose="020B0604020202020204" pitchFamily="34" charset="0"/>
              </a:rPr>
            </a:br>
            <a:r>
              <a:rPr lang="en-US" altLang="en-US" sz="2400" b="1" dirty="0">
                <a:solidFill>
                  <a:schemeClr val="accent1"/>
                </a:solidFill>
                <a:latin typeface="+mj-lt"/>
                <a:ea typeface="+mj-ea"/>
                <a:cs typeface="Arial" panose="020B0604020202020204" pitchFamily="34" charset="0"/>
              </a:rPr>
              <a:t> </a:t>
            </a:r>
            <a:br>
              <a:rPr lang="en-US" altLang="en-US" sz="2400" b="1" dirty="0">
                <a:solidFill>
                  <a:schemeClr val="accent1"/>
                </a:solidFill>
                <a:latin typeface="+mj-lt"/>
                <a:ea typeface="+mj-ea"/>
                <a:cs typeface="Arial" panose="020B0604020202020204" pitchFamily="34" charset="0"/>
              </a:rPr>
            </a:br>
            <a:endParaRPr lang="en-GB" dirty="0"/>
          </a:p>
        </p:txBody>
      </p:sp>
      <p:pic>
        <p:nvPicPr>
          <p:cNvPr id="10" name="Picture 9">
            <a:extLst>
              <a:ext uri="{FF2B5EF4-FFF2-40B4-BE49-F238E27FC236}">
                <a16:creationId xmlns:a16="http://schemas.microsoft.com/office/drawing/2014/main" id="{F1A88FEC-0074-7A41-99E9-66B772B328A4}"/>
              </a:ext>
            </a:extLst>
          </p:cNvPr>
          <p:cNvPicPr>
            <a:picLocks noChangeAspect="1"/>
          </p:cNvPicPr>
          <p:nvPr/>
        </p:nvPicPr>
        <p:blipFill rotWithShape="1">
          <a:blip r:embed="rId4"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4" name="Picture 3">
            <a:extLst>
              <a:ext uri="{FF2B5EF4-FFF2-40B4-BE49-F238E27FC236}">
                <a16:creationId xmlns:a16="http://schemas.microsoft.com/office/drawing/2014/main" id="{2D3A2E73-73D0-8440-C73F-3B165231CB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77133" y="287118"/>
            <a:ext cx="2798526" cy="4855978"/>
          </a:xfrm>
          <a:prstGeom prst="rect">
            <a:avLst/>
          </a:prstGeom>
        </p:spPr>
      </p:pic>
    </p:spTree>
    <p:custDataLst>
      <p:tags r:id="rId1"/>
    </p:custDataLst>
    <p:extLst>
      <p:ext uri="{BB962C8B-B14F-4D97-AF65-F5344CB8AC3E}">
        <p14:creationId xmlns:p14="http://schemas.microsoft.com/office/powerpoint/2010/main" val="3799388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
            <a:extLst>
              <a:ext uri="{FF2B5EF4-FFF2-40B4-BE49-F238E27FC236}">
                <a16:creationId xmlns:a16="http://schemas.microsoft.com/office/drawing/2014/main" id="{B2275DB9-69B8-6D49-3A4E-613736336E61}"/>
              </a:ext>
            </a:extLst>
          </p:cNvPr>
          <p:cNvSpPr txBox="1">
            <a:spLocks/>
          </p:cNvSpPr>
          <p:nvPr/>
        </p:nvSpPr>
        <p:spPr>
          <a:xfrm>
            <a:off x="5532211" y="1429262"/>
            <a:ext cx="2704851" cy="2704851"/>
          </a:xfrm>
          <a:prstGeom prst="ellipse">
            <a:avLst/>
          </a:prstGeom>
          <a:solidFill>
            <a:srgbClr val="69BE28">
              <a:alpha val="80000"/>
            </a:srgbClr>
          </a:solidFill>
        </p:spPr>
        <p:txBody>
          <a:bodyPr/>
          <a:lstStyle>
            <a:lvl1pPr marL="0" indent="0" algn="ctr" defTabSz="457200" rtl="0" eaLnBrk="1" latinLnBrk="0" hangingPunct="1">
              <a:spcBef>
                <a:spcPct val="20000"/>
              </a:spcBef>
              <a:buFont typeface="Arial"/>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3" name="Picture Placeholder 2">
            <a:extLst>
              <a:ext uri="{FF2B5EF4-FFF2-40B4-BE49-F238E27FC236}">
                <a16:creationId xmlns:a16="http://schemas.microsoft.com/office/drawing/2014/main" id="{C0E427DD-1F05-29CC-9E86-9F6D948A4309}"/>
              </a:ext>
            </a:extLst>
          </p:cNvPr>
          <p:cNvSpPr txBox="1">
            <a:spLocks/>
          </p:cNvSpPr>
          <p:nvPr/>
        </p:nvSpPr>
        <p:spPr>
          <a:xfrm>
            <a:off x="828289" y="1415535"/>
            <a:ext cx="2704851" cy="2704851"/>
          </a:xfrm>
          <a:prstGeom prst="ellipse">
            <a:avLst/>
          </a:prstGeom>
          <a:solidFill>
            <a:schemeClr val="accent5">
              <a:alpha val="80000"/>
            </a:schemeClr>
          </a:solidFill>
        </p:spPr>
        <p:txBody>
          <a:bodyPr/>
          <a:lstStyle>
            <a:lvl1pPr marL="0" indent="0" algn="ctr" defTabSz="457200" rtl="0" eaLnBrk="1" latinLnBrk="0" hangingPunct="1">
              <a:spcBef>
                <a:spcPct val="20000"/>
              </a:spcBef>
              <a:buFont typeface="Arial"/>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5" name="Picture Placeholder 2">
            <a:extLst>
              <a:ext uri="{FF2B5EF4-FFF2-40B4-BE49-F238E27FC236}">
                <a16:creationId xmlns:a16="http://schemas.microsoft.com/office/drawing/2014/main" id="{B9BEF76D-CF93-BF20-5988-73771A047CC6}"/>
              </a:ext>
            </a:extLst>
          </p:cNvPr>
          <p:cNvSpPr txBox="1">
            <a:spLocks/>
          </p:cNvSpPr>
          <p:nvPr/>
        </p:nvSpPr>
        <p:spPr>
          <a:xfrm>
            <a:off x="3175945" y="1429262"/>
            <a:ext cx="2704851" cy="2704851"/>
          </a:xfrm>
          <a:prstGeom prst="ellipse">
            <a:avLst/>
          </a:prstGeom>
          <a:solidFill>
            <a:schemeClr val="bg2">
              <a:alpha val="80000"/>
            </a:schemeClr>
          </a:solidFill>
        </p:spPr>
        <p:txBody>
          <a:bodyPr/>
          <a:lstStyle>
            <a:lvl1pPr marL="0" indent="0" algn="ctr" defTabSz="457200" rtl="0" eaLnBrk="1" latinLnBrk="0" hangingPunct="1">
              <a:spcBef>
                <a:spcPct val="20000"/>
              </a:spcBef>
              <a:buFont typeface="Arial"/>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4" name="Title 1">
            <a:extLst>
              <a:ext uri="{FF2B5EF4-FFF2-40B4-BE49-F238E27FC236}">
                <a16:creationId xmlns:a16="http://schemas.microsoft.com/office/drawing/2014/main" id="{CAEC9131-7C3E-9182-E350-9DA86249C707}"/>
              </a:ext>
            </a:extLst>
          </p:cNvPr>
          <p:cNvSpPr>
            <a:spLocks noGrp="1"/>
          </p:cNvSpPr>
          <p:nvPr>
            <p:ph type="title"/>
          </p:nvPr>
        </p:nvSpPr>
        <p:spPr>
          <a:xfrm>
            <a:off x="376813" y="287522"/>
            <a:ext cx="8361657" cy="914400"/>
          </a:xfrm>
        </p:spPr>
        <p:txBody>
          <a:bodyPr/>
          <a:lstStyle/>
          <a:p>
            <a:pPr algn="ctr">
              <a:spcBef>
                <a:spcPct val="0"/>
              </a:spcBef>
            </a:pPr>
            <a:r>
              <a:rPr lang="en-US" altLang="en-US" sz="2400" b="1" dirty="0">
                <a:solidFill>
                  <a:schemeClr val="accent1"/>
                </a:solidFill>
                <a:latin typeface="+mj-lt"/>
                <a:ea typeface="+mj-ea"/>
                <a:cs typeface="Arial" panose="020B0604020202020204" pitchFamily="34" charset="0"/>
              </a:rPr>
              <a:t>Development Plan </a:t>
            </a:r>
            <a:br>
              <a:rPr lang="en-US" altLang="en-US" sz="2400" b="1" dirty="0">
                <a:solidFill>
                  <a:schemeClr val="accent1"/>
                </a:solidFill>
                <a:latin typeface="+mj-lt"/>
                <a:ea typeface="+mj-ea"/>
                <a:cs typeface="Arial" panose="020B0604020202020204" pitchFamily="34" charset="0"/>
              </a:rPr>
            </a:br>
            <a:r>
              <a:rPr lang="en-US" altLang="en-US" sz="2400" b="0" dirty="0">
                <a:solidFill>
                  <a:schemeClr val="accent1"/>
                </a:solidFill>
                <a:latin typeface="+mj-lt"/>
                <a:ea typeface="+mj-ea"/>
                <a:cs typeface="Arial" panose="020B0604020202020204" pitchFamily="34" charset="0"/>
              </a:rPr>
              <a:t>Succession Planning</a:t>
            </a:r>
            <a:br>
              <a:rPr lang="en-US" altLang="en-US" sz="2400" b="1" dirty="0">
                <a:solidFill>
                  <a:schemeClr val="accent1"/>
                </a:solidFill>
                <a:latin typeface="+mj-lt"/>
                <a:ea typeface="+mj-ea"/>
                <a:cs typeface="Arial" panose="020B0604020202020204" pitchFamily="34" charset="0"/>
              </a:rPr>
            </a:br>
            <a:r>
              <a:rPr lang="en-US" altLang="en-US" sz="2400" b="1" dirty="0">
                <a:solidFill>
                  <a:schemeClr val="accent1"/>
                </a:solidFill>
                <a:latin typeface="+mj-lt"/>
                <a:ea typeface="+mj-ea"/>
                <a:cs typeface="Arial" panose="020B0604020202020204" pitchFamily="34" charset="0"/>
              </a:rPr>
              <a:t> </a:t>
            </a:r>
            <a:br>
              <a:rPr lang="en-US" altLang="en-US" sz="2400" b="1" dirty="0">
                <a:solidFill>
                  <a:schemeClr val="accent1"/>
                </a:solidFill>
                <a:latin typeface="+mj-lt"/>
                <a:ea typeface="+mj-ea"/>
                <a:cs typeface="Arial" panose="020B0604020202020204" pitchFamily="34" charset="0"/>
              </a:rPr>
            </a:br>
            <a:endParaRPr lang="en-GB" dirty="0"/>
          </a:p>
        </p:txBody>
      </p:sp>
      <p:pic>
        <p:nvPicPr>
          <p:cNvPr id="7" name="Picture 6">
            <a:extLst>
              <a:ext uri="{FF2B5EF4-FFF2-40B4-BE49-F238E27FC236}">
                <a16:creationId xmlns:a16="http://schemas.microsoft.com/office/drawing/2014/main" id="{FD5F843B-0090-E8A1-5745-BBDFE1AA1073}"/>
              </a:ext>
            </a:extLst>
          </p:cNvPr>
          <p:cNvPicPr>
            <a:picLocks noGrp="1" noRot="1" noChangeAspect="1" noMove="1" noResize="1" noEditPoints="1" noAdjustHandles="1" noChangeArrowheads="1" noChangeShapeType="1" noCrop="1"/>
          </p:cNvPicPr>
          <p:nvPr/>
        </p:nvPicPr>
        <p:blipFill rotWithShape="1">
          <a:blip r:embed="rId4"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grpSp>
        <p:nvGrpSpPr>
          <p:cNvPr id="3" name="Group 2">
            <a:extLst>
              <a:ext uri="{FF2B5EF4-FFF2-40B4-BE49-F238E27FC236}">
                <a16:creationId xmlns:a16="http://schemas.microsoft.com/office/drawing/2014/main" id="{9313A209-3BB8-05D4-F4B9-F1BDB764BEC2}"/>
              </a:ext>
            </a:extLst>
          </p:cNvPr>
          <p:cNvGrpSpPr/>
          <p:nvPr/>
        </p:nvGrpSpPr>
        <p:grpSpPr>
          <a:xfrm>
            <a:off x="959835" y="1654587"/>
            <a:ext cx="7247002" cy="2813923"/>
            <a:chOff x="860678" y="2508334"/>
            <a:chExt cx="4653810" cy="1722094"/>
          </a:xfrm>
          <a:noFill/>
        </p:grpSpPr>
        <p:sp>
          <p:nvSpPr>
            <p:cNvPr id="6" name="Rectangle 5">
              <a:extLst>
                <a:ext uri="{FF2B5EF4-FFF2-40B4-BE49-F238E27FC236}">
                  <a16:creationId xmlns:a16="http://schemas.microsoft.com/office/drawing/2014/main" id="{4BFF8E48-B982-7DF9-3991-B630671E41DE}"/>
                </a:ext>
              </a:extLst>
            </p:cNvPr>
            <p:cNvSpPr/>
            <p:nvPr/>
          </p:nvSpPr>
          <p:spPr>
            <a:xfrm>
              <a:off x="3874208" y="2644393"/>
              <a:ext cx="1640280" cy="158603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800"/>
                </a:spcAft>
              </a:pP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Goals:</a:t>
              </a:r>
              <a:r>
                <a:rPr lang="en-US"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1200" dirty="0">
                  <a:solidFill>
                    <a:schemeClr val="bg1"/>
                  </a:solidFill>
                  <a:latin typeface="Arial" panose="020B0604020202020204" pitchFamily="34" charset="0"/>
                  <a:cs typeface="Times New Roman" panose="02020603050405020304" pitchFamily="18" charset="0"/>
                </a:rPr>
                <a:t>What is next for you </a:t>
              </a:r>
              <a:br>
                <a:rPr lang="en-US" sz="1200" dirty="0">
                  <a:solidFill>
                    <a:schemeClr val="bg1"/>
                  </a:solidFill>
                  <a:latin typeface="Arial" panose="020B0604020202020204" pitchFamily="34" charset="0"/>
                  <a:cs typeface="Times New Roman" panose="02020603050405020304" pitchFamily="18" charset="0"/>
                </a:rPr>
              </a:br>
              <a:r>
                <a:rPr lang="en-US" sz="1200" dirty="0">
                  <a:solidFill>
                    <a:schemeClr val="bg1"/>
                  </a:solidFill>
                  <a:latin typeface="Arial" panose="020B0604020202020204" pitchFamily="34" charset="0"/>
                  <a:cs typeface="Times New Roman" panose="02020603050405020304" pitchFamily="18" charset="0"/>
                </a:rPr>
                <a:t>and by when?</a:t>
              </a:r>
            </a:p>
            <a:p>
              <a:pPr marL="0" marR="0" algn="ctr">
                <a:lnSpc>
                  <a:spcPct val="107000"/>
                </a:lnSpc>
                <a:spcBef>
                  <a:spcPts val="0"/>
                </a:spcBef>
                <a:spcAft>
                  <a:spcPts val="800"/>
                </a:spcAft>
              </a:pPr>
              <a:endParaRPr lang="en-US" sz="1600" dirty="0">
                <a:solidFill>
                  <a:schemeClr val="bg1"/>
                </a:solidFill>
                <a:latin typeface="Arial" panose="020B0604020202020204" pitchFamily="34" charset="0"/>
                <a:cs typeface="Times New Roman" panose="02020603050405020304" pitchFamily="18" charset="0"/>
              </a:endParaRPr>
            </a:p>
            <a:p>
              <a:pPr marL="0" marR="0" algn="ctr">
                <a:lnSpc>
                  <a:spcPct val="107000"/>
                </a:lnSpc>
                <a:spcBef>
                  <a:spcPts val="0"/>
                </a:spcBef>
                <a:spcAft>
                  <a:spcPts val="800"/>
                </a:spcAft>
              </a:pPr>
              <a:endParaRPr lang="en-US" sz="1600" dirty="0">
                <a:solidFill>
                  <a:schemeClr val="bg1"/>
                </a:solidFill>
                <a:latin typeface="Arial" panose="020B0604020202020204" pitchFamily="34" charset="0"/>
                <a:cs typeface="Times New Roman" panose="02020603050405020304" pitchFamily="18" charset="0"/>
              </a:endParaRPr>
            </a:p>
            <a:p>
              <a:pPr marL="0" marR="0" algn="ctr">
                <a:lnSpc>
                  <a:spcPct val="107000"/>
                </a:lnSpc>
                <a:spcBef>
                  <a:spcPts val="0"/>
                </a:spcBef>
                <a:spcAft>
                  <a:spcPts val="800"/>
                </a:spcAft>
              </a:pPr>
              <a:endParaRPr lang="en-US"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28B9898-5DBD-48FB-B2B3-22A0499F8358}"/>
                </a:ext>
              </a:extLst>
            </p:cNvPr>
            <p:cNvSpPr/>
            <p:nvPr/>
          </p:nvSpPr>
          <p:spPr>
            <a:xfrm>
              <a:off x="860678" y="2508334"/>
              <a:ext cx="1519817" cy="1362746"/>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800"/>
                </a:spcAft>
              </a:pP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Needs:</a:t>
              </a:r>
              <a:r>
                <a:rPr lang="en-US"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What will you focus and </a:t>
              </a:r>
              <a:br>
                <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what resources, experience, opportunities do you need?</a:t>
              </a:r>
            </a:p>
            <a:p>
              <a:pPr marL="0" marR="0" algn="ctr">
                <a:lnSpc>
                  <a:spcPct val="107000"/>
                </a:lnSpc>
                <a:spcBef>
                  <a:spcPts val="0"/>
                </a:spcBef>
                <a:spcAft>
                  <a:spcPts val="800"/>
                </a:spcAft>
              </a:pPr>
              <a:r>
                <a:rPr lang="en-US"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Books, courses, tasks, committees, project, and etc.</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4" name="Freeform 12">
            <a:extLst>
              <a:ext uri="{FF2B5EF4-FFF2-40B4-BE49-F238E27FC236}">
                <a16:creationId xmlns:a16="http://schemas.microsoft.com/office/drawing/2014/main" id="{FF804024-94C6-0953-6F7A-AA1C9C3F82D3}"/>
              </a:ext>
            </a:extLst>
          </p:cNvPr>
          <p:cNvSpPr>
            <a:spLocks noChangeArrowheads="1"/>
          </p:cNvSpPr>
          <p:nvPr/>
        </p:nvSpPr>
        <p:spPr bwMode="auto">
          <a:xfrm>
            <a:off x="4128655" y="2185325"/>
            <a:ext cx="799429" cy="1029263"/>
          </a:xfrm>
          <a:custGeom>
            <a:avLst/>
            <a:gdLst>
              <a:gd name="T0" fmla="*/ 819 w 1057"/>
              <a:gd name="T1" fmla="*/ 68 h 1362"/>
              <a:gd name="T2" fmla="*/ 238 w 1057"/>
              <a:gd name="T3" fmla="*/ 68 h 1362"/>
              <a:gd name="T4" fmla="*/ 0 w 1057"/>
              <a:gd name="T5" fmla="*/ 100 h 1362"/>
              <a:gd name="T6" fmla="*/ 1028 w 1057"/>
              <a:gd name="T7" fmla="*/ 1361 h 1362"/>
              <a:gd name="T8" fmla="*/ 1032 w 1057"/>
              <a:gd name="T9" fmla="*/ 76 h 1362"/>
              <a:gd name="T10" fmla="*/ 775 w 1057"/>
              <a:gd name="T11" fmla="*/ 88 h 1362"/>
              <a:gd name="T12" fmla="*/ 338 w 1057"/>
              <a:gd name="T13" fmla="*/ 152 h 1362"/>
              <a:gd name="T14" fmla="*/ 338 w 1057"/>
              <a:gd name="T15" fmla="*/ 48 h 1362"/>
              <a:gd name="T16" fmla="*/ 65 w 1057"/>
              <a:gd name="T17" fmla="*/ 1313 h 1362"/>
              <a:gd name="T18" fmla="*/ 65 w 1057"/>
              <a:gd name="T19" fmla="*/ 120 h 1362"/>
              <a:gd name="T20" fmla="*/ 258 w 1057"/>
              <a:gd name="T21" fmla="*/ 164 h 1362"/>
              <a:gd name="T22" fmla="*/ 799 w 1057"/>
              <a:gd name="T23" fmla="*/ 160 h 1362"/>
              <a:gd name="T24" fmla="*/ 988 w 1057"/>
              <a:gd name="T25" fmla="*/ 120 h 1362"/>
              <a:gd name="T26" fmla="*/ 1008 w 1057"/>
              <a:gd name="T27" fmla="*/ 1297 h 1362"/>
              <a:gd name="T28" fmla="*/ 270 w 1057"/>
              <a:gd name="T29" fmla="*/ 482 h 1362"/>
              <a:gd name="T30" fmla="*/ 205 w 1057"/>
              <a:gd name="T31" fmla="*/ 434 h 1362"/>
              <a:gd name="T32" fmla="*/ 165 w 1057"/>
              <a:gd name="T33" fmla="*/ 450 h 1362"/>
              <a:gd name="T34" fmla="*/ 266 w 1057"/>
              <a:gd name="T35" fmla="*/ 550 h 1362"/>
              <a:gd name="T36" fmla="*/ 447 w 1057"/>
              <a:gd name="T37" fmla="*/ 369 h 1362"/>
              <a:gd name="T38" fmla="*/ 414 w 1057"/>
              <a:gd name="T39" fmla="*/ 655 h 1362"/>
              <a:gd name="T40" fmla="*/ 262 w 1057"/>
              <a:gd name="T41" fmla="*/ 794 h 1362"/>
              <a:gd name="T42" fmla="*/ 189 w 1057"/>
              <a:gd name="T43" fmla="*/ 734 h 1362"/>
              <a:gd name="T44" fmla="*/ 173 w 1057"/>
              <a:gd name="T45" fmla="*/ 774 h 1362"/>
              <a:gd name="T46" fmla="*/ 282 w 1057"/>
              <a:gd name="T47" fmla="*/ 851 h 1362"/>
              <a:gd name="T48" fmla="*/ 438 w 1057"/>
              <a:gd name="T49" fmla="*/ 663 h 1362"/>
              <a:gd name="T50" fmla="*/ 398 w 1057"/>
              <a:gd name="T51" fmla="*/ 971 h 1362"/>
              <a:gd name="T52" fmla="*/ 254 w 1057"/>
              <a:gd name="T53" fmla="*/ 1100 h 1362"/>
              <a:gd name="T54" fmla="*/ 173 w 1057"/>
              <a:gd name="T55" fmla="*/ 1052 h 1362"/>
              <a:gd name="T56" fmla="*/ 250 w 1057"/>
              <a:gd name="T57" fmla="*/ 1160 h 1362"/>
              <a:gd name="T58" fmla="*/ 438 w 1057"/>
              <a:gd name="T59" fmla="*/ 1003 h 1362"/>
              <a:gd name="T60" fmla="*/ 876 w 1057"/>
              <a:gd name="T61" fmla="*/ 345 h 1362"/>
              <a:gd name="T62" fmla="*/ 566 w 1057"/>
              <a:gd name="T63" fmla="*/ 394 h 1362"/>
              <a:gd name="T64" fmla="*/ 876 w 1057"/>
              <a:gd name="T65" fmla="*/ 345 h 1362"/>
              <a:gd name="T66" fmla="*/ 747 w 1057"/>
              <a:gd name="T67" fmla="*/ 526 h 1362"/>
              <a:gd name="T68" fmla="*/ 543 w 1057"/>
              <a:gd name="T69" fmla="*/ 526 h 1362"/>
              <a:gd name="T70" fmla="*/ 566 w 1057"/>
              <a:gd name="T71" fmla="*/ 655 h 1362"/>
              <a:gd name="T72" fmla="*/ 876 w 1057"/>
              <a:gd name="T73" fmla="*/ 702 h 1362"/>
              <a:gd name="T74" fmla="*/ 566 w 1057"/>
              <a:gd name="T75" fmla="*/ 859 h 1362"/>
              <a:gd name="T76" fmla="*/ 723 w 1057"/>
              <a:gd name="T77" fmla="*/ 811 h 1362"/>
              <a:gd name="T78" fmla="*/ 566 w 1057"/>
              <a:gd name="T79" fmla="*/ 859 h 1362"/>
              <a:gd name="T80" fmla="*/ 543 w 1057"/>
              <a:gd name="T81" fmla="*/ 987 h 1362"/>
              <a:gd name="T82" fmla="*/ 900 w 1057"/>
              <a:gd name="T83" fmla="*/ 987 h 1362"/>
              <a:gd name="T84" fmla="*/ 566 w 1057"/>
              <a:gd name="T85" fmla="*/ 1120 h 1362"/>
              <a:gd name="T86" fmla="*/ 723 w 1057"/>
              <a:gd name="T87" fmla="*/ 1168 h 1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7" h="1362">
                <a:moveTo>
                  <a:pt x="1032" y="76"/>
                </a:moveTo>
                <a:lnTo>
                  <a:pt x="831" y="76"/>
                </a:lnTo>
                <a:cubicBezTo>
                  <a:pt x="827" y="76"/>
                  <a:pt x="819" y="72"/>
                  <a:pt x="819" y="68"/>
                </a:cubicBezTo>
                <a:cubicBezTo>
                  <a:pt x="803" y="28"/>
                  <a:pt x="763" y="0"/>
                  <a:pt x="719" y="0"/>
                </a:cubicBezTo>
                <a:lnTo>
                  <a:pt x="338" y="0"/>
                </a:lnTo>
                <a:cubicBezTo>
                  <a:pt x="294" y="0"/>
                  <a:pt x="254" y="28"/>
                  <a:pt x="238" y="68"/>
                </a:cubicBezTo>
                <a:cubicBezTo>
                  <a:pt x="234" y="72"/>
                  <a:pt x="230" y="76"/>
                  <a:pt x="225" y="76"/>
                </a:cubicBezTo>
                <a:lnTo>
                  <a:pt x="25" y="76"/>
                </a:lnTo>
                <a:cubicBezTo>
                  <a:pt x="12" y="76"/>
                  <a:pt x="0" y="88"/>
                  <a:pt x="0" y="100"/>
                </a:cubicBezTo>
                <a:lnTo>
                  <a:pt x="0" y="1337"/>
                </a:lnTo>
                <a:cubicBezTo>
                  <a:pt x="0" y="1349"/>
                  <a:pt x="12" y="1361"/>
                  <a:pt x="25" y="1361"/>
                </a:cubicBezTo>
                <a:lnTo>
                  <a:pt x="1028" y="1361"/>
                </a:lnTo>
                <a:cubicBezTo>
                  <a:pt x="1040" y="1361"/>
                  <a:pt x="1052" y="1349"/>
                  <a:pt x="1052" y="1337"/>
                </a:cubicBezTo>
                <a:lnTo>
                  <a:pt x="1052" y="100"/>
                </a:lnTo>
                <a:cubicBezTo>
                  <a:pt x="1056" y="84"/>
                  <a:pt x="1044" y="76"/>
                  <a:pt x="1032" y="76"/>
                </a:cubicBezTo>
                <a:close/>
                <a:moveTo>
                  <a:pt x="338" y="48"/>
                </a:moveTo>
                <a:lnTo>
                  <a:pt x="719" y="48"/>
                </a:lnTo>
                <a:cubicBezTo>
                  <a:pt x="747" y="48"/>
                  <a:pt x="767" y="64"/>
                  <a:pt x="775" y="88"/>
                </a:cubicBezTo>
                <a:cubicBezTo>
                  <a:pt x="779" y="108"/>
                  <a:pt x="771" y="124"/>
                  <a:pt x="763" y="132"/>
                </a:cubicBezTo>
                <a:cubicBezTo>
                  <a:pt x="751" y="144"/>
                  <a:pt x="739" y="152"/>
                  <a:pt x="723" y="152"/>
                </a:cubicBezTo>
                <a:lnTo>
                  <a:pt x="338" y="152"/>
                </a:lnTo>
                <a:cubicBezTo>
                  <a:pt x="322" y="152"/>
                  <a:pt x="310" y="144"/>
                  <a:pt x="298" y="136"/>
                </a:cubicBezTo>
                <a:cubicBezTo>
                  <a:pt x="286" y="124"/>
                  <a:pt x="282" y="112"/>
                  <a:pt x="286" y="96"/>
                </a:cubicBezTo>
                <a:cubicBezTo>
                  <a:pt x="286" y="68"/>
                  <a:pt x="310" y="48"/>
                  <a:pt x="338" y="48"/>
                </a:cubicBezTo>
                <a:close/>
                <a:moveTo>
                  <a:pt x="1008" y="1297"/>
                </a:moveTo>
                <a:cubicBezTo>
                  <a:pt x="1008" y="1305"/>
                  <a:pt x="1000" y="1313"/>
                  <a:pt x="992" y="1313"/>
                </a:cubicBezTo>
                <a:lnTo>
                  <a:pt x="65" y="1313"/>
                </a:lnTo>
                <a:cubicBezTo>
                  <a:pt x="57" y="1313"/>
                  <a:pt x="49" y="1305"/>
                  <a:pt x="49" y="1297"/>
                </a:cubicBezTo>
                <a:lnTo>
                  <a:pt x="49" y="136"/>
                </a:lnTo>
                <a:cubicBezTo>
                  <a:pt x="49" y="128"/>
                  <a:pt x="57" y="120"/>
                  <a:pt x="65" y="120"/>
                </a:cubicBezTo>
                <a:lnTo>
                  <a:pt x="225" y="120"/>
                </a:lnTo>
                <a:cubicBezTo>
                  <a:pt x="230" y="120"/>
                  <a:pt x="238" y="124"/>
                  <a:pt x="238" y="128"/>
                </a:cubicBezTo>
                <a:cubicBezTo>
                  <a:pt x="242" y="140"/>
                  <a:pt x="250" y="152"/>
                  <a:pt x="258" y="164"/>
                </a:cubicBezTo>
                <a:cubicBezTo>
                  <a:pt x="278" y="185"/>
                  <a:pt x="306" y="197"/>
                  <a:pt x="334" y="197"/>
                </a:cubicBezTo>
                <a:lnTo>
                  <a:pt x="719" y="197"/>
                </a:lnTo>
                <a:cubicBezTo>
                  <a:pt x="751" y="197"/>
                  <a:pt x="779" y="185"/>
                  <a:pt x="799" y="160"/>
                </a:cubicBezTo>
                <a:cubicBezTo>
                  <a:pt x="807" y="152"/>
                  <a:pt x="811" y="140"/>
                  <a:pt x="815" y="128"/>
                </a:cubicBezTo>
                <a:cubicBezTo>
                  <a:pt x="815" y="124"/>
                  <a:pt x="823" y="120"/>
                  <a:pt x="827" y="120"/>
                </a:cubicBezTo>
                <a:lnTo>
                  <a:pt x="988" y="120"/>
                </a:lnTo>
                <a:cubicBezTo>
                  <a:pt x="996" y="120"/>
                  <a:pt x="1004" y="128"/>
                  <a:pt x="1004" y="136"/>
                </a:cubicBezTo>
                <a:lnTo>
                  <a:pt x="1004" y="1297"/>
                </a:lnTo>
                <a:lnTo>
                  <a:pt x="1008" y="1297"/>
                </a:lnTo>
                <a:close/>
                <a:moveTo>
                  <a:pt x="414" y="345"/>
                </a:moveTo>
                <a:cubicBezTo>
                  <a:pt x="406" y="345"/>
                  <a:pt x="402" y="349"/>
                  <a:pt x="398" y="353"/>
                </a:cubicBezTo>
                <a:lnTo>
                  <a:pt x="270" y="482"/>
                </a:lnTo>
                <a:cubicBezTo>
                  <a:pt x="266" y="486"/>
                  <a:pt x="262" y="486"/>
                  <a:pt x="262" y="486"/>
                </a:cubicBezTo>
                <a:cubicBezTo>
                  <a:pt x="258" y="486"/>
                  <a:pt x="254" y="486"/>
                  <a:pt x="254" y="482"/>
                </a:cubicBezTo>
                <a:lnTo>
                  <a:pt x="205" y="434"/>
                </a:lnTo>
                <a:cubicBezTo>
                  <a:pt x="201" y="430"/>
                  <a:pt x="193" y="426"/>
                  <a:pt x="189" y="426"/>
                </a:cubicBezTo>
                <a:cubicBezTo>
                  <a:pt x="181" y="426"/>
                  <a:pt x="177" y="430"/>
                  <a:pt x="173" y="434"/>
                </a:cubicBezTo>
                <a:cubicBezTo>
                  <a:pt x="169" y="438"/>
                  <a:pt x="165" y="446"/>
                  <a:pt x="165" y="450"/>
                </a:cubicBezTo>
                <a:cubicBezTo>
                  <a:pt x="165" y="454"/>
                  <a:pt x="169" y="462"/>
                  <a:pt x="173" y="466"/>
                </a:cubicBezTo>
                <a:lnTo>
                  <a:pt x="250" y="542"/>
                </a:lnTo>
                <a:cubicBezTo>
                  <a:pt x="254" y="546"/>
                  <a:pt x="262" y="550"/>
                  <a:pt x="266" y="550"/>
                </a:cubicBezTo>
                <a:cubicBezTo>
                  <a:pt x="274" y="550"/>
                  <a:pt x="278" y="546"/>
                  <a:pt x="282" y="542"/>
                </a:cubicBezTo>
                <a:lnTo>
                  <a:pt x="438" y="386"/>
                </a:lnTo>
                <a:cubicBezTo>
                  <a:pt x="443" y="382"/>
                  <a:pt x="447" y="373"/>
                  <a:pt x="447" y="369"/>
                </a:cubicBezTo>
                <a:cubicBezTo>
                  <a:pt x="447" y="361"/>
                  <a:pt x="442" y="357"/>
                  <a:pt x="438" y="353"/>
                </a:cubicBezTo>
                <a:cubicBezTo>
                  <a:pt x="433" y="349"/>
                  <a:pt x="418" y="345"/>
                  <a:pt x="414" y="345"/>
                </a:cubicBezTo>
                <a:close/>
                <a:moveTo>
                  <a:pt x="414" y="655"/>
                </a:moveTo>
                <a:cubicBezTo>
                  <a:pt x="406" y="655"/>
                  <a:pt x="402" y="659"/>
                  <a:pt x="398" y="663"/>
                </a:cubicBezTo>
                <a:lnTo>
                  <a:pt x="270" y="790"/>
                </a:lnTo>
                <a:cubicBezTo>
                  <a:pt x="266" y="794"/>
                  <a:pt x="262" y="794"/>
                  <a:pt x="262" y="794"/>
                </a:cubicBezTo>
                <a:cubicBezTo>
                  <a:pt x="262" y="794"/>
                  <a:pt x="254" y="794"/>
                  <a:pt x="254" y="790"/>
                </a:cubicBezTo>
                <a:lnTo>
                  <a:pt x="205" y="742"/>
                </a:lnTo>
                <a:cubicBezTo>
                  <a:pt x="201" y="738"/>
                  <a:pt x="193" y="734"/>
                  <a:pt x="189" y="734"/>
                </a:cubicBezTo>
                <a:cubicBezTo>
                  <a:pt x="181" y="734"/>
                  <a:pt x="177" y="738"/>
                  <a:pt x="173" y="742"/>
                </a:cubicBezTo>
                <a:cubicBezTo>
                  <a:pt x="169" y="746"/>
                  <a:pt x="165" y="754"/>
                  <a:pt x="165" y="758"/>
                </a:cubicBezTo>
                <a:cubicBezTo>
                  <a:pt x="165" y="766"/>
                  <a:pt x="169" y="770"/>
                  <a:pt x="173" y="774"/>
                </a:cubicBezTo>
                <a:lnTo>
                  <a:pt x="250" y="851"/>
                </a:lnTo>
                <a:cubicBezTo>
                  <a:pt x="254" y="855"/>
                  <a:pt x="262" y="859"/>
                  <a:pt x="266" y="859"/>
                </a:cubicBezTo>
                <a:cubicBezTo>
                  <a:pt x="274" y="859"/>
                  <a:pt x="278" y="855"/>
                  <a:pt x="282" y="851"/>
                </a:cubicBezTo>
                <a:lnTo>
                  <a:pt x="438" y="695"/>
                </a:lnTo>
                <a:cubicBezTo>
                  <a:pt x="443" y="691"/>
                  <a:pt x="447" y="683"/>
                  <a:pt x="447" y="679"/>
                </a:cubicBezTo>
                <a:cubicBezTo>
                  <a:pt x="447" y="671"/>
                  <a:pt x="442" y="667"/>
                  <a:pt x="438" y="663"/>
                </a:cubicBezTo>
                <a:cubicBezTo>
                  <a:pt x="433" y="659"/>
                  <a:pt x="418" y="655"/>
                  <a:pt x="414" y="655"/>
                </a:cubicBezTo>
                <a:close/>
                <a:moveTo>
                  <a:pt x="414" y="963"/>
                </a:moveTo>
                <a:cubicBezTo>
                  <a:pt x="406" y="963"/>
                  <a:pt x="402" y="967"/>
                  <a:pt x="398" y="971"/>
                </a:cubicBezTo>
                <a:lnTo>
                  <a:pt x="270" y="1100"/>
                </a:lnTo>
                <a:cubicBezTo>
                  <a:pt x="266" y="1104"/>
                  <a:pt x="262" y="1104"/>
                  <a:pt x="262" y="1104"/>
                </a:cubicBezTo>
                <a:cubicBezTo>
                  <a:pt x="258" y="1104"/>
                  <a:pt x="254" y="1104"/>
                  <a:pt x="254" y="1100"/>
                </a:cubicBezTo>
                <a:lnTo>
                  <a:pt x="205" y="1052"/>
                </a:lnTo>
                <a:cubicBezTo>
                  <a:pt x="201" y="1048"/>
                  <a:pt x="193" y="1044"/>
                  <a:pt x="189" y="1044"/>
                </a:cubicBezTo>
                <a:cubicBezTo>
                  <a:pt x="181" y="1044"/>
                  <a:pt x="177" y="1048"/>
                  <a:pt x="173" y="1052"/>
                </a:cubicBezTo>
                <a:cubicBezTo>
                  <a:pt x="169" y="1056"/>
                  <a:pt x="165" y="1064"/>
                  <a:pt x="165" y="1068"/>
                </a:cubicBezTo>
                <a:cubicBezTo>
                  <a:pt x="165" y="1076"/>
                  <a:pt x="169" y="1080"/>
                  <a:pt x="173" y="1084"/>
                </a:cubicBezTo>
                <a:lnTo>
                  <a:pt x="250" y="1160"/>
                </a:lnTo>
                <a:cubicBezTo>
                  <a:pt x="254" y="1164"/>
                  <a:pt x="262" y="1168"/>
                  <a:pt x="266" y="1168"/>
                </a:cubicBezTo>
                <a:cubicBezTo>
                  <a:pt x="274" y="1168"/>
                  <a:pt x="278" y="1164"/>
                  <a:pt x="282" y="1160"/>
                </a:cubicBezTo>
                <a:lnTo>
                  <a:pt x="438" y="1003"/>
                </a:lnTo>
                <a:cubicBezTo>
                  <a:pt x="447" y="995"/>
                  <a:pt x="447" y="979"/>
                  <a:pt x="438" y="967"/>
                </a:cubicBezTo>
                <a:cubicBezTo>
                  <a:pt x="426" y="967"/>
                  <a:pt x="418" y="963"/>
                  <a:pt x="414" y="963"/>
                </a:cubicBezTo>
                <a:close/>
                <a:moveTo>
                  <a:pt x="876" y="345"/>
                </a:moveTo>
                <a:lnTo>
                  <a:pt x="566" y="345"/>
                </a:lnTo>
                <a:cubicBezTo>
                  <a:pt x="554" y="345"/>
                  <a:pt x="543" y="356"/>
                  <a:pt x="543" y="369"/>
                </a:cubicBezTo>
                <a:cubicBezTo>
                  <a:pt x="543" y="381"/>
                  <a:pt x="554" y="394"/>
                  <a:pt x="566" y="394"/>
                </a:cubicBezTo>
                <a:lnTo>
                  <a:pt x="876" y="394"/>
                </a:lnTo>
                <a:cubicBezTo>
                  <a:pt x="888" y="394"/>
                  <a:pt x="900" y="381"/>
                  <a:pt x="900" y="369"/>
                </a:cubicBezTo>
                <a:cubicBezTo>
                  <a:pt x="900" y="356"/>
                  <a:pt x="892" y="345"/>
                  <a:pt x="876" y="345"/>
                </a:cubicBezTo>
                <a:close/>
                <a:moveTo>
                  <a:pt x="566" y="550"/>
                </a:moveTo>
                <a:lnTo>
                  <a:pt x="723" y="550"/>
                </a:lnTo>
                <a:cubicBezTo>
                  <a:pt x="735" y="550"/>
                  <a:pt x="747" y="538"/>
                  <a:pt x="747" y="526"/>
                </a:cubicBezTo>
                <a:cubicBezTo>
                  <a:pt x="747" y="514"/>
                  <a:pt x="735" y="502"/>
                  <a:pt x="723" y="502"/>
                </a:cubicBezTo>
                <a:lnTo>
                  <a:pt x="566" y="502"/>
                </a:lnTo>
                <a:cubicBezTo>
                  <a:pt x="554" y="502"/>
                  <a:pt x="543" y="514"/>
                  <a:pt x="543" y="526"/>
                </a:cubicBezTo>
                <a:cubicBezTo>
                  <a:pt x="543" y="538"/>
                  <a:pt x="554" y="550"/>
                  <a:pt x="566" y="550"/>
                </a:cubicBezTo>
                <a:close/>
                <a:moveTo>
                  <a:pt x="876" y="655"/>
                </a:moveTo>
                <a:lnTo>
                  <a:pt x="566" y="655"/>
                </a:lnTo>
                <a:cubicBezTo>
                  <a:pt x="554" y="655"/>
                  <a:pt x="543" y="667"/>
                  <a:pt x="543" y="679"/>
                </a:cubicBezTo>
                <a:cubicBezTo>
                  <a:pt x="543" y="691"/>
                  <a:pt x="554" y="702"/>
                  <a:pt x="566" y="702"/>
                </a:cubicBezTo>
                <a:lnTo>
                  <a:pt x="876" y="702"/>
                </a:lnTo>
                <a:cubicBezTo>
                  <a:pt x="888" y="702"/>
                  <a:pt x="900" y="691"/>
                  <a:pt x="900" y="679"/>
                </a:cubicBezTo>
                <a:cubicBezTo>
                  <a:pt x="900" y="667"/>
                  <a:pt x="892" y="655"/>
                  <a:pt x="876" y="655"/>
                </a:cubicBezTo>
                <a:close/>
                <a:moveTo>
                  <a:pt x="566" y="859"/>
                </a:moveTo>
                <a:lnTo>
                  <a:pt x="723" y="859"/>
                </a:lnTo>
                <a:cubicBezTo>
                  <a:pt x="735" y="859"/>
                  <a:pt x="747" y="847"/>
                  <a:pt x="747" y="835"/>
                </a:cubicBezTo>
                <a:cubicBezTo>
                  <a:pt x="747" y="823"/>
                  <a:pt x="735" y="811"/>
                  <a:pt x="723" y="811"/>
                </a:cubicBezTo>
                <a:lnTo>
                  <a:pt x="566" y="811"/>
                </a:lnTo>
                <a:cubicBezTo>
                  <a:pt x="554" y="811"/>
                  <a:pt x="543" y="823"/>
                  <a:pt x="543" y="835"/>
                </a:cubicBezTo>
                <a:cubicBezTo>
                  <a:pt x="543" y="847"/>
                  <a:pt x="554" y="859"/>
                  <a:pt x="566" y="859"/>
                </a:cubicBezTo>
                <a:close/>
                <a:moveTo>
                  <a:pt x="876" y="963"/>
                </a:moveTo>
                <a:lnTo>
                  <a:pt x="566" y="963"/>
                </a:lnTo>
                <a:cubicBezTo>
                  <a:pt x="554" y="963"/>
                  <a:pt x="543" y="975"/>
                  <a:pt x="543" y="987"/>
                </a:cubicBezTo>
                <a:cubicBezTo>
                  <a:pt x="543" y="999"/>
                  <a:pt x="554" y="1011"/>
                  <a:pt x="566" y="1011"/>
                </a:cubicBezTo>
                <a:lnTo>
                  <a:pt x="876" y="1011"/>
                </a:lnTo>
                <a:cubicBezTo>
                  <a:pt x="888" y="1011"/>
                  <a:pt x="900" y="999"/>
                  <a:pt x="900" y="987"/>
                </a:cubicBezTo>
                <a:cubicBezTo>
                  <a:pt x="900" y="975"/>
                  <a:pt x="892" y="963"/>
                  <a:pt x="876" y="963"/>
                </a:cubicBezTo>
                <a:close/>
                <a:moveTo>
                  <a:pt x="723" y="1120"/>
                </a:moveTo>
                <a:lnTo>
                  <a:pt x="566" y="1120"/>
                </a:lnTo>
                <a:cubicBezTo>
                  <a:pt x="554" y="1120"/>
                  <a:pt x="543" y="1132"/>
                  <a:pt x="543" y="1144"/>
                </a:cubicBezTo>
                <a:cubicBezTo>
                  <a:pt x="543" y="1156"/>
                  <a:pt x="554" y="1168"/>
                  <a:pt x="566" y="1168"/>
                </a:cubicBezTo>
                <a:lnTo>
                  <a:pt x="723" y="1168"/>
                </a:lnTo>
                <a:cubicBezTo>
                  <a:pt x="735" y="1168"/>
                  <a:pt x="747" y="1156"/>
                  <a:pt x="747" y="1144"/>
                </a:cubicBezTo>
                <a:cubicBezTo>
                  <a:pt x="747" y="1132"/>
                  <a:pt x="735" y="1120"/>
                  <a:pt x="723" y="1120"/>
                </a:cubicBezTo>
                <a:close/>
              </a:path>
            </a:pathLst>
          </a:custGeom>
          <a:solidFill>
            <a:schemeClr val="accent5"/>
          </a:solidFill>
          <a:ln>
            <a:noFill/>
          </a:ln>
          <a:effectLst/>
        </p:spPr>
        <p:txBody>
          <a:bodyPr wrap="none" anchor="ctr"/>
          <a:lstStyle/>
          <a:p>
            <a:endParaRPr lang="en-US" dirty="0"/>
          </a:p>
        </p:txBody>
      </p:sp>
    </p:spTree>
    <p:custDataLst>
      <p:tags r:id="rId1"/>
    </p:custDataLst>
    <p:extLst>
      <p:ext uri="{BB962C8B-B14F-4D97-AF65-F5344CB8AC3E}">
        <p14:creationId xmlns:p14="http://schemas.microsoft.com/office/powerpoint/2010/main" val="1930557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6DCED448-3AA2-FB47-9F39-B382DDF00175}"/>
              </a:ext>
            </a:extLst>
          </p:cNvPr>
          <p:cNvPicPr>
            <a:picLocks noGrp="1" noChangeAspect="1"/>
          </p:cNvPicPr>
          <p:nvPr>
            <p:ph type="pic" sz="quarter" idx="10"/>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43" r="43"/>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2884647"/>
            <a:ext cx="5464950" cy="1796409"/>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Final Thoughts</a:t>
            </a:r>
          </a:p>
        </p:txBody>
      </p:sp>
      <p:sp>
        <p:nvSpPr>
          <p:cNvPr id="6" name="TextBox 5">
            <a:extLst>
              <a:ext uri="{FF2B5EF4-FFF2-40B4-BE49-F238E27FC236}">
                <a16:creationId xmlns:a16="http://schemas.microsoft.com/office/drawing/2014/main" id="{8BE210F9-BC5F-45E7-A60B-B25BCD4A110D}"/>
              </a:ext>
            </a:extLst>
          </p:cNvPr>
          <p:cNvSpPr txBox="1"/>
          <p:nvPr/>
        </p:nvSpPr>
        <p:spPr>
          <a:xfrm>
            <a:off x="-95824" y="-852640"/>
            <a:ext cx="6138223" cy="646331"/>
          </a:xfrm>
          <a:prstGeom prst="rect">
            <a:avLst/>
          </a:prstGeom>
          <a:noFill/>
        </p:spPr>
        <p:txBody>
          <a:bodyPr wrap="square" rtlCol="0">
            <a:spAutoFit/>
          </a:bodyPr>
          <a:lstStyle/>
          <a:p>
            <a:r>
              <a:rPr lang="en-US" sz="1200" dirty="0">
                <a:solidFill>
                  <a:schemeClr val="accent3"/>
                </a:solidFill>
                <a:ea typeface="Open Sans Light" panose="020B0306030504020204" pitchFamily="34" charset="0"/>
                <a:cs typeface="Arial" panose="020B0604020202020204" pitchFamily="34" charset="0"/>
              </a:rPr>
              <a:t>Change the background photo by deleting it and replacing.</a:t>
            </a:r>
          </a:p>
          <a:p>
            <a:r>
              <a:rPr lang="en-US" sz="1200" dirty="0">
                <a:solidFill>
                  <a:schemeClr val="accent3"/>
                </a:solidFill>
                <a:ea typeface="Open Sans Light" panose="020B0306030504020204" pitchFamily="34" charset="0"/>
                <a:cs typeface="Arial" panose="020B0604020202020204" pitchFamily="34" charset="0"/>
              </a:rPr>
              <a:t>Then right click on photo and send to back.</a:t>
            </a:r>
          </a:p>
          <a:p>
            <a:r>
              <a:rPr lang="en-US" sz="1200" dirty="0">
                <a:solidFill>
                  <a:schemeClr val="accent3"/>
                </a:solidFill>
                <a:ea typeface="Open Sans Light" panose="020B0306030504020204" pitchFamily="34" charset="0"/>
                <a:cs typeface="Arial" panose="020B0604020202020204" pitchFamily="34" charset="0"/>
              </a:rPr>
              <a:t>Change the color overlay with the shape fill tool.</a:t>
            </a:r>
          </a:p>
        </p:txBody>
      </p:sp>
    </p:spTree>
    <p:custDataLst>
      <p:tags r:id="rId1"/>
    </p:custDataLst>
    <p:extLst>
      <p:ext uri="{BB962C8B-B14F-4D97-AF65-F5344CB8AC3E}">
        <p14:creationId xmlns:p14="http://schemas.microsoft.com/office/powerpoint/2010/main" val="3276775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0">
            <a:extLst>
              <a:ext uri="{FF2B5EF4-FFF2-40B4-BE49-F238E27FC236}">
                <a16:creationId xmlns:a16="http://schemas.microsoft.com/office/drawing/2014/main" id="{AA64A5B3-95D3-9DE4-3AA1-09009B166C8A}"/>
              </a:ext>
            </a:extLst>
          </p:cNvPr>
          <p:cNvPicPr>
            <a:picLocks noChangeAspect="1"/>
          </p:cNvPicPr>
          <p:nvPr/>
        </p:nvPicPr>
        <p:blipFill>
          <a:blip r:embed="rId4"/>
          <a:srcRect t="14443" b="14443"/>
          <a:stretch/>
        </p:blipFill>
        <p:spPr>
          <a:xfrm flipH="1">
            <a:off x="3047998" y="0"/>
            <a:ext cx="6096001" cy="2438508"/>
          </a:xfrm>
          <a:prstGeom prst="rect">
            <a:avLst/>
          </a:prstGeom>
        </p:spPr>
      </p:pic>
      <p:sp>
        <p:nvSpPr>
          <p:cNvPr id="4" name="Rectangle 3">
            <a:extLst>
              <a:ext uri="{FF2B5EF4-FFF2-40B4-BE49-F238E27FC236}">
                <a16:creationId xmlns:a16="http://schemas.microsoft.com/office/drawing/2014/main" id="{36FAF6D0-F747-4D3B-769F-1EF6318A93E0}"/>
              </a:ext>
            </a:extLst>
          </p:cNvPr>
          <p:cNvSpPr/>
          <p:nvPr/>
        </p:nvSpPr>
        <p:spPr>
          <a:xfrm>
            <a:off x="1" y="0"/>
            <a:ext cx="6234663" cy="2436290"/>
          </a:xfrm>
          <a:prstGeom prst="rect">
            <a:avLst/>
          </a:prstGeom>
          <a:gradFill flip="none" rotWithShape="1">
            <a:gsLst>
              <a:gs pos="49000">
                <a:schemeClr val="accent1"/>
              </a:gs>
              <a:gs pos="100000">
                <a:schemeClr val="accent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0" name="Title 11">
            <a:extLst>
              <a:ext uri="{FF2B5EF4-FFF2-40B4-BE49-F238E27FC236}">
                <a16:creationId xmlns:a16="http://schemas.microsoft.com/office/drawing/2014/main" id="{D8B6349D-501D-A2CF-3CE0-D1DEC11C5B1A}"/>
              </a:ext>
            </a:extLst>
          </p:cNvPr>
          <p:cNvSpPr txBox="1">
            <a:spLocks/>
          </p:cNvSpPr>
          <p:nvPr/>
        </p:nvSpPr>
        <p:spPr>
          <a:xfrm>
            <a:off x="448730" y="975733"/>
            <a:ext cx="3789162" cy="369054"/>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Ongoing Strategies</a:t>
            </a:r>
          </a:p>
          <a:p>
            <a:endParaRPr lang="en-US" dirty="0">
              <a:solidFill>
                <a:schemeClr val="bg1"/>
              </a:solidFill>
            </a:endParaRPr>
          </a:p>
          <a:p>
            <a:endParaRPr lang="en-US" dirty="0">
              <a:solidFill>
                <a:schemeClr val="bg1"/>
              </a:solidFill>
            </a:endParaRPr>
          </a:p>
        </p:txBody>
      </p:sp>
      <p:sp>
        <p:nvSpPr>
          <p:cNvPr id="12" name="Rectangle 11">
            <a:extLst>
              <a:ext uri="{FF2B5EF4-FFF2-40B4-BE49-F238E27FC236}">
                <a16:creationId xmlns:a16="http://schemas.microsoft.com/office/drawing/2014/main" id="{B45C517D-10A7-3886-72B3-69309F6A7D57}"/>
              </a:ext>
            </a:extLst>
          </p:cNvPr>
          <p:cNvSpPr/>
          <p:nvPr/>
        </p:nvSpPr>
        <p:spPr>
          <a:xfrm>
            <a:off x="1949712" y="3014729"/>
            <a:ext cx="5977607" cy="1195199"/>
          </a:xfrm>
          <a:prstGeom prst="rect">
            <a:avLst/>
          </a:prstGeom>
        </p:spPr>
        <p:txBody>
          <a:bodyPr wrap="square">
            <a:spAutoFit/>
          </a:bodyPr>
          <a:lstStyle/>
          <a:p>
            <a:pPr defTabSz="457178">
              <a:lnSpc>
                <a:spcPct val="150000"/>
              </a:lnSpc>
            </a:pPr>
            <a:r>
              <a:rPr lang="en-US" sz="1600" dirty="0">
                <a:solidFill>
                  <a:schemeClr val="tx2"/>
                </a:solidFill>
                <a:cs typeface="Arial" panose="020B0604020202020204" pitchFamily="34" charset="0"/>
              </a:rPr>
              <a:t>And finally, what is your plan and commitment to your business, your customers, and the people who help drive it?</a:t>
            </a:r>
            <a:endParaRPr lang="en-US" dirty="0">
              <a:solidFill>
                <a:schemeClr val="tx2"/>
              </a:solidFill>
              <a:cs typeface="Arial" panose="020B0604020202020204" pitchFamily="34" charset="0"/>
            </a:endParaRPr>
          </a:p>
          <a:p>
            <a:pPr defTabSz="457178">
              <a:lnSpc>
                <a:spcPct val="150000"/>
              </a:lnSpc>
            </a:pPr>
            <a:endParaRPr lang="en-US" dirty="0">
              <a:solidFill>
                <a:schemeClr val="tx2"/>
              </a:solidFill>
              <a:cs typeface="Arial" panose="020B0604020202020204" pitchFamily="34" charset="0"/>
            </a:endParaRPr>
          </a:p>
        </p:txBody>
      </p:sp>
      <p:sp>
        <p:nvSpPr>
          <p:cNvPr id="5" name="Freeform 415">
            <a:extLst>
              <a:ext uri="{FF2B5EF4-FFF2-40B4-BE49-F238E27FC236}">
                <a16:creationId xmlns:a16="http://schemas.microsoft.com/office/drawing/2014/main" id="{5402B2A3-C2CA-C196-7EAF-6C2E0BCAFB36}"/>
              </a:ext>
            </a:extLst>
          </p:cNvPr>
          <p:cNvSpPr/>
          <p:nvPr/>
        </p:nvSpPr>
        <p:spPr>
          <a:xfrm>
            <a:off x="697171" y="3712382"/>
            <a:ext cx="873643" cy="910770"/>
          </a:xfrm>
          <a:custGeom>
            <a:avLst/>
            <a:gdLst/>
            <a:ahLst/>
            <a:cxnLst>
              <a:cxn ang="3cd4">
                <a:pos x="hc" y="t"/>
              </a:cxn>
              <a:cxn ang="cd2">
                <a:pos x="l" y="vc"/>
              </a:cxn>
              <a:cxn ang="cd4">
                <a:pos x="hc" y="b"/>
              </a:cxn>
              <a:cxn ang="0">
                <a:pos x="r" y="vc"/>
              </a:cxn>
            </a:cxnLst>
            <a:rect l="l" t="t" r="r" b="b"/>
            <a:pathLst>
              <a:path w="1813" h="1890">
                <a:moveTo>
                  <a:pt x="550" y="1250"/>
                </a:moveTo>
                <a:lnTo>
                  <a:pt x="691" y="1250"/>
                </a:lnTo>
                <a:cubicBezTo>
                  <a:pt x="705" y="1250"/>
                  <a:pt x="719" y="1238"/>
                  <a:pt x="719" y="1221"/>
                </a:cubicBezTo>
                <a:cubicBezTo>
                  <a:pt x="719" y="1207"/>
                  <a:pt x="708" y="1193"/>
                  <a:pt x="691" y="1193"/>
                </a:cubicBezTo>
                <a:lnTo>
                  <a:pt x="550" y="1193"/>
                </a:lnTo>
                <a:cubicBezTo>
                  <a:pt x="536" y="1193"/>
                  <a:pt x="522" y="1206"/>
                  <a:pt x="522" y="1221"/>
                </a:cubicBezTo>
                <a:cubicBezTo>
                  <a:pt x="522" y="1235"/>
                  <a:pt x="533" y="1250"/>
                  <a:pt x="550" y="1250"/>
                </a:cubicBezTo>
                <a:close/>
                <a:moveTo>
                  <a:pt x="550" y="945"/>
                </a:moveTo>
                <a:lnTo>
                  <a:pt x="745" y="945"/>
                </a:lnTo>
                <a:cubicBezTo>
                  <a:pt x="759" y="945"/>
                  <a:pt x="773" y="934"/>
                  <a:pt x="773" y="917"/>
                </a:cubicBezTo>
                <a:cubicBezTo>
                  <a:pt x="773" y="903"/>
                  <a:pt x="762" y="888"/>
                  <a:pt x="745" y="888"/>
                </a:cubicBezTo>
                <a:lnTo>
                  <a:pt x="550" y="888"/>
                </a:lnTo>
                <a:cubicBezTo>
                  <a:pt x="536" y="888"/>
                  <a:pt x="522" y="900"/>
                  <a:pt x="522" y="917"/>
                </a:cubicBezTo>
                <a:cubicBezTo>
                  <a:pt x="522" y="931"/>
                  <a:pt x="533" y="945"/>
                  <a:pt x="550" y="945"/>
                </a:cubicBezTo>
                <a:close/>
                <a:moveTo>
                  <a:pt x="550" y="637"/>
                </a:moveTo>
                <a:lnTo>
                  <a:pt x="702" y="637"/>
                </a:lnTo>
                <a:cubicBezTo>
                  <a:pt x="717" y="637"/>
                  <a:pt x="731" y="626"/>
                  <a:pt x="731" y="609"/>
                </a:cubicBezTo>
                <a:cubicBezTo>
                  <a:pt x="731" y="595"/>
                  <a:pt x="719" y="581"/>
                  <a:pt x="702" y="581"/>
                </a:cubicBezTo>
                <a:lnTo>
                  <a:pt x="550" y="581"/>
                </a:lnTo>
                <a:cubicBezTo>
                  <a:pt x="536" y="584"/>
                  <a:pt x="522" y="595"/>
                  <a:pt x="522" y="609"/>
                </a:cubicBezTo>
                <a:cubicBezTo>
                  <a:pt x="522" y="623"/>
                  <a:pt x="533" y="637"/>
                  <a:pt x="550" y="637"/>
                </a:cubicBezTo>
                <a:close/>
                <a:moveTo>
                  <a:pt x="976" y="335"/>
                </a:moveTo>
                <a:lnTo>
                  <a:pt x="485" y="335"/>
                </a:lnTo>
                <a:cubicBezTo>
                  <a:pt x="465" y="335"/>
                  <a:pt x="451" y="321"/>
                  <a:pt x="451" y="302"/>
                </a:cubicBezTo>
                <a:lnTo>
                  <a:pt x="451" y="180"/>
                </a:lnTo>
                <a:cubicBezTo>
                  <a:pt x="451" y="160"/>
                  <a:pt x="465" y="146"/>
                  <a:pt x="485" y="146"/>
                </a:cubicBezTo>
                <a:lnTo>
                  <a:pt x="638" y="146"/>
                </a:lnTo>
                <a:cubicBezTo>
                  <a:pt x="652" y="146"/>
                  <a:pt x="666" y="135"/>
                  <a:pt x="666" y="118"/>
                </a:cubicBezTo>
                <a:cubicBezTo>
                  <a:pt x="666" y="81"/>
                  <a:pt x="694" y="53"/>
                  <a:pt x="731" y="53"/>
                </a:cubicBezTo>
                <a:cubicBezTo>
                  <a:pt x="767" y="53"/>
                  <a:pt x="796" y="81"/>
                  <a:pt x="796" y="118"/>
                </a:cubicBezTo>
                <a:cubicBezTo>
                  <a:pt x="796" y="132"/>
                  <a:pt x="807" y="146"/>
                  <a:pt x="824" y="146"/>
                </a:cubicBezTo>
                <a:lnTo>
                  <a:pt x="976" y="146"/>
                </a:lnTo>
                <a:cubicBezTo>
                  <a:pt x="996" y="146"/>
                  <a:pt x="1010" y="160"/>
                  <a:pt x="1010" y="180"/>
                </a:cubicBezTo>
                <a:lnTo>
                  <a:pt x="1010" y="302"/>
                </a:lnTo>
                <a:cubicBezTo>
                  <a:pt x="1010" y="321"/>
                  <a:pt x="996" y="335"/>
                  <a:pt x="976" y="335"/>
                </a:cubicBezTo>
                <a:close/>
                <a:moveTo>
                  <a:pt x="1462" y="364"/>
                </a:moveTo>
                <a:cubicBezTo>
                  <a:pt x="1462" y="282"/>
                  <a:pt x="1399" y="214"/>
                  <a:pt x="1320" y="214"/>
                </a:cubicBezTo>
                <a:lnTo>
                  <a:pt x="1064" y="214"/>
                </a:lnTo>
                <a:lnTo>
                  <a:pt x="1064" y="180"/>
                </a:lnTo>
                <a:cubicBezTo>
                  <a:pt x="1064" y="132"/>
                  <a:pt x="1024" y="93"/>
                  <a:pt x="976" y="93"/>
                </a:cubicBezTo>
                <a:lnTo>
                  <a:pt x="846" y="93"/>
                </a:lnTo>
                <a:lnTo>
                  <a:pt x="846" y="90"/>
                </a:lnTo>
                <a:cubicBezTo>
                  <a:pt x="832" y="36"/>
                  <a:pt x="784" y="0"/>
                  <a:pt x="731" y="0"/>
                </a:cubicBezTo>
                <a:cubicBezTo>
                  <a:pt x="677" y="0"/>
                  <a:pt x="629" y="36"/>
                  <a:pt x="615" y="90"/>
                </a:cubicBezTo>
                <a:lnTo>
                  <a:pt x="615" y="93"/>
                </a:lnTo>
                <a:lnTo>
                  <a:pt x="485" y="93"/>
                </a:lnTo>
                <a:cubicBezTo>
                  <a:pt x="437" y="93"/>
                  <a:pt x="398" y="132"/>
                  <a:pt x="398" y="180"/>
                </a:cubicBezTo>
                <a:lnTo>
                  <a:pt x="398" y="214"/>
                </a:lnTo>
                <a:lnTo>
                  <a:pt x="141" y="214"/>
                </a:lnTo>
                <a:cubicBezTo>
                  <a:pt x="62" y="214"/>
                  <a:pt x="0" y="282"/>
                  <a:pt x="0" y="364"/>
                </a:cubicBezTo>
                <a:lnTo>
                  <a:pt x="0" y="1741"/>
                </a:lnTo>
                <a:cubicBezTo>
                  <a:pt x="0" y="1823"/>
                  <a:pt x="62" y="1890"/>
                  <a:pt x="141" y="1890"/>
                </a:cubicBezTo>
                <a:lnTo>
                  <a:pt x="423" y="1890"/>
                </a:lnTo>
                <a:cubicBezTo>
                  <a:pt x="437" y="1890"/>
                  <a:pt x="451" y="1879"/>
                  <a:pt x="451" y="1862"/>
                </a:cubicBezTo>
                <a:cubicBezTo>
                  <a:pt x="451" y="1848"/>
                  <a:pt x="440" y="1834"/>
                  <a:pt x="423" y="1834"/>
                </a:cubicBezTo>
                <a:lnTo>
                  <a:pt x="141" y="1834"/>
                </a:lnTo>
                <a:cubicBezTo>
                  <a:pt x="93" y="1834"/>
                  <a:pt x="53" y="1791"/>
                  <a:pt x="53" y="1738"/>
                </a:cubicBezTo>
                <a:lnTo>
                  <a:pt x="53" y="361"/>
                </a:lnTo>
                <a:cubicBezTo>
                  <a:pt x="53" y="307"/>
                  <a:pt x="93" y="265"/>
                  <a:pt x="141" y="265"/>
                </a:cubicBezTo>
                <a:lnTo>
                  <a:pt x="398" y="265"/>
                </a:lnTo>
                <a:lnTo>
                  <a:pt x="398" y="299"/>
                </a:lnTo>
                <a:cubicBezTo>
                  <a:pt x="398" y="347"/>
                  <a:pt x="437" y="386"/>
                  <a:pt x="485" y="386"/>
                </a:cubicBezTo>
                <a:lnTo>
                  <a:pt x="973" y="386"/>
                </a:lnTo>
                <a:cubicBezTo>
                  <a:pt x="1021" y="386"/>
                  <a:pt x="1061" y="347"/>
                  <a:pt x="1061" y="299"/>
                </a:cubicBezTo>
                <a:lnTo>
                  <a:pt x="1061" y="265"/>
                </a:lnTo>
                <a:lnTo>
                  <a:pt x="1318" y="265"/>
                </a:lnTo>
                <a:cubicBezTo>
                  <a:pt x="1366" y="265"/>
                  <a:pt x="1405" y="307"/>
                  <a:pt x="1405" y="361"/>
                </a:cubicBezTo>
                <a:lnTo>
                  <a:pt x="1405" y="928"/>
                </a:lnTo>
                <a:cubicBezTo>
                  <a:pt x="1405" y="942"/>
                  <a:pt x="1416" y="956"/>
                  <a:pt x="1433" y="956"/>
                </a:cubicBezTo>
                <a:cubicBezTo>
                  <a:pt x="1450" y="956"/>
                  <a:pt x="1462" y="945"/>
                  <a:pt x="1462" y="931"/>
                </a:cubicBezTo>
                <a:close/>
                <a:moveTo>
                  <a:pt x="307" y="965"/>
                </a:moveTo>
                <a:cubicBezTo>
                  <a:pt x="279" y="965"/>
                  <a:pt x="259" y="942"/>
                  <a:pt x="259" y="917"/>
                </a:cubicBezTo>
                <a:cubicBezTo>
                  <a:pt x="259" y="888"/>
                  <a:pt x="282" y="869"/>
                  <a:pt x="307" y="869"/>
                </a:cubicBezTo>
                <a:cubicBezTo>
                  <a:pt x="333" y="866"/>
                  <a:pt x="355" y="888"/>
                  <a:pt x="355" y="917"/>
                </a:cubicBezTo>
                <a:cubicBezTo>
                  <a:pt x="355" y="945"/>
                  <a:pt x="333" y="965"/>
                  <a:pt x="307" y="965"/>
                </a:cubicBezTo>
                <a:close/>
                <a:moveTo>
                  <a:pt x="305" y="812"/>
                </a:moveTo>
                <a:cubicBezTo>
                  <a:pt x="248" y="812"/>
                  <a:pt x="200" y="857"/>
                  <a:pt x="200" y="917"/>
                </a:cubicBezTo>
                <a:cubicBezTo>
                  <a:pt x="200" y="973"/>
                  <a:pt x="245" y="1021"/>
                  <a:pt x="305" y="1021"/>
                </a:cubicBezTo>
                <a:cubicBezTo>
                  <a:pt x="364" y="1018"/>
                  <a:pt x="409" y="973"/>
                  <a:pt x="409" y="917"/>
                </a:cubicBezTo>
                <a:cubicBezTo>
                  <a:pt x="409" y="860"/>
                  <a:pt x="364" y="812"/>
                  <a:pt x="305" y="812"/>
                </a:cubicBezTo>
                <a:close/>
                <a:moveTo>
                  <a:pt x="307" y="657"/>
                </a:moveTo>
                <a:cubicBezTo>
                  <a:pt x="279" y="657"/>
                  <a:pt x="259" y="635"/>
                  <a:pt x="259" y="609"/>
                </a:cubicBezTo>
                <a:cubicBezTo>
                  <a:pt x="259" y="581"/>
                  <a:pt x="281" y="561"/>
                  <a:pt x="307" y="561"/>
                </a:cubicBezTo>
                <a:cubicBezTo>
                  <a:pt x="332" y="561"/>
                  <a:pt x="355" y="584"/>
                  <a:pt x="355" y="609"/>
                </a:cubicBezTo>
                <a:cubicBezTo>
                  <a:pt x="355" y="637"/>
                  <a:pt x="333" y="657"/>
                  <a:pt x="307" y="657"/>
                </a:cubicBezTo>
                <a:close/>
                <a:moveTo>
                  <a:pt x="305" y="505"/>
                </a:moveTo>
                <a:cubicBezTo>
                  <a:pt x="248" y="505"/>
                  <a:pt x="200" y="550"/>
                  <a:pt x="200" y="609"/>
                </a:cubicBezTo>
                <a:cubicBezTo>
                  <a:pt x="200" y="666"/>
                  <a:pt x="245" y="714"/>
                  <a:pt x="305" y="714"/>
                </a:cubicBezTo>
                <a:cubicBezTo>
                  <a:pt x="364" y="714"/>
                  <a:pt x="409" y="668"/>
                  <a:pt x="409" y="609"/>
                </a:cubicBezTo>
                <a:cubicBezTo>
                  <a:pt x="409" y="553"/>
                  <a:pt x="364" y="505"/>
                  <a:pt x="305" y="505"/>
                </a:cubicBezTo>
                <a:close/>
                <a:moveTo>
                  <a:pt x="307" y="1269"/>
                </a:moveTo>
                <a:cubicBezTo>
                  <a:pt x="279" y="1269"/>
                  <a:pt x="259" y="1246"/>
                  <a:pt x="259" y="1221"/>
                </a:cubicBezTo>
                <a:cubicBezTo>
                  <a:pt x="259" y="1195"/>
                  <a:pt x="282" y="1173"/>
                  <a:pt x="307" y="1173"/>
                </a:cubicBezTo>
                <a:cubicBezTo>
                  <a:pt x="333" y="1173"/>
                  <a:pt x="355" y="1192"/>
                  <a:pt x="355" y="1221"/>
                </a:cubicBezTo>
                <a:cubicBezTo>
                  <a:pt x="355" y="1249"/>
                  <a:pt x="333" y="1269"/>
                  <a:pt x="307" y="1269"/>
                </a:cubicBezTo>
                <a:close/>
                <a:moveTo>
                  <a:pt x="305" y="1117"/>
                </a:moveTo>
                <a:cubicBezTo>
                  <a:pt x="248" y="1117"/>
                  <a:pt x="200" y="1162"/>
                  <a:pt x="200" y="1221"/>
                </a:cubicBezTo>
                <a:cubicBezTo>
                  <a:pt x="200" y="1278"/>
                  <a:pt x="245" y="1326"/>
                  <a:pt x="305" y="1326"/>
                </a:cubicBezTo>
                <a:cubicBezTo>
                  <a:pt x="364" y="1326"/>
                  <a:pt x="409" y="1277"/>
                  <a:pt x="409" y="1221"/>
                </a:cubicBezTo>
                <a:cubicBezTo>
                  <a:pt x="409" y="1164"/>
                  <a:pt x="364" y="1117"/>
                  <a:pt x="305" y="1117"/>
                </a:cubicBezTo>
                <a:close/>
                <a:moveTo>
                  <a:pt x="1233" y="637"/>
                </a:moveTo>
                <a:cubicBezTo>
                  <a:pt x="1247" y="637"/>
                  <a:pt x="1261" y="626"/>
                  <a:pt x="1261" y="609"/>
                </a:cubicBezTo>
                <a:cubicBezTo>
                  <a:pt x="1261" y="595"/>
                  <a:pt x="1250" y="581"/>
                  <a:pt x="1233" y="581"/>
                </a:cubicBezTo>
                <a:lnTo>
                  <a:pt x="858" y="581"/>
                </a:lnTo>
                <a:cubicBezTo>
                  <a:pt x="844" y="581"/>
                  <a:pt x="829" y="592"/>
                  <a:pt x="829" y="609"/>
                </a:cubicBezTo>
                <a:cubicBezTo>
                  <a:pt x="829" y="626"/>
                  <a:pt x="841" y="637"/>
                  <a:pt x="858" y="637"/>
                </a:cubicBezTo>
                <a:close/>
                <a:moveTo>
                  <a:pt x="892" y="888"/>
                </a:moveTo>
                <a:cubicBezTo>
                  <a:pt x="877" y="888"/>
                  <a:pt x="863" y="900"/>
                  <a:pt x="863" y="917"/>
                </a:cubicBezTo>
                <a:cubicBezTo>
                  <a:pt x="863" y="931"/>
                  <a:pt x="875" y="945"/>
                  <a:pt x="892" y="945"/>
                </a:cubicBezTo>
                <a:lnTo>
                  <a:pt x="1038" y="945"/>
                </a:lnTo>
                <a:cubicBezTo>
                  <a:pt x="1052" y="945"/>
                  <a:pt x="1066" y="934"/>
                  <a:pt x="1066" y="917"/>
                </a:cubicBezTo>
                <a:cubicBezTo>
                  <a:pt x="1066" y="903"/>
                  <a:pt x="1055" y="888"/>
                  <a:pt x="1038" y="888"/>
                </a:cubicBezTo>
                <a:close/>
                <a:moveTo>
                  <a:pt x="1662" y="1797"/>
                </a:moveTo>
                <a:cubicBezTo>
                  <a:pt x="1662" y="1817"/>
                  <a:pt x="1645" y="1834"/>
                  <a:pt x="1625" y="1834"/>
                </a:cubicBezTo>
                <a:lnTo>
                  <a:pt x="1493" y="1834"/>
                </a:lnTo>
                <a:cubicBezTo>
                  <a:pt x="1473" y="1834"/>
                  <a:pt x="1456" y="1817"/>
                  <a:pt x="1456" y="1797"/>
                </a:cubicBezTo>
                <a:lnTo>
                  <a:pt x="1456" y="1145"/>
                </a:lnTo>
                <a:cubicBezTo>
                  <a:pt x="1456" y="1126"/>
                  <a:pt x="1473" y="1109"/>
                  <a:pt x="1493" y="1109"/>
                </a:cubicBezTo>
                <a:lnTo>
                  <a:pt x="1625" y="1109"/>
                </a:lnTo>
                <a:cubicBezTo>
                  <a:pt x="1645" y="1109"/>
                  <a:pt x="1662" y="1126"/>
                  <a:pt x="1662" y="1145"/>
                </a:cubicBezTo>
                <a:close/>
                <a:moveTo>
                  <a:pt x="1405" y="1797"/>
                </a:moveTo>
                <a:cubicBezTo>
                  <a:pt x="1405" y="1817"/>
                  <a:pt x="1388" y="1834"/>
                  <a:pt x="1368" y="1834"/>
                </a:cubicBezTo>
                <a:lnTo>
                  <a:pt x="1236" y="1834"/>
                </a:lnTo>
                <a:cubicBezTo>
                  <a:pt x="1216" y="1834"/>
                  <a:pt x="1199" y="1817"/>
                  <a:pt x="1199" y="1797"/>
                </a:cubicBezTo>
                <a:lnTo>
                  <a:pt x="1199" y="1464"/>
                </a:lnTo>
                <a:cubicBezTo>
                  <a:pt x="1199" y="1444"/>
                  <a:pt x="1216" y="1427"/>
                  <a:pt x="1236" y="1427"/>
                </a:cubicBezTo>
                <a:lnTo>
                  <a:pt x="1368" y="1427"/>
                </a:lnTo>
                <a:cubicBezTo>
                  <a:pt x="1388" y="1427"/>
                  <a:pt x="1405" y="1444"/>
                  <a:pt x="1405" y="1464"/>
                </a:cubicBezTo>
                <a:close/>
                <a:moveTo>
                  <a:pt x="1145" y="1797"/>
                </a:moveTo>
                <a:cubicBezTo>
                  <a:pt x="1145" y="1817"/>
                  <a:pt x="1129" y="1834"/>
                  <a:pt x="1109" y="1834"/>
                </a:cubicBezTo>
                <a:lnTo>
                  <a:pt x="976" y="1834"/>
                </a:lnTo>
                <a:cubicBezTo>
                  <a:pt x="956" y="1834"/>
                  <a:pt x="939" y="1817"/>
                  <a:pt x="939" y="1797"/>
                </a:cubicBezTo>
                <a:lnTo>
                  <a:pt x="939" y="1337"/>
                </a:lnTo>
                <a:cubicBezTo>
                  <a:pt x="939" y="1317"/>
                  <a:pt x="956" y="1300"/>
                  <a:pt x="976" y="1300"/>
                </a:cubicBezTo>
                <a:lnTo>
                  <a:pt x="1109" y="1300"/>
                </a:lnTo>
                <a:cubicBezTo>
                  <a:pt x="1129" y="1300"/>
                  <a:pt x="1145" y="1317"/>
                  <a:pt x="1145" y="1337"/>
                </a:cubicBezTo>
                <a:close/>
                <a:moveTo>
                  <a:pt x="886" y="1797"/>
                </a:moveTo>
                <a:cubicBezTo>
                  <a:pt x="886" y="1817"/>
                  <a:pt x="869" y="1834"/>
                  <a:pt x="849" y="1834"/>
                </a:cubicBezTo>
                <a:lnTo>
                  <a:pt x="717" y="1834"/>
                </a:lnTo>
                <a:cubicBezTo>
                  <a:pt x="697" y="1834"/>
                  <a:pt x="680" y="1817"/>
                  <a:pt x="680" y="1797"/>
                </a:cubicBezTo>
                <a:lnTo>
                  <a:pt x="680" y="1597"/>
                </a:lnTo>
                <a:cubicBezTo>
                  <a:pt x="680" y="1577"/>
                  <a:pt x="697" y="1560"/>
                  <a:pt x="717" y="1560"/>
                </a:cubicBezTo>
                <a:lnTo>
                  <a:pt x="849" y="1560"/>
                </a:lnTo>
                <a:cubicBezTo>
                  <a:pt x="869" y="1560"/>
                  <a:pt x="886" y="1577"/>
                  <a:pt x="886" y="1597"/>
                </a:cubicBezTo>
                <a:close/>
                <a:moveTo>
                  <a:pt x="1755" y="1831"/>
                </a:moveTo>
                <a:cubicBezTo>
                  <a:pt x="1735" y="1831"/>
                  <a:pt x="1718" y="1814"/>
                  <a:pt x="1718" y="1794"/>
                </a:cubicBezTo>
                <a:lnTo>
                  <a:pt x="1718" y="1120"/>
                </a:lnTo>
                <a:cubicBezTo>
                  <a:pt x="1718" y="1083"/>
                  <a:pt x="1687" y="1052"/>
                  <a:pt x="1651" y="1052"/>
                </a:cubicBezTo>
                <a:lnTo>
                  <a:pt x="1473" y="1052"/>
                </a:lnTo>
                <a:cubicBezTo>
                  <a:pt x="1433" y="1052"/>
                  <a:pt x="1405" y="1083"/>
                  <a:pt x="1405" y="1120"/>
                </a:cubicBezTo>
                <a:lnTo>
                  <a:pt x="1405" y="1332"/>
                </a:lnTo>
                <a:cubicBezTo>
                  <a:pt x="1405" y="1351"/>
                  <a:pt x="1388" y="1368"/>
                  <a:pt x="1368" y="1368"/>
                </a:cubicBezTo>
                <a:lnTo>
                  <a:pt x="1236" y="1368"/>
                </a:lnTo>
                <a:cubicBezTo>
                  <a:pt x="1216" y="1368"/>
                  <a:pt x="1199" y="1351"/>
                  <a:pt x="1199" y="1332"/>
                </a:cubicBezTo>
                <a:lnTo>
                  <a:pt x="1199" y="1306"/>
                </a:lnTo>
                <a:cubicBezTo>
                  <a:pt x="1199" y="1269"/>
                  <a:pt x="1168" y="1238"/>
                  <a:pt x="1131" y="1238"/>
                </a:cubicBezTo>
                <a:lnTo>
                  <a:pt x="954" y="1238"/>
                </a:lnTo>
                <a:cubicBezTo>
                  <a:pt x="917" y="1238"/>
                  <a:pt x="886" y="1269"/>
                  <a:pt x="886" y="1306"/>
                </a:cubicBezTo>
                <a:lnTo>
                  <a:pt x="886" y="1464"/>
                </a:lnTo>
                <a:cubicBezTo>
                  <a:pt x="886" y="1484"/>
                  <a:pt x="869" y="1501"/>
                  <a:pt x="849" y="1501"/>
                </a:cubicBezTo>
                <a:lnTo>
                  <a:pt x="694" y="1501"/>
                </a:lnTo>
                <a:cubicBezTo>
                  <a:pt x="657" y="1501"/>
                  <a:pt x="626" y="1532"/>
                  <a:pt x="626" y="1569"/>
                </a:cubicBezTo>
                <a:lnTo>
                  <a:pt x="626" y="1808"/>
                </a:lnTo>
                <a:cubicBezTo>
                  <a:pt x="626" y="1817"/>
                  <a:pt x="618" y="1825"/>
                  <a:pt x="609" y="1825"/>
                </a:cubicBezTo>
                <a:lnTo>
                  <a:pt x="575" y="1825"/>
                </a:lnTo>
                <a:cubicBezTo>
                  <a:pt x="536" y="1825"/>
                  <a:pt x="536" y="1882"/>
                  <a:pt x="575" y="1882"/>
                </a:cubicBezTo>
                <a:lnTo>
                  <a:pt x="1783" y="1882"/>
                </a:lnTo>
                <a:cubicBezTo>
                  <a:pt x="1823" y="1887"/>
                  <a:pt x="1823" y="1831"/>
                  <a:pt x="1783" y="1831"/>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SimSun" pitchFamily="2"/>
              <a:cs typeface="Lucida Sans" pitchFamily="2"/>
            </a:endParaRPr>
          </a:p>
        </p:txBody>
      </p:sp>
      <p:sp>
        <p:nvSpPr>
          <p:cNvPr id="6" name="Shape 2614">
            <a:extLst>
              <a:ext uri="{FF2B5EF4-FFF2-40B4-BE49-F238E27FC236}">
                <a16:creationId xmlns:a16="http://schemas.microsoft.com/office/drawing/2014/main" id="{66386998-7333-E96C-DE0A-163F4A69D3A9}"/>
              </a:ext>
            </a:extLst>
          </p:cNvPr>
          <p:cNvSpPr/>
          <p:nvPr/>
        </p:nvSpPr>
        <p:spPr>
          <a:xfrm>
            <a:off x="697171" y="2792345"/>
            <a:ext cx="725449" cy="725449"/>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custDataLst>
      <p:tags r:id="rId1"/>
    </p:custDataLst>
    <p:extLst>
      <p:ext uri="{BB962C8B-B14F-4D97-AF65-F5344CB8AC3E}">
        <p14:creationId xmlns:p14="http://schemas.microsoft.com/office/powerpoint/2010/main" val="100695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5" name="Google Shape;76;p14">
            <a:extLst>
              <a:ext uri="{FF2B5EF4-FFF2-40B4-BE49-F238E27FC236}">
                <a16:creationId xmlns:a16="http://schemas.microsoft.com/office/drawing/2014/main" id="{5B0A978A-2BD4-9045-BE5D-73C274369B93}"/>
              </a:ext>
            </a:extLst>
          </p:cNvPr>
          <p:cNvSpPr txBox="1">
            <a:spLocks/>
          </p:cNvSpPr>
          <p:nvPr/>
        </p:nvSpPr>
        <p:spPr>
          <a:xfrm>
            <a:off x="458497" y="1830043"/>
            <a:ext cx="4193017" cy="1483415"/>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nSpc>
                <a:spcPts val="4400"/>
              </a:lnSpc>
            </a:pPr>
            <a:r>
              <a:rPr lang="en-US" sz="4400" b="1" dirty="0">
                <a:solidFill>
                  <a:schemeClr val="bg1"/>
                </a:solidFill>
                <a:latin typeface="+mj-lt"/>
              </a:rPr>
              <a:t>Thank you</a:t>
            </a:r>
            <a:br>
              <a:rPr lang="en-US" sz="4400" b="1" dirty="0">
                <a:solidFill>
                  <a:schemeClr val="bg1"/>
                </a:solidFill>
                <a:latin typeface="+mj-lt"/>
              </a:rPr>
            </a:br>
            <a:r>
              <a:rPr lang="en-US" sz="4400" b="1" dirty="0">
                <a:solidFill>
                  <a:schemeClr val="bg1"/>
                </a:solidFill>
                <a:latin typeface="+mj-lt"/>
              </a:rPr>
              <a:t>for your time.</a:t>
            </a:r>
            <a:endParaRPr lang="en-US" sz="2000" b="1" dirty="0">
              <a:solidFill>
                <a:schemeClr val="bg1"/>
              </a:solidFill>
              <a:latin typeface="+mj-lt"/>
            </a:endParaRPr>
          </a:p>
        </p:txBody>
      </p:sp>
    </p:spTree>
    <p:custDataLst>
      <p:tags r:id="rId1"/>
    </p:custDataLst>
    <p:extLst>
      <p:ext uri="{BB962C8B-B14F-4D97-AF65-F5344CB8AC3E}">
        <p14:creationId xmlns:p14="http://schemas.microsoft.com/office/powerpoint/2010/main" val="4222781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6DCED448-3AA2-FB47-9F39-B382DDF00175}"/>
              </a:ext>
            </a:extLst>
          </p:cNvPr>
          <p:cNvPicPr>
            <a:picLocks noGrp="1" noChangeAspect="1"/>
          </p:cNvPicPr>
          <p:nvPr>
            <p:ph type="pic" sz="quarter" idx="10"/>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43" r="43"/>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2" y="2884647"/>
            <a:ext cx="8208742" cy="1796409"/>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Organizational Structure Design</a:t>
            </a:r>
          </a:p>
          <a:p>
            <a:pPr algn="l">
              <a:lnSpc>
                <a:spcPct val="90000"/>
              </a:lnSpc>
            </a:pPr>
            <a:endParaRPr lang="en-US" sz="4500" dirty="0">
              <a:solidFill>
                <a:schemeClr val="bg1"/>
              </a:solidFill>
              <a:latin typeface="+mj-lt"/>
              <a:cs typeface="Arial" panose="020B0604020202020204" pitchFamily="34" charset="0"/>
            </a:endParaRPr>
          </a:p>
          <a:p>
            <a:pPr algn="l">
              <a:lnSpc>
                <a:spcPct val="90000"/>
              </a:lnSpc>
            </a:pPr>
            <a:r>
              <a:rPr lang="en-US" sz="4500" dirty="0">
                <a:solidFill>
                  <a:schemeClr val="bg1"/>
                </a:solidFill>
                <a:latin typeface="+mj-lt"/>
                <a:cs typeface="Arial" panose="020B0604020202020204" pitchFamily="34" charset="0"/>
              </a:rPr>
              <a:t>And </a:t>
            </a:r>
          </a:p>
          <a:p>
            <a:pPr algn="l">
              <a:lnSpc>
                <a:spcPct val="90000"/>
              </a:lnSpc>
            </a:pPr>
            <a:endParaRPr lang="en-US" sz="4500" dirty="0">
              <a:solidFill>
                <a:schemeClr val="bg1"/>
              </a:solidFill>
              <a:latin typeface="+mj-lt"/>
              <a:cs typeface="Arial" panose="020B0604020202020204" pitchFamily="34" charset="0"/>
            </a:endParaRPr>
          </a:p>
          <a:p>
            <a:pPr algn="l">
              <a:lnSpc>
                <a:spcPct val="90000"/>
              </a:lnSpc>
            </a:pPr>
            <a:r>
              <a:rPr lang="en-US" sz="4500" dirty="0">
                <a:solidFill>
                  <a:schemeClr val="bg1"/>
                </a:solidFill>
                <a:latin typeface="+mj-lt"/>
                <a:cs typeface="Arial" panose="020B0604020202020204" pitchFamily="34" charset="0"/>
              </a:rPr>
              <a:t>Succession Planning </a:t>
            </a:r>
          </a:p>
          <a:p>
            <a:pPr algn="l">
              <a:lnSpc>
                <a:spcPct val="90000"/>
              </a:lnSpc>
            </a:pPr>
            <a:r>
              <a:rPr lang="en-US" sz="4500" dirty="0">
                <a:solidFill>
                  <a:schemeClr val="bg1"/>
                </a:solidFill>
                <a:latin typeface="+mj-lt"/>
                <a:cs typeface="Arial" panose="020B0604020202020204" pitchFamily="34" charset="0"/>
              </a:rPr>
              <a:t>Overview</a:t>
            </a:r>
          </a:p>
        </p:txBody>
      </p:sp>
    </p:spTree>
    <p:custDataLst>
      <p:tags r:id="rId1"/>
    </p:custDataLst>
    <p:extLst>
      <p:ext uri="{BB962C8B-B14F-4D97-AF65-F5344CB8AC3E}">
        <p14:creationId xmlns:p14="http://schemas.microsoft.com/office/powerpoint/2010/main" val="2718721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423EE39-79BA-DB7D-F2BF-63902DA8A614}"/>
              </a:ext>
            </a:extLst>
          </p:cNvPr>
          <p:cNvSpPr/>
          <p:nvPr/>
        </p:nvSpPr>
        <p:spPr>
          <a:xfrm>
            <a:off x="807202" y="2076383"/>
            <a:ext cx="7529596" cy="3293209"/>
          </a:xfrm>
          <a:prstGeom prst="rect">
            <a:avLst/>
          </a:prstGeom>
        </p:spPr>
        <p:txBody>
          <a:bodyPr wrap="square">
            <a:spAutoFit/>
          </a:bodyPr>
          <a:lstStyle/>
          <a:p>
            <a:pPr algn="ctr" defTabSz="457178"/>
            <a:r>
              <a:rPr lang="en-US" sz="1600" dirty="0">
                <a:solidFill>
                  <a:schemeClr val="tx2"/>
                </a:solidFill>
              </a:rPr>
              <a:t>In its most basic idea organizations should be designed to get the job done. </a:t>
            </a:r>
          </a:p>
          <a:p>
            <a:pPr algn="ctr" defTabSz="457178"/>
            <a:endParaRPr lang="en-US" sz="1600" b="1" dirty="0">
              <a:solidFill>
                <a:schemeClr val="tx2"/>
              </a:solidFill>
            </a:endParaRPr>
          </a:p>
          <a:p>
            <a:pPr algn="ctr" defTabSz="457178"/>
            <a:r>
              <a:rPr lang="en-US" sz="1600" b="1" dirty="0">
                <a:solidFill>
                  <a:schemeClr val="tx2"/>
                </a:solidFill>
              </a:rPr>
              <a:t>But How?</a:t>
            </a:r>
          </a:p>
          <a:p>
            <a:pPr algn="ctr" defTabSz="457178"/>
            <a:endParaRPr lang="en-US" sz="1600" dirty="0">
              <a:solidFill>
                <a:schemeClr val="tx2"/>
              </a:solidFill>
            </a:endParaRPr>
          </a:p>
          <a:p>
            <a:pPr algn="ctr" defTabSz="457178"/>
            <a:r>
              <a:rPr lang="en-US" sz="1600" dirty="0">
                <a:solidFill>
                  <a:schemeClr val="tx2"/>
                </a:solidFill>
              </a:rPr>
              <a:t>Do you breakdown the work by function or by division?</a:t>
            </a:r>
          </a:p>
          <a:p>
            <a:pPr algn="ctr" defTabSz="457178"/>
            <a:endParaRPr lang="en-US" sz="1600" dirty="0">
              <a:solidFill>
                <a:schemeClr val="tx2"/>
              </a:solidFill>
            </a:endParaRPr>
          </a:p>
          <a:p>
            <a:pPr algn="ctr" defTabSz="457178"/>
            <a:r>
              <a:rPr lang="en-US" sz="1600" b="1" dirty="0">
                <a:solidFill>
                  <a:schemeClr val="tx2"/>
                </a:solidFill>
              </a:rPr>
              <a:t>What ABOUT THE TASKs?</a:t>
            </a:r>
          </a:p>
          <a:p>
            <a:pPr algn="ctr" defTabSz="457178"/>
            <a:endParaRPr lang="en-US" sz="1600" dirty="0">
              <a:solidFill>
                <a:schemeClr val="tx2"/>
              </a:solidFill>
            </a:endParaRPr>
          </a:p>
          <a:p>
            <a:pPr algn="ctr" defTabSz="457178"/>
            <a:r>
              <a:rPr lang="en-US" sz="1600" dirty="0">
                <a:solidFill>
                  <a:schemeClr val="tx2"/>
                </a:solidFill>
              </a:rPr>
              <a:t>Who does what? A person, a robot</a:t>
            </a:r>
          </a:p>
          <a:p>
            <a:pPr algn="ctr" defTabSz="457178"/>
            <a:r>
              <a:rPr lang="en-US" sz="1600" dirty="0">
                <a:solidFill>
                  <a:schemeClr val="tx2"/>
                </a:solidFill>
              </a:rPr>
              <a:t>How much time do they spend on it?</a:t>
            </a:r>
          </a:p>
          <a:p>
            <a:pPr algn="ctr" defTabSz="457178"/>
            <a:r>
              <a:rPr lang="en-US" sz="1600" dirty="0">
                <a:solidFill>
                  <a:schemeClr val="tx2"/>
                </a:solidFill>
              </a:rPr>
              <a:t>What are all the tasks involved?</a:t>
            </a:r>
          </a:p>
          <a:p>
            <a:pPr algn="ctr" defTabSz="457178"/>
            <a:endParaRPr lang="en-US" sz="1600" dirty="0">
              <a:solidFill>
                <a:schemeClr val="tx2"/>
              </a:solidFill>
            </a:endParaRPr>
          </a:p>
          <a:p>
            <a:pPr algn="ctr" defTabSz="457178"/>
            <a:endParaRPr lang="en-US" sz="1600" dirty="0">
              <a:solidFill>
                <a:schemeClr val="tx2"/>
              </a:solidFill>
            </a:endParaRPr>
          </a:p>
        </p:txBody>
      </p:sp>
      <p:sp>
        <p:nvSpPr>
          <p:cNvPr id="4" name="Title 3">
            <a:extLst>
              <a:ext uri="{FF2B5EF4-FFF2-40B4-BE49-F238E27FC236}">
                <a16:creationId xmlns:a16="http://schemas.microsoft.com/office/drawing/2014/main" id="{2B3A9AD6-CDC0-45BA-C145-7907F27CCCC2}"/>
              </a:ext>
            </a:extLst>
          </p:cNvPr>
          <p:cNvSpPr>
            <a:spLocks noGrp="1"/>
          </p:cNvSpPr>
          <p:nvPr>
            <p:ph type="title"/>
          </p:nvPr>
        </p:nvSpPr>
        <p:spPr>
          <a:xfrm>
            <a:off x="376814" y="287522"/>
            <a:ext cx="8257232" cy="369054"/>
          </a:xfrm>
        </p:spPr>
        <p:txBody>
          <a:bodyPr/>
          <a:lstStyle/>
          <a:p>
            <a:pPr algn="ctr"/>
            <a:r>
              <a:rPr lang="en-US" sz="2400" dirty="0">
                <a:solidFill>
                  <a:schemeClr val="accent1"/>
                </a:solidFill>
                <a:latin typeface="Arial" panose="020B0604020202020204"/>
                <a:cs typeface="Arial" panose="020B0604020202020204" pitchFamily="34" charset="0"/>
              </a:rPr>
              <a:t> </a:t>
            </a:r>
            <a:r>
              <a:rPr lang="en-US" dirty="0">
                <a:latin typeface="Arial" panose="020B0604020202020204"/>
              </a:rPr>
              <a:t>Designing Organizational Structures</a:t>
            </a:r>
            <a:br>
              <a:rPr lang="en-US" sz="2400" dirty="0">
                <a:solidFill>
                  <a:schemeClr val="accent1"/>
                </a:solidFill>
                <a:latin typeface="Arial" panose="020B0604020202020204"/>
                <a:cs typeface="Arial" panose="020B0604020202020204" pitchFamily="34" charset="0"/>
              </a:rPr>
            </a:br>
            <a:endParaRPr lang="en-GB" dirty="0"/>
          </a:p>
        </p:txBody>
      </p:sp>
      <p:sp>
        <p:nvSpPr>
          <p:cNvPr id="2" name="Freeform 14">
            <a:extLst>
              <a:ext uri="{FF2B5EF4-FFF2-40B4-BE49-F238E27FC236}">
                <a16:creationId xmlns:a16="http://schemas.microsoft.com/office/drawing/2014/main" id="{DBD8DC5E-5B61-09BB-2724-FD2D44783348}"/>
              </a:ext>
            </a:extLst>
          </p:cNvPr>
          <p:cNvSpPr>
            <a:spLocks noChangeArrowheads="1"/>
          </p:cNvSpPr>
          <p:nvPr/>
        </p:nvSpPr>
        <p:spPr bwMode="auto">
          <a:xfrm>
            <a:off x="3931596" y="1052904"/>
            <a:ext cx="997440" cy="920715"/>
          </a:xfrm>
          <a:custGeom>
            <a:avLst/>
            <a:gdLst>
              <a:gd name="T0" fmla="*/ 1075 w 1320"/>
              <a:gd name="T1" fmla="*/ 11 h 1218"/>
              <a:gd name="T2" fmla="*/ 420 w 1320"/>
              <a:gd name="T3" fmla="*/ 7 h 1218"/>
              <a:gd name="T4" fmla="*/ 401 w 1320"/>
              <a:gd name="T5" fmla="*/ 243 h 1218"/>
              <a:gd name="T6" fmla="*/ 341 w 1320"/>
              <a:gd name="T7" fmla="*/ 805 h 1218"/>
              <a:gd name="T8" fmla="*/ 259 w 1320"/>
              <a:gd name="T9" fmla="*/ 835 h 1218"/>
              <a:gd name="T10" fmla="*/ 34 w 1320"/>
              <a:gd name="T11" fmla="*/ 1030 h 1218"/>
              <a:gd name="T12" fmla="*/ 38 w 1320"/>
              <a:gd name="T13" fmla="*/ 1150 h 1218"/>
              <a:gd name="T14" fmla="*/ 349 w 1320"/>
              <a:gd name="T15" fmla="*/ 955 h 1218"/>
              <a:gd name="T16" fmla="*/ 319 w 1320"/>
              <a:gd name="T17" fmla="*/ 895 h 1218"/>
              <a:gd name="T18" fmla="*/ 401 w 1320"/>
              <a:gd name="T19" fmla="*/ 869 h 1218"/>
              <a:gd name="T20" fmla="*/ 420 w 1320"/>
              <a:gd name="T21" fmla="*/ 1217 h 1218"/>
              <a:gd name="T22" fmla="*/ 1315 w 1320"/>
              <a:gd name="T23" fmla="*/ 1198 h 1218"/>
              <a:gd name="T24" fmla="*/ 1308 w 1320"/>
              <a:gd name="T25" fmla="*/ 243 h 1218"/>
              <a:gd name="T26" fmla="*/ 72 w 1320"/>
              <a:gd name="T27" fmla="*/ 1120 h 1218"/>
              <a:gd name="T28" fmla="*/ 68 w 1320"/>
              <a:gd name="T29" fmla="*/ 1060 h 1218"/>
              <a:gd name="T30" fmla="*/ 278 w 1320"/>
              <a:gd name="T31" fmla="*/ 910 h 1218"/>
              <a:gd name="T32" fmla="*/ 128 w 1320"/>
              <a:gd name="T33" fmla="*/ 1120 h 1218"/>
              <a:gd name="T34" fmla="*/ 1248 w 1320"/>
              <a:gd name="T35" fmla="*/ 240 h 1218"/>
              <a:gd name="T36" fmla="*/ 1090 w 1320"/>
              <a:gd name="T37" fmla="*/ 82 h 1218"/>
              <a:gd name="T38" fmla="*/ 383 w 1320"/>
              <a:gd name="T39" fmla="*/ 318 h 1218"/>
              <a:gd name="T40" fmla="*/ 865 w 1320"/>
              <a:gd name="T41" fmla="*/ 801 h 1218"/>
              <a:gd name="T42" fmla="*/ 443 w 1320"/>
              <a:gd name="T43" fmla="*/ 1180 h 1218"/>
              <a:gd name="T44" fmla="*/ 895 w 1320"/>
              <a:gd name="T45" fmla="*/ 831 h 1218"/>
              <a:gd name="T46" fmla="*/ 443 w 1320"/>
              <a:gd name="T47" fmla="*/ 228 h 1218"/>
              <a:gd name="T48" fmla="*/ 1053 w 1320"/>
              <a:gd name="T49" fmla="*/ 56 h 1218"/>
              <a:gd name="T50" fmla="*/ 1072 w 1320"/>
              <a:gd name="T51" fmla="*/ 285 h 1218"/>
              <a:gd name="T52" fmla="*/ 1278 w 1320"/>
              <a:gd name="T53" fmla="*/ 1180 h 1218"/>
              <a:gd name="T54" fmla="*/ 854 w 1320"/>
              <a:gd name="T55" fmla="*/ 730 h 1218"/>
              <a:gd name="T56" fmla="*/ 424 w 1320"/>
              <a:gd name="T57" fmla="*/ 356 h 1218"/>
              <a:gd name="T58" fmla="*/ 420 w 1320"/>
              <a:gd name="T59" fmla="*/ 760 h 1218"/>
              <a:gd name="T60" fmla="*/ 854 w 1320"/>
              <a:gd name="T61" fmla="*/ 730 h 1218"/>
              <a:gd name="T62" fmla="*/ 450 w 1320"/>
              <a:gd name="T63" fmla="*/ 382 h 1218"/>
              <a:gd name="T64" fmla="*/ 835 w 1320"/>
              <a:gd name="T65" fmla="*/ 681 h 1218"/>
              <a:gd name="T66" fmla="*/ 753 w 1320"/>
              <a:gd name="T67" fmla="*/ 491 h 1218"/>
              <a:gd name="T68" fmla="*/ 499 w 1320"/>
              <a:gd name="T69" fmla="*/ 491 h 1218"/>
              <a:gd name="T70" fmla="*/ 413 w 1320"/>
              <a:gd name="T71" fmla="*/ 681 h 1218"/>
              <a:gd name="T72" fmla="*/ 540 w 1320"/>
              <a:gd name="T73" fmla="*/ 491 h 1218"/>
              <a:gd name="T74" fmla="*/ 712 w 1320"/>
              <a:gd name="T75" fmla="*/ 491 h 1218"/>
              <a:gd name="T76" fmla="*/ 798 w 1320"/>
              <a:gd name="T77" fmla="*/ 734 h 1218"/>
              <a:gd name="T78" fmla="*/ 435 w 1320"/>
              <a:gd name="T79" fmla="*/ 719 h 1218"/>
              <a:gd name="T80" fmla="*/ 809 w 1320"/>
              <a:gd name="T81" fmla="*/ 719 h 1218"/>
              <a:gd name="T82" fmla="*/ 518 w 1320"/>
              <a:gd name="T83" fmla="*/ 1060 h 1218"/>
              <a:gd name="T84" fmla="*/ 1199 w 1320"/>
              <a:gd name="T85" fmla="*/ 1079 h 1218"/>
              <a:gd name="T86" fmla="*/ 1199 w 1320"/>
              <a:gd name="T87" fmla="*/ 1041 h 1218"/>
              <a:gd name="T88" fmla="*/ 518 w 1320"/>
              <a:gd name="T89" fmla="*/ 1060 h 1218"/>
              <a:gd name="T90" fmla="*/ 1165 w 1320"/>
              <a:gd name="T91" fmla="*/ 562 h 1218"/>
              <a:gd name="T92" fmla="*/ 1165 w 1320"/>
              <a:gd name="T93" fmla="*/ 525 h 1218"/>
              <a:gd name="T94" fmla="*/ 1105 w 1320"/>
              <a:gd name="T95" fmla="*/ 543 h 1218"/>
              <a:gd name="T96" fmla="*/ 1124 w 1320"/>
              <a:gd name="T97" fmla="*/ 431 h 1218"/>
              <a:gd name="T98" fmla="*/ 1184 w 1320"/>
              <a:gd name="T99" fmla="*/ 412 h 1218"/>
              <a:gd name="T100" fmla="*/ 1124 w 1320"/>
              <a:gd name="T101" fmla="*/ 393 h 1218"/>
              <a:gd name="T102" fmla="*/ 1124 w 1320"/>
              <a:gd name="T103" fmla="*/ 431 h 1218"/>
              <a:gd name="T104" fmla="*/ 1165 w 1320"/>
              <a:gd name="T105" fmla="*/ 689 h 1218"/>
              <a:gd name="T106" fmla="*/ 1165 w 1320"/>
              <a:gd name="T107" fmla="*/ 651 h 1218"/>
              <a:gd name="T108" fmla="*/ 1105 w 1320"/>
              <a:gd name="T109" fmla="*/ 670 h 1218"/>
              <a:gd name="T110" fmla="*/ 1124 w 1320"/>
              <a:gd name="T111" fmla="*/ 820 h 1218"/>
              <a:gd name="T112" fmla="*/ 1184 w 1320"/>
              <a:gd name="T113" fmla="*/ 801 h 1218"/>
              <a:gd name="T114" fmla="*/ 1124 w 1320"/>
              <a:gd name="T115" fmla="*/ 782 h 1218"/>
              <a:gd name="T116" fmla="*/ 1124 w 1320"/>
              <a:gd name="T117" fmla="*/ 820 h 1218"/>
              <a:gd name="T118" fmla="*/ 1165 w 1320"/>
              <a:gd name="T119" fmla="*/ 951 h 1218"/>
              <a:gd name="T120" fmla="*/ 1165 w 1320"/>
              <a:gd name="T121" fmla="*/ 914 h 1218"/>
              <a:gd name="T122" fmla="*/ 1105 w 1320"/>
              <a:gd name="T123" fmla="*/ 932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0" h="1218">
                <a:moveTo>
                  <a:pt x="1308" y="243"/>
                </a:moveTo>
                <a:cubicBezTo>
                  <a:pt x="1064" y="0"/>
                  <a:pt x="1083" y="19"/>
                  <a:pt x="1075" y="11"/>
                </a:cubicBezTo>
                <a:cubicBezTo>
                  <a:pt x="1072" y="11"/>
                  <a:pt x="1068" y="7"/>
                  <a:pt x="1068" y="7"/>
                </a:cubicBezTo>
                <a:lnTo>
                  <a:pt x="420" y="7"/>
                </a:lnTo>
                <a:cubicBezTo>
                  <a:pt x="409" y="7"/>
                  <a:pt x="401" y="15"/>
                  <a:pt x="401" y="26"/>
                </a:cubicBezTo>
                <a:lnTo>
                  <a:pt x="401" y="243"/>
                </a:lnTo>
                <a:cubicBezTo>
                  <a:pt x="386" y="255"/>
                  <a:pt x="371" y="270"/>
                  <a:pt x="356" y="281"/>
                </a:cubicBezTo>
                <a:cubicBezTo>
                  <a:pt x="214" y="423"/>
                  <a:pt x="206" y="655"/>
                  <a:pt x="341" y="805"/>
                </a:cubicBezTo>
                <a:lnTo>
                  <a:pt x="289" y="865"/>
                </a:lnTo>
                <a:lnTo>
                  <a:pt x="259" y="835"/>
                </a:lnTo>
                <a:cubicBezTo>
                  <a:pt x="251" y="827"/>
                  <a:pt x="240" y="827"/>
                  <a:pt x="229" y="835"/>
                </a:cubicBezTo>
                <a:lnTo>
                  <a:pt x="34" y="1030"/>
                </a:lnTo>
                <a:cubicBezTo>
                  <a:pt x="0" y="1064"/>
                  <a:pt x="0" y="1112"/>
                  <a:pt x="34" y="1146"/>
                </a:cubicBezTo>
                <a:lnTo>
                  <a:pt x="38" y="1150"/>
                </a:lnTo>
                <a:cubicBezTo>
                  <a:pt x="72" y="1183"/>
                  <a:pt x="120" y="1183"/>
                  <a:pt x="154" y="1150"/>
                </a:cubicBezTo>
                <a:lnTo>
                  <a:pt x="349" y="955"/>
                </a:lnTo>
                <a:cubicBezTo>
                  <a:pt x="356" y="947"/>
                  <a:pt x="356" y="936"/>
                  <a:pt x="349" y="925"/>
                </a:cubicBezTo>
                <a:lnTo>
                  <a:pt x="319" y="895"/>
                </a:lnTo>
                <a:lnTo>
                  <a:pt x="371" y="842"/>
                </a:lnTo>
                <a:cubicBezTo>
                  <a:pt x="383" y="850"/>
                  <a:pt x="390" y="857"/>
                  <a:pt x="401" y="869"/>
                </a:cubicBezTo>
                <a:lnTo>
                  <a:pt x="401" y="1198"/>
                </a:lnTo>
                <a:cubicBezTo>
                  <a:pt x="401" y="1210"/>
                  <a:pt x="409" y="1217"/>
                  <a:pt x="420" y="1217"/>
                </a:cubicBezTo>
                <a:lnTo>
                  <a:pt x="1296" y="1217"/>
                </a:lnTo>
                <a:cubicBezTo>
                  <a:pt x="1308" y="1217"/>
                  <a:pt x="1315" y="1210"/>
                  <a:pt x="1315" y="1198"/>
                </a:cubicBezTo>
                <a:lnTo>
                  <a:pt x="1315" y="262"/>
                </a:lnTo>
                <a:cubicBezTo>
                  <a:pt x="1319" y="255"/>
                  <a:pt x="1315" y="247"/>
                  <a:pt x="1308" y="243"/>
                </a:cubicBezTo>
                <a:close/>
                <a:moveTo>
                  <a:pt x="128" y="1120"/>
                </a:moveTo>
                <a:cubicBezTo>
                  <a:pt x="113" y="1135"/>
                  <a:pt x="87" y="1135"/>
                  <a:pt x="72" y="1120"/>
                </a:cubicBezTo>
                <a:lnTo>
                  <a:pt x="68" y="1116"/>
                </a:lnTo>
                <a:cubicBezTo>
                  <a:pt x="53" y="1101"/>
                  <a:pt x="53" y="1075"/>
                  <a:pt x="68" y="1060"/>
                </a:cubicBezTo>
                <a:lnTo>
                  <a:pt x="248" y="880"/>
                </a:lnTo>
                <a:lnTo>
                  <a:pt x="278" y="910"/>
                </a:lnTo>
                <a:lnTo>
                  <a:pt x="308" y="940"/>
                </a:lnTo>
                <a:lnTo>
                  <a:pt x="128" y="1120"/>
                </a:lnTo>
                <a:close/>
                <a:moveTo>
                  <a:pt x="1090" y="82"/>
                </a:moveTo>
                <a:lnTo>
                  <a:pt x="1248" y="240"/>
                </a:lnTo>
                <a:lnTo>
                  <a:pt x="1090" y="240"/>
                </a:lnTo>
                <a:lnTo>
                  <a:pt x="1090" y="82"/>
                </a:lnTo>
                <a:close/>
                <a:moveTo>
                  <a:pt x="383" y="801"/>
                </a:moveTo>
                <a:cubicBezTo>
                  <a:pt x="251" y="666"/>
                  <a:pt x="251" y="449"/>
                  <a:pt x="383" y="318"/>
                </a:cubicBezTo>
                <a:cubicBezTo>
                  <a:pt x="514" y="186"/>
                  <a:pt x="730" y="187"/>
                  <a:pt x="865" y="318"/>
                </a:cubicBezTo>
                <a:cubicBezTo>
                  <a:pt x="997" y="450"/>
                  <a:pt x="997" y="666"/>
                  <a:pt x="865" y="801"/>
                </a:cubicBezTo>
                <a:cubicBezTo>
                  <a:pt x="734" y="932"/>
                  <a:pt x="518" y="932"/>
                  <a:pt x="383" y="801"/>
                </a:cubicBezTo>
                <a:close/>
                <a:moveTo>
                  <a:pt x="443" y="1180"/>
                </a:moveTo>
                <a:lnTo>
                  <a:pt x="443" y="895"/>
                </a:lnTo>
                <a:cubicBezTo>
                  <a:pt x="589" y="974"/>
                  <a:pt x="772" y="955"/>
                  <a:pt x="895" y="831"/>
                </a:cubicBezTo>
                <a:cubicBezTo>
                  <a:pt x="1045" y="681"/>
                  <a:pt x="1045" y="438"/>
                  <a:pt x="895" y="292"/>
                </a:cubicBezTo>
                <a:cubicBezTo>
                  <a:pt x="772" y="168"/>
                  <a:pt x="585" y="146"/>
                  <a:pt x="443" y="228"/>
                </a:cubicBezTo>
                <a:lnTo>
                  <a:pt x="443" y="56"/>
                </a:lnTo>
                <a:lnTo>
                  <a:pt x="1053" y="56"/>
                </a:lnTo>
                <a:lnTo>
                  <a:pt x="1053" y="266"/>
                </a:lnTo>
                <a:cubicBezTo>
                  <a:pt x="1053" y="277"/>
                  <a:pt x="1060" y="285"/>
                  <a:pt x="1072" y="285"/>
                </a:cubicBezTo>
                <a:lnTo>
                  <a:pt x="1278" y="285"/>
                </a:lnTo>
                <a:lnTo>
                  <a:pt x="1278" y="1180"/>
                </a:lnTo>
                <a:lnTo>
                  <a:pt x="443" y="1180"/>
                </a:lnTo>
                <a:close/>
                <a:moveTo>
                  <a:pt x="854" y="730"/>
                </a:moveTo>
                <a:cubicBezTo>
                  <a:pt x="940" y="617"/>
                  <a:pt x="929" y="457"/>
                  <a:pt x="828" y="356"/>
                </a:cubicBezTo>
                <a:cubicBezTo>
                  <a:pt x="715" y="243"/>
                  <a:pt x="536" y="243"/>
                  <a:pt x="424" y="356"/>
                </a:cubicBezTo>
                <a:cubicBezTo>
                  <a:pt x="319" y="457"/>
                  <a:pt x="311" y="617"/>
                  <a:pt x="394" y="730"/>
                </a:cubicBezTo>
                <a:cubicBezTo>
                  <a:pt x="401" y="741"/>
                  <a:pt x="409" y="749"/>
                  <a:pt x="420" y="760"/>
                </a:cubicBezTo>
                <a:cubicBezTo>
                  <a:pt x="533" y="872"/>
                  <a:pt x="712" y="872"/>
                  <a:pt x="824" y="760"/>
                </a:cubicBezTo>
                <a:cubicBezTo>
                  <a:pt x="839" y="752"/>
                  <a:pt x="847" y="741"/>
                  <a:pt x="854" y="730"/>
                </a:cubicBezTo>
                <a:close/>
                <a:moveTo>
                  <a:pt x="413" y="681"/>
                </a:moveTo>
                <a:cubicBezTo>
                  <a:pt x="356" y="588"/>
                  <a:pt x="371" y="465"/>
                  <a:pt x="450" y="382"/>
                </a:cubicBezTo>
                <a:cubicBezTo>
                  <a:pt x="548" y="285"/>
                  <a:pt x="701" y="284"/>
                  <a:pt x="798" y="382"/>
                </a:cubicBezTo>
                <a:cubicBezTo>
                  <a:pt x="881" y="464"/>
                  <a:pt x="892" y="585"/>
                  <a:pt x="835" y="681"/>
                </a:cubicBezTo>
                <a:cubicBezTo>
                  <a:pt x="802" y="636"/>
                  <a:pt x="753" y="607"/>
                  <a:pt x="704" y="588"/>
                </a:cubicBezTo>
                <a:cubicBezTo>
                  <a:pt x="734" y="566"/>
                  <a:pt x="753" y="528"/>
                  <a:pt x="753" y="491"/>
                </a:cubicBezTo>
                <a:cubicBezTo>
                  <a:pt x="753" y="420"/>
                  <a:pt x="697" y="363"/>
                  <a:pt x="626" y="363"/>
                </a:cubicBezTo>
                <a:cubicBezTo>
                  <a:pt x="554" y="363"/>
                  <a:pt x="499" y="420"/>
                  <a:pt x="499" y="491"/>
                </a:cubicBezTo>
                <a:cubicBezTo>
                  <a:pt x="499" y="528"/>
                  <a:pt x="518" y="566"/>
                  <a:pt x="548" y="588"/>
                </a:cubicBezTo>
                <a:cubicBezTo>
                  <a:pt x="495" y="607"/>
                  <a:pt x="446" y="636"/>
                  <a:pt x="413" y="681"/>
                </a:cubicBezTo>
                <a:close/>
                <a:moveTo>
                  <a:pt x="626" y="577"/>
                </a:moveTo>
                <a:cubicBezTo>
                  <a:pt x="577" y="577"/>
                  <a:pt x="540" y="540"/>
                  <a:pt x="540" y="491"/>
                </a:cubicBezTo>
                <a:cubicBezTo>
                  <a:pt x="540" y="442"/>
                  <a:pt x="577" y="405"/>
                  <a:pt x="626" y="405"/>
                </a:cubicBezTo>
                <a:cubicBezTo>
                  <a:pt x="674" y="405"/>
                  <a:pt x="712" y="442"/>
                  <a:pt x="712" y="491"/>
                </a:cubicBezTo>
                <a:cubicBezTo>
                  <a:pt x="712" y="540"/>
                  <a:pt x="674" y="577"/>
                  <a:pt x="626" y="577"/>
                </a:cubicBezTo>
                <a:close/>
                <a:moveTo>
                  <a:pt x="798" y="734"/>
                </a:moveTo>
                <a:cubicBezTo>
                  <a:pt x="704" y="831"/>
                  <a:pt x="548" y="831"/>
                  <a:pt x="450" y="734"/>
                </a:cubicBezTo>
                <a:lnTo>
                  <a:pt x="435" y="719"/>
                </a:lnTo>
                <a:cubicBezTo>
                  <a:pt x="476" y="655"/>
                  <a:pt x="548" y="617"/>
                  <a:pt x="623" y="617"/>
                </a:cubicBezTo>
                <a:cubicBezTo>
                  <a:pt x="697" y="617"/>
                  <a:pt x="768" y="655"/>
                  <a:pt x="809" y="719"/>
                </a:cubicBezTo>
                <a:cubicBezTo>
                  <a:pt x="809" y="722"/>
                  <a:pt x="802" y="726"/>
                  <a:pt x="798" y="734"/>
                </a:cubicBezTo>
                <a:close/>
                <a:moveTo>
                  <a:pt x="518" y="1060"/>
                </a:moveTo>
                <a:cubicBezTo>
                  <a:pt x="518" y="1071"/>
                  <a:pt x="525" y="1079"/>
                  <a:pt x="536" y="1079"/>
                </a:cubicBezTo>
                <a:lnTo>
                  <a:pt x="1199" y="1079"/>
                </a:lnTo>
                <a:cubicBezTo>
                  <a:pt x="1210" y="1079"/>
                  <a:pt x="1218" y="1071"/>
                  <a:pt x="1218" y="1060"/>
                </a:cubicBezTo>
                <a:cubicBezTo>
                  <a:pt x="1218" y="1049"/>
                  <a:pt x="1210" y="1041"/>
                  <a:pt x="1199" y="1041"/>
                </a:cubicBezTo>
                <a:lnTo>
                  <a:pt x="536" y="1041"/>
                </a:lnTo>
                <a:cubicBezTo>
                  <a:pt x="525" y="1041"/>
                  <a:pt x="518" y="1052"/>
                  <a:pt x="518" y="1060"/>
                </a:cubicBezTo>
                <a:close/>
                <a:moveTo>
                  <a:pt x="1124" y="562"/>
                </a:moveTo>
                <a:lnTo>
                  <a:pt x="1165" y="562"/>
                </a:lnTo>
                <a:cubicBezTo>
                  <a:pt x="1176" y="562"/>
                  <a:pt x="1184" y="554"/>
                  <a:pt x="1184" y="543"/>
                </a:cubicBezTo>
                <a:cubicBezTo>
                  <a:pt x="1184" y="531"/>
                  <a:pt x="1176" y="525"/>
                  <a:pt x="1165" y="525"/>
                </a:cubicBezTo>
                <a:lnTo>
                  <a:pt x="1124" y="525"/>
                </a:lnTo>
                <a:cubicBezTo>
                  <a:pt x="1113" y="525"/>
                  <a:pt x="1105" y="532"/>
                  <a:pt x="1105" y="543"/>
                </a:cubicBezTo>
                <a:cubicBezTo>
                  <a:pt x="1102" y="551"/>
                  <a:pt x="1113" y="562"/>
                  <a:pt x="1124" y="562"/>
                </a:cubicBezTo>
                <a:close/>
                <a:moveTo>
                  <a:pt x="1124" y="431"/>
                </a:moveTo>
                <a:lnTo>
                  <a:pt x="1165" y="431"/>
                </a:lnTo>
                <a:cubicBezTo>
                  <a:pt x="1176" y="431"/>
                  <a:pt x="1184" y="423"/>
                  <a:pt x="1184" y="412"/>
                </a:cubicBezTo>
                <a:cubicBezTo>
                  <a:pt x="1184" y="401"/>
                  <a:pt x="1176" y="393"/>
                  <a:pt x="1165" y="393"/>
                </a:cubicBezTo>
                <a:lnTo>
                  <a:pt x="1124" y="393"/>
                </a:lnTo>
                <a:cubicBezTo>
                  <a:pt x="1113" y="393"/>
                  <a:pt x="1105" y="401"/>
                  <a:pt x="1105" y="412"/>
                </a:cubicBezTo>
                <a:cubicBezTo>
                  <a:pt x="1102" y="420"/>
                  <a:pt x="1113" y="431"/>
                  <a:pt x="1124" y="431"/>
                </a:cubicBezTo>
                <a:close/>
                <a:moveTo>
                  <a:pt x="1124" y="689"/>
                </a:moveTo>
                <a:lnTo>
                  <a:pt x="1165" y="689"/>
                </a:lnTo>
                <a:cubicBezTo>
                  <a:pt x="1176" y="689"/>
                  <a:pt x="1184" y="681"/>
                  <a:pt x="1184" y="670"/>
                </a:cubicBezTo>
                <a:cubicBezTo>
                  <a:pt x="1184" y="659"/>
                  <a:pt x="1176" y="651"/>
                  <a:pt x="1165" y="651"/>
                </a:cubicBezTo>
                <a:lnTo>
                  <a:pt x="1124" y="651"/>
                </a:lnTo>
                <a:cubicBezTo>
                  <a:pt x="1113" y="651"/>
                  <a:pt x="1105" y="659"/>
                  <a:pt x="1105" y="670"/>
                </a:cubicBezTo>
                <a:cubicBezTo>
                  <a:pt x="1102" y="681"/>
                  <a:pt x="1113" y="689"/>
                  <a:pt x="1124" y="689"/>
                </a:cubicBezTo>
                <a:close/>
                <a:moveTo>
                  <a:pt x="1124" y="820"/>
                </a:moveTo>
                <a:lnTo>
                  <a:pt x="1165" y="820"/>
                </a:lnTo>
                <a:cubicBezTo>
                  <a:pt x="1176" y="820"/>
                  <a:pt x="1184" y="812"/>
                  <a:pt x="1184" y="801"/>
                </a:cubicBezTo>
                <a:cubicBezTo>
                  <a:pt x="1184" y="790"/>
                  <a:pt x="1176" y="782"/>
                  <a:pt x="1165" y="782"/>
                </a:cubicBezTo>
                <a:lnTo>
                  <a:pt x="1124" y="782"/>
                </a:lnTo>
                <a:cubicBezTo>
                  <a:pt x="1113" y="782"/>
                  <a:pt x="1105" y="790"/>
                  <a:pt x="1105" y="801"/>
                </a:cubicBezTo>
                <a:cubicBezTo>
                  <a:pt x="1102" y="809"/>
                  <a:pt x="1113" y="820"/>
                  <a:pt x="1124" y="820"/>
                </a:cubicBezTo>
                <a:close/>
                <a:moveTo>
                  <a:pt x="1124" y="951"/>
                </a:moveTo>
                <a:lnTo>
                  <a:pt x="1165" y="951"/>
                </a:lnTo>
                <a:cubicBezTo>
                  <a:pt x="1176" y="951"/>
                  <a:pt x="1184" y="944"/>
                  <a:pt x="1184" y="932"/>
                </a:cubicBezTo>
                <a:cubicBezTo>
                  <a:pt x="1184" y="921"/>
                  <a:pt x="1176" y="914"/>
                  <a:pt x="1165" y="914"/>
                </a:cubicBezTo>
                <a:lnTo>
                  <a:pt x="1124" y="914"/>
                </a:lnTo>
                <a:cubicBezTo>
                  <a:pt x="1113" y="914"/>
                  <a:pt x="1105" y="921"/>
                  <a:pt x="1105" y="932"/>
                </a:cubicBezTo>
                <a:cubicBezTo>
                  <a:pt x="1102" y="940"/>
                  <a:pt x="1113" y="951"/>
                  <a:pt x="1124" y="951"/>
                </a:cubicBezTo>
                <a:close/>
              </a:path>
            </a:pathLst>
          </a:custGeom>
          <a:solidFill>
            <a:schemeClr val="accent3"/>
          </a:solidFill>
          <a:ln>
            <a:noFill/>
          </a:ln>
          <a:effectLst/>
        </p:spPr>
        <p:txBody>
          <a:bodyPr wrap="none" anchor="ctr"/>
          <a:lstStyle/>
          <a:p>
            <a:endParaRPr lang="en-US" dirty="0"/>
          </a:p>
        </p:txBody>
      </p:sp>
    </p:spTree>
    <p:custDataLst>
      <p:tags r:id="rId1"/>
    </p:custDataLst>
    <p:extLst>
      <p:ext uri="{BB962C8B-B14F-4D97-AF65-F5344CB8AC3E}">
        <p14:creationId xmlns:p14="http://schemas.microsoft.com/office/powerpoint/2010/main" val="34868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1686" y="1311869"/>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26" name="TextBox 25">
            <a:extLst>
              <a:ext uri="{FF2B5EF4-FFF2-40B4-BE49-F238E27FC236}">
                <a16:creationId xmlns:a16="http://schemas.microsoft.com/office/drawing/2014/main" id="{86C2CA46-5D9A-44C1-B108-C826814B1026}"/>
              </a:ext>
            </a:extLst>
          </p:cNvPr>
          <p:cNvSpPr txBox="1"/>
          <p:nvPr/>
        </p:nvSpPr>
        <p:spPr>
          <a:xfrm>
            <a:off x="572659" y="2625810"/>
            <a:ext cx="1867060" cy="896399"/>
          </a:xfrm>
          <a:prstGeom prst="rect">
            <a:avLst/>
          </a:prstGeom>
          <a:noFill/>
        </p:spPr>
        <p:txBody>
          <a:bodyPr wrap="square" lIns="34290" tIns="17145" rIns="34290" bIns="17145" rtlCol="0">
            <a:spAutoFit/>
          </a:bodyPr>
          <a:lstStyle/>
          <a:p>
            <a:pPr algn="ctr"/>
            <a:r>
              <a:rPr lang="en-US" sz="1400" dirty="0">
                <a:solidFill>
                  <a:schemeClr val="tx2"/>
                </a:solidFill>
              </a:rPr>
              <a:t>What is the work within the organization that needs to be done and who aligns best</a:t>
            </a:r>
          </a:p>
        </p:txBody>
      </p:sp>
      <p:sp>
        <p:nvSpPr>
          <p:cNvPr id="82" name="TextBox 81">
            <a:extLst>
              <a:ext uri="{FF2B5EF4-FFF2-40B4-BE49-F238E27FC236}">
                <a16:creationId xmlns:a16="http://schemas.microsoft.com/office/drawing/2014/main" id="{608E6114-A079-45D2-8F33-C03C44E73010}"/>
              </a:ext>
            </a:extLst>
          </p:cNvPr>
          <p:cNvSpPr txBox="1"/>
          <p:nvPr/>
        </p:nvSpPr>
        <p:spPr>
          <a:xfrm>
            <a:off x="3493625" y="2496645"/>
            <a:ext cx="2081650" cy="1933671"/>
          </a:xfrm>
          <a:prstGeom prst="rect">
            <a:avLst/>
          </a:prstGeom>
          <a:noFill/>
        </p:spPr>
        <p:txBody>
          <a:bodyPr wrap="square" lIns="34290" tIns="17145" rIns="34290" bIns="17145" rtlCol="0">
            <a:spAutoFit/>
          </a:bodyPr>
          <a:lstStyle/>
          <a:p>
            <a:pPr algn="ctr">
              <a:lnSpc>
                <a:spcPct val="150000"/>
              </a:lnSpc>
            </a:pPr>
            <a:r>
              <a:rPr lang="en-US" sz="1400" dirty="0">
                <a:solidFill>
                  <a:schemeClr val="tx2"/>
                </a:solidFill>
              </a:rPr>
              <a:t>Who needs to be involved in designing, promoting, delivering and still creating work balance and customer experience</a:t>
            </a:r>
          </a:p>
        </p:txBody>
      </p:sp>
      <p:sp>
        <p:nvSpPr>
          <p:cNvPr id="104" name="Rectangle 8">
            <a:extLst>
              <a:ext uri="{FF2B5EF4-FFF2-40B4-BE49-F238E27FC236}">
                <a16:creationId xmlns:a16="http://schemas.microsoft.com/office/drawing/2014/main" id="{01E56ACD-4EF1-4884-B59E-FABEF32FBA04}"/>
              </a:ext>
            </a:extLst>
          </p:cNvPr>
          <p:cNvSpPr>
            <a:spLocks noChangeArrowheads="1"/>
          </p:cNvSpPr>
          <p:nvPr/>
        </p:nvSpPr>
        <p:spPr bwMode="auto">
          <a:xfrm>
            <a:off x="471976" y="1399739"/>
            <a:ext cx="212742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Acquisition</a:t>
            </a:r>
          </a:p>
        </p:txBody>
      </p:sp>
      <p:sp>
        <p:nvSpPr>
          <p:cNvPr id="105" name="Rectangle 8">
            <a:extLst>
              <a:ext uri="{FF2B5EF4-FFF2-40B4-BE49-F238E27FC236}">
                <a16:creationId xmlns:a16="http://schemas.microsoft.com/office/drawing/2014/main" id="{D2031E90-BBAD-4314-8621-69B5C5C996F8}"/>
              </a:ext>
            </a:extLst>
          </p:cNvPr>
          <p:cNvSpPr>
            <a:spLocks noChangeArrowheads="1"/>
          </p:cNvSpPr>
          <p:nvPr/>
        </p:nvSpPr>
        <p:spPr bwMode="auto">
          <a:xfrm>
            <a:off x="3395822" y="1225729"/>
            <a:ext cx="2081650" cy="896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New  Products</a:t>
            </a:r>
          </a:p>
        </p:txBody>
      </p:sp>
      <p:cxnSp>
        <p:nvCxnSpPr>
          <p:cNvPr id="107" name="Straight Connector 106">
            <a:extLst>
              <a:ext uri="{FF2B5EF4-FFF2-40B4-BE49-F238E27FC236}">
                <a16:creationId xmlns:a16="http://schemas.microsoft.com/office/drawing/2014/main" id="{835DBCAF-43AB-476C-9B0C-D1C10D4ADA36}"/>
              </a:ext>
            </a:extLst>
          </p:cNvPr>
          <p:cNvCxnSpPr>
            <a:cxnSpLocks/>
          </p:cNvCxnSpPr>
          <p:nvPr/>
        </p:nvCxnSpPr>
        <p:spPr>
          <a:xfrm>
            <a:off x="1297428" y="2352637"/>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B969CA6-7004-4454-972A-436E4B1B2C9A}"/>
              </a:ext>
            </a:extLst>
          </p:cNvPr>
          <p:cNvCxnSpPr>
            <a:cxnSpLocks/>
          </p:cNvCxnSpPr>
          <p:nvPr/>
        </p:nvCxnSpPr>
        <p:spPr>
          <a:xfrm>
            <a:off x="4180654" y="2348773"/>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75386AD-4376-2BD0-115F-F823898B8DA1}"/>
              </a:ext>
            </a:extLst>
          </p:cNvPr>
          <p:cNvGrpSpPr/>
          <p:nvPr/>
        </p:nvGrpSpPr>
        <p:grpSpPr>
          <a:xfrm>
            <a:off x="6096000" y="1314586"/>
            <a:ext cx="3048000" cy="2756243"/>
            <a:chOff x="6096002" y="2429637"/>
            <a:chExt cx="3048000" cy="2756243"/>
          </a:xfrm>
        </p:grpSpPr>
        <p:sp>
          <p:nvSpPr>
            <p:cNvPr id="49" name="Rectangle 48">
              <a:extLst>
                <a:ext uri="{FF2B5EF4-FFF2-40B4-BE49-F238E27FC236}">
                  <a16:creationId xmlns:a16="http://schemas.microsoft.com/office/drawing/2014/main" id="{D1EA41FC-1BEC-486E-852E-41B4DEDB4A1E}"/>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60" name="TextBox 59">
              <a:extLst>
                <a:ext uri="{FF2B5EF4-FFF2-40B4-BE49-F238E27FC236}">
                  <a16:creationId xmlns:a16="http://schemas.microsoft.com/office/drawing/2014/main" id="{161F1DC9-C47E-47A4-8DD2-885CFCA0E4C9}"/>
                </a:ext>
              </a:extLst>
            </p:cNvPr>
            <p:cNvSpPr txBox="1"/>
            <p:nvPr/>
          </p:nvSpPr>
          <p:spPr>
            <a:xfrm>
              <a:off x="6464877" y="3575375"/>
              <a:ext cx="2277656" cy="1610505"/>
            </a:xfrm>
            <a:prstGeom prst="rect">
              <a:avLst/>
            </a:prstGeom>
            <a:noFill/>
          </p:spPr>
          <p:txBody>
            <a:bodyPr wrap="square" lIns="34290" tIns="17145" rIns="34290" bIns="17145" rtlCol="0">
              <a:spAutoFit/>
            </a:bodyPr>
            <a:lstStyle/>
            <a:p>
              <a:pPr algn="ctr">
                <a:lnSpc>
                  <a:spcPct val="150000"/>
                </a:lnSpc>
              </a:pPr>
              <a:r>
                <a:rPr lang="en-US" sz="1400" dirty="0">
                  <a:solidFill>
                    <a:schemeClr val="tx2"/>
                  </a:solidFill>
                </a:rPr>
                <a:t>Communication</a:t>
              </a:r>
            </a:p>
            <a:p>
              <a:pPr algn="ctr">
                <a:lnSpc>
                  <a:spcPct val="150000"/>
                </a:lnSpc>
              </a:pPr>
              <a:r>
                <a:rPr lang="en-US" sz="1400" dirty="0">
                  <a:solidFill>
                    <a:schemeClr val="tx2"/>
                  </a:solidFill>
                </a:rPr>
                <a:t>Decision Makers</a:t>
              </a:r>
            </a:p>
            <a:p>
              <a:pPr algn="ctr">
                <a:lnSpc>
                  <a:spcPct val="150000"/>
                </a:lnSpc>
              </a:pPr>
              <a:r>
                <a:rPr lang="en-US" sz="1400" dirty="0">
                  <a:solidFill>
                    <a:schemeClr val="tx2"/>
                  </a:solidFill>
                </a:rPr>
                <a:t>Timing</a:t>
              </a:r>
            </a:p>
            <a:p>
              <a:pPr algn="ctr">
                <a:lnSpc>
                  <a:spcPct val="150000"/>
                </a:lnSpc>
              </a:pPr>
              <a:r>
                <a:rPr lang="en-US" sz="1400" dirty="0">
                  <a:solidFill>
                    <a:schemeClr val="tx2"/>
                  </a:solidFill>
                </a:rPr>
                <a:t>Messaging</a:t>
              </a:r>
            </a:p>
            <a:p>
              <a:pPr algn="ctr">
                <a:lnSpc>
                  <a:spcPct val="150000"/>
                </a:lnSpc>
              </a:pPr>
              <a:r>
                <a:rPr lang="en-US" sz="1400" dirty="0">
                  <a:solidFill>
                    <a:schemeClr val="tx2"/>
                  </a:solidFill>
                </a:rPr>
                <a:t>Ongoing Communication</a:t>
              </a:r>
            </a:p>
          </p:txBody>
        </p:sp>
        <p:sp>
          <p:nvSpPr>
            <p:cNvPr id="106" name="Rectangle 8">
              <a:extLst>
                <a:ext uri="{FF2B5EF4-FFF2-40B4-BE49-F238E27FC236}">
                  <a16:creationId xmlns:a16="http://schemas.microsoft.com/office/drawing/2014/main" id="{E4ED7CAA-6693-40F2-8C0A-ECE615A18F6D}"/>
                </a:ext>
              </a:extLst>
            </p:cNvPr>
            <p:cNvSpPr>
              <a:spLocks noChangeArrowheads="1"/>
            </p:cNvSpPr>
            <p:nvPr/>
          </p:nvSpPr>
          <p:spPr bwMode="auto">
            <a:xfrm>
              <a:off x="6573617" y="2429637"/>
              <a:ext cx="2060176" cy="896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Scaling up or down</a:t>
              </a:r>
            </a:p>
          </p:txBody>
        </p:sp>
        <p:cxnSp>
          <p:nvCxnSpPr>
            <p:cNvPr id="111" name="Straight Connector 110">
              <a:extLst>
                <a:ext uri="{FF2B5EF4-FFF2-40B4-BE49-F238E27FC236}">
                  <a16:creationId xmlns:a16="http://schemas.microsoft.com/office/drawing/2014/main" id="{8CC476ED-6533-4385-9CBA-AD0B2B8FE0B5}"/>
                </a:ext>
              </a:extLst>
            </p:cNvPr>
            <p:cNvCxnSpPr>
              <a:cxnSpLocks/>
            </p:cNvCxnSpPr>
            <p:nvPr/>
          </p:nvCxnSpPr>
          <p:spPr>
            <a:xfrm>
              <a:off x="7377906" y="3456178"/>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54519D1D-FED4-30A4-46CC-776330F8D3F8}"/>
              </a:ext>
            </a:extLst>
          </p:cNvPr>
          <p:cNvSpPr>
            <a:spLocks noGrp="1"/>
          </p:cNvSpPr>
          <p:nvPr>
            <p:ph type="title"/>
          </p:nvPr>
        </p:nvSpPr>
        <p:spPr>
          <a:xfrm>
            <a:off x="688282" y="373807"/>
            <a:ext cx="1218292" cy="369054"/>
          </a:xfrm>
        </p:spPr>
        <p:txBody>
          <a:bodyPr/>
          <a:lstStyle/>
          <a:p>
            <a:r>
              <a:rPr lang="en-US" dirty="0">
                <a:solidFill>
                  <a:srgbClr val="00A5B5"/>
                </a:solidFill>
              </a:rPr>
              <a:t>Goals</a:t>
            </a:r>
          </a:p>
        </p:txBody>
      </p:sp>
    </p:spTree>
    <p:custDataLst>
      <p:tags r:id="rId1"/>
    </p:custDataLst>
    <p:extLst>
      <p:ext uri="{BB962C8B-B14F-4D97-AF65-F5344CB8AC3E}">
        <p14:creationId xmlns:p14="http://schemas.microsoft.com/office/powerpoint/2010/main" val="3378158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1686" y="1311869"/>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26" name="TextBox 25">
            <a:extLst>
              <a:ext uri="{FF2B5EF4-FFF2-40B4-BE49-F238E27FC236}">
                <a16:creationId xmlns:a16="http://schemas.microsoft.com/office/drawing/2014/main" id="{86C2CA46-5D9A-44C1-B108-C826814B1026}"/>
              </a:ext>
            </a:extLst>
          </p:cNvPr>
          <p:cNvSpPr txBox="1"/>
          <p:nvPr/>
        </p:nvSpPr>
        <p:spPr>
          <a:xfrm>
            <a:off x="448731" y="2444737"/>
            <a:ext cx="2540654" cy="1287340"/>
          </a:xfrm>
          <a:prstGeom prst="rect">
            <a:avLst/>
          </a:prstGeom>
          <a:noFill/>
        </p:spPr>
        <p:txBody>
          <a:bodyPr wrap="square" lIns="34290" tIns="17145" rIns="34290" bIns="17145" rtlCol="0">
            <a:spAutoFit/>
          </a:bodyPr>
          <a:lstStyle/>
          <a:p>
            <a:pPr algn="ctr">
              <a:lnSpc>
                <a:spcPct val="150000"/>
              </a:lnSpc>
            </a:pPr>
            <a:r>
              <a:rPr lang="en-US" sz="1400" dirty="0">
                <a:solidFill>
                  <a:schemeClr val="tx2"/>
                </a:solidFill>
              </a:rPr>
              <a:t>What are we working towards?</a:t>
            </a:r>
          </a:p>
          <a:p>
            <a:pPr algn="ctr">
              <a:lnSpc>
                <a:spcPct val="150000"/>
              </a:lnSpc>
            </a:pPr>
            <a:r>
              <a:rPr lang="en-US" sz="1400" dirty="0">
                <a:solidFill>
                  <a:schemeClr val="tx2"/>
                </a:solidFill>
              </a:rPr>
              <a:t>How will we measure success?</a:t>
            </a:r>
          </a:p>
          <a:p>
            <a:pPr algn="ctr">
              <a:lnSpc>
                <a:spcPct val="150000"/>
              </a:lnSpc>
            </a:pPr>
            <a:r>
              <a:rPr lang="en-US" sz="1400" dirty="0">
                <a:solidFill>
                  <a:schemeClr val="tx2"/>
                </a:solidFill>
              </a:rPr>
              <a:t>Do we have the right leaders and managers?</a:t>
            </a:r>
          </a:p>
        </p:txBody>
      </p:sp>
      <p:sp>
        <p:nvSpPr>
          <p:cNvPr id="82" name="TextBox 81">
            <a:extLst>
              <a:ext uri="{FF2B5EF4-FFF2-40B4-BE49-F238E27FC236}">
                <a16:creationId xmlns:a16="http://schemas.microsoft.com/office/drawing/2014/main" id="{608E6114-A079-45D2-8F33-C03C44E73010}"/>
              </a:ext>
            </a:extLst>
          </p:cNvPr>
          <p:cNvSpPr txBox="1"/>
          <p:nvPr/>
        </p:nvSpPr>
        <p:spPr>
          <a:xfrm>
            <a:off x="3493625" y="2496645"/>
            <a:ext cx="2081650" cy="964175"/>
          </a:xfrm>
          <a:prstGeom prst="rect">
            <a:avLst/>
          </a:prstGeom>
          <a:noFill/>
        </p:spPr>
        <p:txBody>
          <a:bodyPr wrap="square" lIns="34290" tIns="17145" rIns="34290" bIns="17145" rtlCol="0">
            <a:spAutoFit/>
          </a:bodyPr>
          <a:lstStyle/>
          <a:p>
            <a:pPr algn="ctr">
              <a:lnSpc>
                <a:spcPct val="150000"/>
              </a:lnSpc>
            </a:pPr>
            <a:r>
              <a:rPr lang="en-US" sz="1400" dirty="0">
                <a:solidFill>
                  <a:schemeClr val="tx2"/>
                </a:solidFill>
              </a:rPr>
              <a:t>Needs</a:t>
            </a:r>
          </a:p>
          <a:p>
            <a:pPr algn="ctr">
              <a:lnSpc>
                <a:spcPct val="150000"/>
              </a:lnSpc>
            </a:pPr>
            <a:r>
              <a:rPr lang="en-US" sz="1400" dirty="0">
                <a:solidFill>
                  <a:schemeClr val="tx2"/>
                </a:solidFill>
              </a:rPr>
              <a:t> Relevance</a:t>
            </a:r>
            <a:br>
              <a:rPr lang="en-US" sz="1400" dirty="0">
                <a:solidFill>
                  <a:schemeClr val="tx2"/>
                </a:solidFill>
              </a:rPr>
            </a:br>
            <a:r>
              <a:rPr lang="en-US" sz="1400" dirty="0">
                <a:solidFill>
                  <a:schemeClr val="tx2"/>
                </a:solidFill>
              </a:rPr>
              <a:t> Brand expectations</a:t>
            </a:r>
          </a:p>
        </p:txBody>
      </p:sp>
      <p:sp>
        <p:nvSpPr>
          <p:cNvPr id="104" name="Rectangle 8">
            <a:extLst>
              <a:ext uri="{FF2B5EF4-FFF2-40B4-BE49-F238E27FC236}">
                <a16:creationId xmlns:a16="http://schemas.microsoft.com/office/drawing/2014/main" id="{01E56ACD-4EF1-4884-B59E-FABEF32FBA04}"/>
              </a:ext>
            </a:extLst>
          </p:cNvPr>
          <p:cNvSpPr>
            <a:spLocks noChangeArrowheads="1"/>
          </p:cNvSpPr>
          <p:nvPr/>
        </p:nvSpPr>
        <p:spPr bwMode="auto">
          <a:xfrm>
            <a:off x="471976" y="1399739"/>
            <a:ext cx="2127420" cy="896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Business Objectives</a:t>
            </a:r>
          </a:p>
        </p:txBody>
      </p:sp>
      <p:sp>
        <p:nvSpPr>
          <p:cNvPr id="105" name="Rectangle 8">
            <a:extLst>
              <a:ext uri="{FF2B5EF4-FFF2-40B4-BE49-F238E27FC236}">
                <a16:creationId xmlns:a16="http://schemas.microsoft.com/office/drawing/2014/main" id="{D2031E90-BBAD-4314-8621-69B5C5C996F8}"/>
              </a:ext>
            </a:extLst>
          </p:cNvPr>
          <p:cNvSpPr>
            <a:spLocks noChangeArrowheads="1"/>
          </p:cNvSpPr>
          <p:nvPr/>
        </p:nvSpPr>
        <p:spPr bwMode="auto">
          <a:xfrm>
            <a:off x="3561954" y="1531778"/>
            <a:ext cx="1788904"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Customer</a:t>
            </a:r>
          </a:p>
        </p:txBody>
      </p:sp>
      <p:cxnSp>
        <p:nvCxnSpPr>
          <p:cNvPr id="107" name="Straight Connector 106">
            <a:extLst>
              <a:ext uri="{FF2B5EF4-FFF2-40B4-BE49-F238E27FC236}">
                <a16:creationId xmlns:a16="http://schemas.microsoft.com/office/drawing/2014/main" id="{835DBCAF-43AB-476C-9B0C-D1C10D4ADA36}"/>
              </a:ext>
            </a:extLst>
          </p:cNvPr>
          <p:cNvCxnSpPr>
            <a:cxnSpLocks/>
          </p:cNvCxnSpPr>
          <p:nvPr/>
        </p:nvCxnSpPr>
        <p:spPr>
          <a:xfrm>
            <a:off x="1297428" y="2352637"/>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B969CA6-7004-4454-972A-436E4B1B2C9A}"/>
              </a:ext>
            </a:extLst>
          </p:cNvPr>
          <p:cNvCxnSpPr>
            <a:cxnSpLocks/>
          </p:cNvCxnSpPr>
          <p:nvPr/>
        </p:nvCxnSpPr>
        <p:spPr>
          <a:xfrm>
            <a:off x="4180654" y="2246967"/>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75386AD-4376-2BD0-115F-F823898B8DA1}"/>
              </a:ext>
            </a:extLst>
          </p:cNvPr>
          <p:cNvGrpSpPr/>
          <p:nvPr/>
        </p:nvGrpSpPr>
        <p:grpSpPr>
          <a:xfrm>
            <a:off x="6009214" y="1284583"/>
            <a:ext cx="3048000" cy="2704992"/>
            <a:chOff x="6096002" y="2438508"/>
            <a:chExt cx="3048000" cy="2704992"/>
          </a:xfrm>
        </p:grpSpPr>
        <p:sp>
          <p:nvSpPr>
            <p:cNvPr id="49" name="Rectangle 48">
              <a:extLst>
                <a:ext uri="{FF2B5EF4-FFF2-40B4-BE49-F238E27FC236}">
                  <a16:creationId xmlns:a16="http://schemas.microsoft.com/office/drawing/2014/main" id="{D1EA41FC-1BEC-486E-852E-41B4DEDB4A1E}"/>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60" name="TextBox 59">
              <a:extLst>
                <a:ext uri="{FF2B5EF4-FFF2-40B4-BE49-F238E27FC236}">
                  <a16:creationId xmlns:a16="http://schemas.microsoft.com/office/drawing/2014/main" id="{161F1DC9-C47E-47A4-8DD2-885CFCA0E4C9}"/>
                </a:ext>
              </a:extLst>
            </p:cNvPr>
            <p:cNvSpPr txBox="1"/>
            <p:nvPr/>
          </p:nvSpPr>
          <p:spPr>
            <a:xfrm>
              <a:off x="6464877" y="3575375"/>
              <a:ext cx="2277656" cy="1287340"/>
            </a:xfrm>
            <a:prstGeom prst="rect">
              <a:avLst/>
            </a:prstGeom>
            <a:noFill/>
          </p:spPr>
          <p:txBody>
            <a:bodyPr wrap="square" lIns="34290" tIns="17145" rIns="34290" bIns="17145" rtlCol="0">
              <a:spAutoFit/>
            </a:bodyPr>
            <a:lstStyle/>
            <a:p>
              <a:pPr algn="ctr">
                <a:lnSpc>
                  <a:spcPct val="150000"/>
                </a:lnSpc>
              </a:pPr>
              <a:r>
                <a:rPr lang="en-US" sz="1400" dirty="0">
                  <a:solidFill>
                    <a:schemeClr val="tx2"/>
                  </a:solidFill>
                </a:rPr>
                <a:t>Communication</a:t>
              </a:r>
            </a:p>
            <a:p>
              <a:pPr algn="ctr">
                <a:lnSpc>
                  <a:spcPct val="150000"/>
                </a:lnSpc>
              </a:pPr>
              <a:r>
                <a:rPr lang="en-US" sz="1400" dirty="0">
                  <a:solidFill>
                    <a:schemeClr val="tx2"/>
                  </a:solidFill>
                </a:rPr>
                <a:t>Institutional knowledge</a:t>
              </a:r>
            </a:p>
            <a:p>
              <a:pPr algn="ctr">
                <a:lnSpc>
                  <a:spcPct val="150000"/>
                </a:lnSpc>
              </a:pPr>
              <a:r>
                <a:rPr lang="en-US" sz="1400" dirty="0">
                  <a:solidFill>
                    <a:schemeClr val="tx2"/>
                  </a:solidFill>
                </a:rPr>
                <a:t>Valued</a:t>
              </a:r>
            </a:p>
            <a:p>
              <a:pPr algn="ctr">
                <a:lnSpc>
                  <a:spcPct val="150000"/>
                </a:lnSpc>
              </a:pPr>
              <a:r>
                <a:rPr lang="en-US" sz="1400" dirty="0">
                  <a:solidFill>
                    <a:schemeClr val="tx2"/>
                  </a:solidFill>
                </a:rPr>
                <a:t>What is in it for me</a:t>
              </a:r>
            </a:p>
          </p:txBody>
        </p:sp>
        <p:sp>
          <p:nvSpPr>
            <p:cNvPr id="106" name="Rectangle 8">
              <a:extLst>
                <a:ext uri="{FF2B5EF4-FFF2-40B4-BE49-F238E27FC236}">
                  <a16:creationId xmlns:a16="http://schemas.microsoft.com/office/drawing/2014/main" id="{E4ED7CAA-6693-40F2-8C0A-ECE615A18F6D}"/>
                </a:ext>
              </a:extLst>
            </p:cNvPr>
            <p:cNvSpPr>
              <a:spLocks noChangeArrowheads="1"/>
            </p:cNvSpPr>
            <p:nvPr/>
          </p:nvSpPr>
          <p:spPr bwMode="auto">
            <a:xfrm>
              <a:off x="6612337" y="2664365"/>
              <a:ext cx="2060176"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Employees</a:t>
              </a:r>
            </a:p>
          </p:txBody>
        </p:sp>
        <p:cxnSp>
          <p:nvCxnSpPr>
            <p:cNvPr id="111" name="Straight Connector 110">
              <a:extLst>
                <a:ext uri="{FF2B5EF4-FFF2-40B4-BE49-F238E27FC236}">
                  <a16:creationId xmlns:a16="http://schemas.microsoft.com/office/drawing/2014/main" id="{8CC476ED-6533-4385-9CBA-AD0B2B8FE0B5}"/>
                </a:ext>
              </a:extLst>
            </p:cNvPr>
            <p:cNvCxnSpPr>
              <a:cxnSpLocks/>
            </p:cNvCxnSpPr>
            <p:nvPr/>
          </p:nvCxnSpPr>
          <p:spPr>
            <a:xfrm>
              <a:off x="7377906" y="3393405"/>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54519D1D-FED4-30A4-46CC-776330F8D3F8}"/>
              </a:ext>
            </a:extLst>
          </p:cNvPr>
          <p:cNvSpPr>
            <a:spLocks noGrp="1"/>
          </p:cNvSpPr>
          <p:nvPr>
            <p:ph type="title"/>
          </p:nvPr>
        </p:nvSpPr>
        <p:spPr/>
        <p:txBody>
          <a:bodyPr/>
          <a:lstStyle/>
          <a:p>
            <a:r>
              <a:rPr lang="en-US" dirty="0">
                <a:solidFill>
                  <a:srgbClr val="00A5B5"/>
                </a:solidFill>
              </a:rPr>
              <a:t>Factors To Consider</a:t>
            </a:r>
          </a:p>
        </p:txBody>
      </p:sp>
    </p:spTree>
    <p:custDataLst>
      <p:tags r:id="rId1"/>
    </p:custDataLst>
    <p:extLst>
      <p:ext uri="{BB962C8B-B14F-4D97-AF65-F5344CB8AC3E}">
        <p14:creationId xmlns:p14="http://schemas.microsoft.com/office/powerpoint/2010/main" val="2444922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1686" y="1311869"/>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26" name="TextBox 25">
            <a:extLst>
              <a:ext uri="{FF2B5EF4-FFF2-40B4-BE49-F238E27FC236}">
                <a16:creationId xmlns:a16="http://schemas.microsoft.com/office/drawing/2014/main" id="{86C2CA46-5D9A-44C1-B108-C826814B1026}"/>
              </a:ext>
            </a:extLst>
          </p:cNvPr>
          <p:cNvSpPr txBox="1"/>
          <p:nvPr/>
        </p:nvSpPr>
        <p:spPr>
          <a:xfrm>
            <a:off x="572659" y="2625810"/>
            <a:ext cx="1867060" cy="250068"/>
          </a:xfrm>
          <a:prstGeom prst="rect">
            <a:avLst/>
          </a:prstGeom>
          <a:noFill/>
        </p:spPr>
        <p:txBody>
          <a:bodyPr wrap="square" lIns="34290" tIns="17145" rIns="34290" bIns="17145" rtlCol="0">
            <a:spAutoFit/>
          </a:bodyPr>
          <a:lstStyle/>
          <a:p>
            <a:pPr algn="ctr"/>
            <a:r>
              <a:rPr lang="en-US" sz="1400" dirty="0">
                <a:solidFill>
                  <a:schemeClr val="tx2"/>
                </a:solidFill>
              </a:rPr>
              <a:t>Paint the vision</a:t>
            </a:r>
          </a:p>
        </p:txBody>
      </p:sp>
      <p:sp>
        <p:nvSpPr>
          <p:cNvPr id="82" name="TextBox 81">
            <a:extLst>
              <a:ext uri="{FF2B5EF4-FFF2-40B4-BE49-F238E27FC236}">
                <a16:creationId xmlns:a16="http://schemas.microsoft.com/office/drawing/2014/main" id="{608E6114-A079-45D2-8F33-C03C44E73010}"/>
              </a:ext>
            </a:extLst>
          </p:cNvPr>
          <p:cNvSpPr txBox="1"/>
          <p:nvPr/>
        </p:nvSpPr>
        <p:spPr>
          <a:xfrm>
            <a:off x="3493625" y="2496645"/>
            <a:ext cx="2081650" cy="641009"/>
          </a:xfrm>
          <a:prstGeom prst="rect">
            <a:avLst/>
          </a:prstGeom>
          <a:noFill/>
        </p:spPr>
        <p:txBody>
          <a:bodyPr wrap="square" lIns="34290" tIns="17145" rIns="34290" bIns="17145" rtlCol="0">
            <a:spAutoFit/>
          </a:bodyPr>
          <a:lstStyle/>
          <a:p>
            <a:pPr algn="ctr">
              <a:lnSpc>
                <a:spcPct val="150000"/>
              </a:lnSpc>
            </a:pPr>
            <a:r>
              <a:rPr lang="en-US" sz="1400" dirty="0">
                <a:solidFill>
                  <a:schemeClr val="tx2"/>
                </a:solidFill>
              </a:rPr>
              <a:t>Be inquisitive and open to ideas</a:t>
            </a:r>
          </a:p>
        </p:txBody>
      </p:sp>
      <p:sp>
        <p:nvSpPr>
          <p:cNvPr id="104" name="Rectangle 8">
            <a:extLst>
              <a:ext uri="{FF2B5EF4-FFF2-40B4-BE49-F238E27FC236}">
                <a16:creationId xmlns:a16="http://schemas.microsoft.com/office/drawing/2014/main" id="{01E56ACD-4EF1-4884-B59E-FABEF32FBA04}"/>
              </a:ext>
            </a:extLst>
          </p:cNvPr>
          <p:cNvSpPr>
            <a:spLocks noChangeArrowheads="1"/>
          </p:cNvSpPr>
          <p:nvPr/>
        </p:nvSpPr>
        <p:spPr bwMode="auto">
          <a:xfrm>
            <a:off x="471976" y="1484016"/>
            <a:ext cx="212742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Focused</a:t>
            </a:r>
          </a:p>
        </p:txBody>
      </p:sp>
      <p:sp>
        <p:nvSpPr>
          <p:cNvPr id="105" name="Rectangle 8">
            <a:extLst>
              <a:ext uri="{FF2B5EF4-FFF2-40B4-BE49-F238E27FC236}">
                <a16:creationId xmlns:a16="http://schemas.microsoft.com/office/drawing/2014/main" id="{D2031E90-BBAD-4314-8621-69B5C5C996F8}"/>
              </a:ext>
            </a:extLst>
          </p:cNvPr>
          <p:cNvSpPr>
            <a:spLocks noChangeArrowheads="1"/>
          </p:cNvSpPr>
          <p:nvPr/>
        </p:nvSpPr>
        <p:spPr bwMode="auto">
          <a:xfrm>
            <a:off x="3561954" y="1531778"/>
            <a:ext cx="1788904"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Flexible</a:t>
            </a:r>
          </a:p>
        </p:txBody>
      </p:sp>
      <p:cxnSp>
        <p:nvCxnSpPr>
          <p:cNvPr id="107" name="Straight Connector 106">
            <a:extLst>
              <a:ext uri="{FF2B5EF4-FFF2-40B4-BE49-F238E27FC236}">
                <a16:creationId xmlns:a16="http://schemas.microsoft.com/office/drawing/2014/main" id="{835DBCAF-43AB-476C-9B0C-D1C10D4ADA36}"/>
              </a:ext>
            </a:extLst>
          </p:cNvPr>
          <p:cNvCxnSpPr>
            <a:cxnSpLocks/>
          </p:cNvCxnSpPr>
          <p:nvPr/>
        </p:nvCxnSpPr>
        <p:spPr>
          <a:xfrm>
            <a:off x="1297428" y="2352637"/>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B969CA6-7004-4454-972A-436E4B1B2C9A}"/>
              </a:ext>
            </a:extLst>
          </p:cNvPr>
          <p:cNvCxnSpPr>
            <a:cxnSpLocks/>
          </p:cNvCxnSpPr>
          <p:nvPr/>
        </p:nvCxnSpPr>
        <p:spPr>
          <a:xfrm>
            <a:off x="4180654" y="2246967"/>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75386AD-4376-2BD0-115F-F823898B8DA1}"/>
              </a:ext>
            </a:extLst>
          </p:cNvPr>
          <p:cNvGrpSpPr/>
          <p:nvPr/>
        </p:nvGrpSpPr>
        <p:grpSpPr>
          <a:xfrm>
            <a:off x="6009214" y="1284583"/>
            <a:ext cx="3048000" cy="2704992"/>
            <a:chOff x="6096002" y="2438508"/>
            <a:chExt cx="3048000" cy="2704992"/>
          </a:xfrm>
        </p:grpSpPr>
        <p:sp>
          <p:nvSpPr>
            <p:cNvPr id="49" name="Rectangle 48">
              <a:extLst>
                <a:ext uri="{FF2B5EF4-FFF2-40B4-BE49-F238E27FC236}">
                  <a16:creationId xmlns:a16="http://schemas.microsoft.com/office/drawing/2014/main" id="{D1EA41FC-1BEC-486E-852E-41B4DEDB4A1E}"/>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60" name="TextBox 59">
              <a:extLst>
                <a:ext uri="{FF2B5EF4-FFF2-40B4-BE49-F238E27FC236}">
                  <a16:creationId xmlns:a16="http://schemas.microsoft.com/office/drawing/2014/main" id="{161F1DC9-C47E-47A4-8DD2-885CFCA0E4C9}"/>
                </a:ext>
              </a:extLst>
            </p:cNvPr>
            <p:cNvSpPr txBox="1"/>
            <p:nvPr/>
          </p:nvSpPr>
          <p:spPr>
            <a:xfrm>
              <a:off x="6464877" y="3575375"/>
              <a:ext cx="2277656" cy="317844"/>
            </a:xfrm>
            <a:prstGeom prst="rect">
              <a:avLst/>
            </a:prstGeom>
            <a:noFill/>
          </p:spPr>
          <p:txBody>
            <a:bodyPr wrap="square" lIns="34290" tIns="17145" rIns="34290" bIns="17145" rtlCol="0">
              <a:spAutoFit/>
            </a:bodyPr>
            <a:lstStyle/>
            <a:p>
              <a:pPr algn="ctr">
                <a:lnSpc>
                  <a:spcPct val="150000"/>
                </a:lnSpc>
              </a:pPr>
              <a:r>
                <a:rPr lang="en-US" sz="1400" dirty="0">
                  <a:solidFill>
                    <a:schemeClr val="tx2"/>
                  </a:solidFill>
                </a:rPr>
                <a:t>Simple and relatable</a:t>
              </a:r>
            </a:p>
          </p:txBody>
        </p:sp>
        <p:sp>
          <p:nvSpPr>
            <p:cNvPr id="106" name="Rectangle 8">
              <a:extLst>
                <a:ext uri="{FF2B5EF4-FFF2-40B4-BE49-F238E27FC236}">
                  <a16:creationId xmlns:a16="http://schemas.microsoft.com/office/drawing/2014/main" id="{E4ED7CAA-6693-40F2-8C0A-ECE615A18F6D}"/>
                </a:ext>
              </a:extLst>
            </p:cNvPr>
            <p:cNvSpPr>
              <a:spLocks noChangeArrowheads="1"/>
            </p:cNvSpPr>
            <p:nvPr/>
          </p:nvSpPr>
          <p:spPr bwMode="auto">
            <a:xfrm>
              <a:off x="6612337" y="2664365"/>
              <a:ext cx="2060176"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Easy</a:t>
              </a:r>
            </a:p>
          </p:txBody>
        </p:sp>
        <p:cxnSp>
          <p:nvCxnSpPr>
            <p:cNvPr id="111" name="Straight Connector 110">
              <a:extLst>
                <a:ext uri="{FF2B5EF4-FFF2-40B4-BE49-F238E27FC236}">
                  <a16:creationId xmlns:a16="http://schemas.microsoft.com/office/drawing/2014/main" id="{8CC476ED-6533-4385-9CBA-AD0B2B8FE0B5}"/>
                </a:ext>
              </a:extLst>
            </p:cNvPr>
            <p:cNvCxnSpPr>
              <a:cxnSpLocks/>
            </p:cNvCxnSpPr>
            <p:nvPr/>
          </p:nvCxnSpPr>
          <p:spPr>
            <a:xfrm>
              <a:off x="7377906" y="3393405"/>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54519D1D-FED4-30A4-46CC-776330F8D3F8}"/>
              </a:ext>
            </a:extLst>
          </p:cNvPr>
          <p:cNvSpPr>
            <a:spLocks noGrp="1"/>
          </p:cNvSpPr>
          <p:nvPr>
            <p:ph type="title"/>
          </p:nvPr>
        </p:nvSpPr>
        <p:spPr/>
        <p:txBody>
          <a:bodyPr/>
          <a:lstStyle/>
          <a:p>
            <a:r>
              <a:rPr lang="en-US" dirty="0">
                <a:solidFill>
                  <a:srgbClr val="00A5B5"/>
                </a:solidFill>
              </a:rPr>
              <a:t>Communication</a:t>
            </a:r>
          </a:p>
        </p:txBody>
      </p:sp>
    </p:spTree>
    <p:custDataLst>
      <p:tags r:id="rId1"/>
    </p:custDataLst>
    <p:extLst>
      <p:ext uri="{BB962C8B-B14F-4D97-AF65-F5344CB8AC3E}">
        <p14:creationId xmlns:p14="http://schemas.microsoft.com/office/powerpoint/2010/main" val="5720934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41"/>
  <p:tag name="ARTICULATE_DESIGN_ID_VES POWERPOINT THEME" val="vy4OGB2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AllExternalAdhocVariableMappings/>
</file>

<file path=customXml/item2.xml><?xml version="1.0" encoding="utf-8"?>
<VariableListDefinition name="Computed" displayName="Computed" id="e19fadc2-b663-4a59-9f49-2f162da2f4b7" isdomainofvalue="False" dataSourceId="31e97507-29e1-40ab-b96f-1de2570fd1db"/>
</file>

<file path=customXml/item3.xml><?xml version="1.0" encoding="utf-8"?>
<VariableList UniqueId="861af635-a31c-4ddd-abb3-2a7dd1b20565" Name="System" ContentType="XML" MajorVersion="0" MinorVersion="1" isLocalCopy="False" IsBaseObject="False" DataSourceId="b2364e44-d80c-4f6b-88a5-bbd120fa7a1e" DataSourceMajorVersion="0" DataSourceMinorVersion="1"/>
</file>

<file path=customXml/item4.xml><?xml version="1.0" encoding="utf-8"?>
<VariableList UniqueId="44c46bfe-be1d-461c-b83e-4dadd0d5896d" Name="AD_HOC" ContentType="XML" MajorVersion="0" MinorVersion="1" isLocalCopy="False" IsBaseObject="False" DataSourceId="341259f8-e91f-43fe-bbc3-1e5902e87ee9" DataSourceMajorVersion="0" DataSourceMinorVersion="1"/>
</file>

<file path=customXml/item5.xml><?xml version="1.0" encoding="utf-8"?>
<VariableListDefinition name="System" displayName="System" id="861af635-a31c-4ddd-abb3-2a7dd1b20565" isdomainofvalue="False" dataSourceId="b2364e44-d80c-4f6b-88a5-bbd120fa7a1e"/>
</file>

<file path=customXml/item6.xml><?xml version="1.0" encoding="utf-8"?>
<VariableList UniqueId="e19fadc2-b663-4a59-9f49-2f162da2f4b7" Name="Computed" ContentType="XML" MajorVersion="0" MinorVersion="1" isLocalCopy="False" IsBaseObject="False" DataSourceId="31e97507-29e1-40ab-b96f-1de2570fd1db" DataSourceMajorVersion="0" DataSourceMinorVersion="1"/>
</file>

<file path=customXml/item7.xml><?xml version="1.0" encoding="utf-8"?>
<VariableListDefinition name="AD_HOC" displayName="AD_HOC" id="44c46bfe-be1d-461c-b83e-4dadd0d5896d" isdomainofvalue="False" dataSourceId="341259f8-e91f-43fe-bbc3-1e5902e87ee9"/>
</file>

<file path=customXml/itemProps1.xml><?xml version="1.0" encoding="utf-8"?>
<ds:datastoreItem xmlns:ds="http://schemas.openxmlformats.org/officeDocument/2006/customXml" ds:itemID="{53F0B9B3-9D82-4FC7-B5C5-91B6A913ECC2}">
  <ds:schemaRefs/>
</ds:datastoreItem>
</file>

<file path=customXml/itemProps2.xml><?xml version="1.0" encoding="utf-8"?>
<ds:datastoreItem xmlns:ds="http://schemas.openxmlformats.org/officeDocument/2006/customXml" ds:itemID="{014692C3-A49B-4269-985B-4C73E2F7127D}">
  <ds:schemaRefs/>
</ds:datastoreItem>
</file>

<file path=customXml/itemProps3.xml><?xml version="1.0" encoding="utf-8"?>
<ds:datastoreItem xmlns:ds="http://schemas.openxmlformats.org/officeDocument/2006/customXml" ds:itemID="{697F7D15-5E68-48EC-85AB-78A20EF54704}">
  <ds:schemaRefs/>
</ds:datastoreItem>
</file>

<file path=customXml/itemProps4.xml><?xml version="1.0" encoding="utf-8"?>
<ds:datastoreItem xmlns:ds="http://schemas.openxmlformats.org/officeDocument/2006/customXml" ds:itemID="{E34509B5-A9AB-4A9A-B629-A15693404434}">
  <ds:schemaRefs/>
</ds:datastoreItem>
</file>

<file path=customXml/itemProps5.xml><?xml version="1.0" encoding="utf-8"?>
<ds:datastoreItem xmlns:ds="http://schemas.openxmlformats.org/officeDocument/2006/customXml" ds:itemID="{CB562455-CFC4-497B-818F-70B5A7F77A21}">
  <ds:schemaRefs/>
</ds:datastoreItem>
</file>

<file path=customXml/itemProps6.xml><?xml version="1.0" encoding="utf-8"?>
<ds:datastoreItem xmlns:ds="http://schemas.openxmlformats.org/officeDocument/2006/customXml" ds:itemID="{D4810208-D941-4EFA-B911-99D5234E3CBE}">
  <ds:schemaRefs/>
</ds:datastoreItem>
</file>

<file path=customXml/itemProps7.xml><?xml version="1.0" encoding="utf-8"?>
<ds:datastoreItem xmlns:ds="http://schemas.openxmlformats.org/officeDocument/2006/customXml" ds:itemID="{E96BDF6F-51A8-493F-A847-6A717D0717DB}">
  <ds:schemaRefs/>
</ds:datastoreItem>
</file>

<file path=docProps/app.xml><?xml version="1.0" encoding="utf-8"?>
<Properties xmlns="http://schemas.openxmlformats.org/officeDocument/2006/extended-properties" xmlns:vt="http://schemas.openxmlformats.org/officeDocument/2006/docPropsVTypes">
  <Template/>
  <TotalTime>18013</TotalTime>
  <Words>2886</Words>
  <Application>Microsoft Office PowerPoint</Application>
  <PresentationFormat>Presentación en pantalla (16:9)</PresentationFormat>
  <Paragraphs>439</Paragraphs>
  <Slides>45</Slides>
  <Notes>45</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45</vt:i4>
      </vt:variant>
    </vt:vector>
  </HeadingPairs>
  <TitlesOfParts>
    <vt:vector size="57" baseType="lpstr">
      <vt:lpstr>Arial</vt:lpstr>
      <vt:lpstr>Avenir LT Std 45 Book</vt:lpstr>
      <vt:lpstr>Calibri</vt:lpstr>
      <vt:lpstr>Gill Sans</vt:lpstr>
      <vt:lpstr>HelveticaNeueLT Std</vt:lpstr>
      <vt:lpstr>Lato Light</vt:lpstr>
      <vt:lpstr>Merriweather Regular</vt:lpstr>
      <vt:lpstr>Open Sans Light</vt:lpstr>
      <vt:lpstr>System Font Regular</vt:lpstr>
      <vt:lpstr>Zapf Dingbats</vt:lpstr>
      <vt:lpstr>VES PowerPoint Theme</vt:lpstr>
      <vt:lpstr>VES PowerPoint Theme</vt:lpstr>
      <vt:lpstr>Presentación de PowerPoint</vt:lpstr>
      <vt:lpstr>Succession Planning Is</vt:lpstr>
      <vt:lpstr>Learning Outcomes</vt:lpstr>
      <vt:lpstr>Today’s Agenda</vt:lpstr>
      <vt:lpstr>Presentación de PowerPoint</vt:lpstr>
      <vt:lpstr> Designing Organizational Structures </vt:lpstr>
      <vt:lpstr>Goals</vt:lpstr>
      <vt:lpstr>Factors To Consider</vt:lpstr>
      <vt:lpstr>Communication</vt:lpstr>
      <vt:lpstr>Why Factor In Succession Planning?</vt:lpstr>
      <vt:lpstr> What is Succession Planning </vt:lpstr>
      <vt:lpstr> Why Succession Planning Matters… </vt:lpstr>
      <vt:lpstr>Factors That Drive Succession Planning Strategy </vt:lpstr>
      <vt:lpstr>Presentación de PowerPoint</vt:lpstr>
      <vt:lpstr>Step 1: Business Objectives  </vt:lpstr>
      <vt:lpstr>Presentación de PowerPoint</vt:lpstr>
      <vt:lpstr>Presentación de PowerPoint</vt:lpstr>
      <vt:lpstr>Presentación de PowerPoint</vt:lpstr>
      <vt:lpstr>Step 2: Organizational Structure  </vt:lpstr>
      <vt:lpstr>Presentación de PowerPoint</vt:lpstr>
      <vt:lpstr>Presentación de PowerPoint</vt:lpstr>
      <vt:lpstr>Presentación de PowerPoint</vt:lpstr>
      <vt:lpstr>Presentación de PowerPoint</vt:lpstr>
      <vt:lpstr>Step 3: Organizational Charts  </vt:lpstr>
      <vt:lpstr>Presentación de PowerPoint</vt:lpstr>
      <vt:lpstr>Step 4:  Job Analysis  </vt:lpstr>
      <vt:lpstr>Presentación de PowerPoint</vt:lpstr>
      <vt:lpstr>Examine the jobs that need to be done further by considering the following question’s : </vt:lpstr>
      <vt:lpstr>Job Details Job title, essential function, team, and internal/external customer.</vt:lpstr>
      <vt:lpstr>Presentación de PowerPoint</vt:lpstr>
      <vt:lpstr>Presentación de PowerPoint</vt:lpstr>
      <vt:lpstr>Presentación de PowerPoint</vt:lpstr>
      <vt:lpstr>Presentación de PowerPoint</vt:lpstr>
      <vt:lpstr>Presentación de PowerPoint</vt:lpstr>
      <vt:lpstr>Performance Matrix – 9 Box</vt:lpstr>
      <vt:lpstr>Presentación de PowerPoint</vt:lpstr>
      <vt:lpstr>Presentación de PowerPoint</vt:lpstr>
      <vt:lpstr>Presentación de PowerPoint</vt:lpstr>
      <vt:lpstr>Presentación de PowerPoint</vt:lpstr>
      <vt:lpstr>Development Plan  Succession Planning   </vt:lpstr>
      <vt:lpstr>Development Plan  Succession Planning   </vt:lpstr>
      <vt:lpstr>Development Plan  Succession Planning   </vt:lpstr>
      <vt:lpstr>Presentación de PowerPoint</vt:lpstr>
      <vt:lpstr>Presentación de PowerPoint</vt:lpstr>
      <vt:lpstr>Presentación de PowerPoint</vt:lpstr>
    </vt:vector>
  </TitlesOfParts>
  <Company>Avitus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Kirschenmann</dc:creator>
  <cp:lastModifiedBy>Maximiliano Santangelo</cp:lastModifiedBy>
  <cp:revision>739</cp:revision>
  <cp:lastPrinted>2017-12-06T18:27:10Z</cp:lastPrinted>
  <dcterms:created xsi:type="dcterms:W3CDTF">2017-09-26T18:05:46Z</dcterms:created>
  <dcterms:modified xsi:type="dcterms:W3CDTF">2022-11-17T20:30:57Z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1FAFD7A1-B8D9-4401-9CC8-947FDAC71A5A</vt:lpwstr>
  </property>
  <property fmtid="{D5CDD505-2E9C-101B-9397-08002B2CF9AE}" pid="3" name="ArticulatePath">
    <vt:lpwstr>Succession_Planning_Webinar (1)</vt:lpwstr>
  </property>
</Properties>
</file>