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comments/modernComment_91D_349341C7.xml" ContentType="application/vnd.ms-powerpoint.comments+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
  </p:sldMasterIdLst>
  <p:notesMasterIdLst>
    <p:notesMasterId r:id="rId38"/>
  </p:notesMasterIdLst>
  <p:handoutMasterIdLst>
    <p:handoutMasterId r:id="rId39"/>
  </p:handoutMasterIdLst>
  <p:sldIdLst>
    <p:sldId id="553" r:id="rId9"/>
    <p:sldId id="2278" r:id="rId10"/>
    <p:sldId id="2293" r:id="rId11"/>
    <p:sldId id="2334" r:id="rId12"/>
    <p:sldId id="2284" r:id="rId13"/>
    <p:sldId id="2232" r:id="rId14"/>
    <p:sldId id="2344" r:id="rId15"/>
    <p:sldId id="2345" r:id="rId16"/>
    <p:sldId id="2346" r:id="rId17"/>
    <p:sldId id="2347" r:id="rId18"/>
    <p:sldId id="2348" r:id="rId19"/>
    <p:sldId id="2349" r:id="rId20"/>
    <p:sldId id="2350" r:id="rId21"/>
    <p:sldId id="2351" r:id="rId22"/>
    <p:sldId id="2352" r:id="rId23"/>
    <p:sldId id="2324" r:id="rId24"/>
    <p:sldId id="307" r:id="rId25"/>
    <p:sldId id="2331" r:id="rId26"/>
    <p:sldId id="2332" r:id="rId27"/>
    <p:sldId id="2329" r:id="rId28"/>
    <p:sldId id="2330" r:id="rId29"/>
    <p:sldId id="2341" r:id="rId30"/>
    <p:sldId id="2326" r:id="rId31"/>
    <p:sldId id="2327" r:id="rId32"/>
    <p:sldId id="2333" r:id="rId33"/>
    <p:sldId id="2328" r:id="rId34"/>
    <p:sldId id="2342" r:id="rId35"/>
    <p:sldId id="2265" r:id="rId36"/>
    <p:sldId id="2305" r:id="rId37"/>
  </p:sldIdLst>
  <p:sldSz cx="9144000" cy="5143500" type="screen16x9"/>
  <p:notesSz cx="7102475" cy="9388475"/>
  <p:custDataLst>
    <p:custData r:id="rId1"/>
    <p:custData r:id="rId2"/>
    <p:custData r:id="rId5"/>
    <p:custData r:id="rId7"/>
    <p:custData r:id="rId6"/>
    <p:custData r:id="rId3"/>
    <p:custData r:id="rId4"/>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D3703B-E68A-E0DA-DE3D-7195291407EE}" name="Natalie Mcgill" initials="NM" userId="S::Natalie.Mcgill@vensure.com::8bc76b54-7c8b-4c6c-8efd-dbeb05fa6e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da Mallant" initials="JM" lastIdx="1" clrIdx="0">
    <p:extLst>
      <p:ext uri="{19B8F6BF-5375-455C-9EA6-DF929625EA0E}">
        <p15:presenceInfo xmlns:p15="http://schemas.microsoft.com/office/powerpoint/2012/main" userId="Jada Malla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930"/>
    <a:srgbClr val="A0E2F1"/>
    <a:srgbClr val="00A5B5"/>
    <a:srgbClr val="E8E8E9"/>
    <a:srgbClr val="59595B"/>
    <a:srgbClr val="000000"/>
    <a:srgbClr val="EA5084"/>
    <a:srgbClr val="3B0083"/>
    <a:srgbClr val="69BE28"/>
    <a:srgbClr val="FF6D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86562" autoAdjust="0"/>
  </p:normalViewPr>
  <p:slideViewPr>
    <p:cSldViewPr snapToGrid="0" snapToObjects="1" showGuides="1">
      <p:cViewPr varScale="1">
        <p:scale>
          <a:sx n="121" d="100"/>
          <a:sy n="121" d="100"/>
        </p:scale>
        <p:origin x="1494" y="108"/>
      </p:cViewPr>
      <p:guideLst>
        <p:guide orient="horz" pos="1020"/>
        <p:guide pos="5520"/>
        <p:guide pos="2880"/>
        <p:guide pos="240"/>
      </p:guideLst>
    </p:cSldViewPr>
  </p:slideViewPr>
  <p:outlineViewPr>
    <p:cViewPr>
      <p:scale>
        <a:sx n="33" d="100"/>
        <a:sy n="33" d="100"/>
      </p:scale>
      <p:origin x="0" y="17640"/>
    </p:cViewPr>
  </p:outlineViewPr>
  <p:notesTextViewPr>
    <p:cViewPr>
      <p:scale>
        <a:sx n="100" d="100"/>
        <a:sy n="100" d="100"/>
      </p:scale>
      <p:origin x="0" y="0"/>
    </p:cViewPr>
  </p:notesTextViewPr>
  <p:notesViewPr>
    <p:cSldViewPr snapToGrid="0" snapToObjects="1" showGuide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commentAuthors" Target="commentAuthors.xml"/></Relationships>
</file>

<file path=ppt/comments/modernComment_91D_349341C7.xml><?xml version="1.0" encoding="utf-8"?>
<p188:cmLst xmlns:a="http://schemas.openxmlformats.org/drawingml/2006/main" xmlns:r="http://schemas.openxmlformats.org/officeDocument/2006/relationships" xmlns:p188="http://schemas.microsoft.com/office/powerpoint/2018/8/main">
  <p188:cm id="{D68F7642-117F-4301-9573-282832B2D4BA}" authorId="{D1D3703B-E68A-E0DA-DE3D-7195291407EE}" created="2022-08-14T23:55:02.185">
    <ac:deMkLst xmlns:ac="http://schemas.microsoft.com/office/drawing/2013/main/command">
      <pc:docMk xmlns:pc="http://schemas.microsoft.com/office/powerpoint/2013/main/command"/>
      <pc:sldMk xmlns:pc="http://schemas.microsoft.com/office/powerpoint/2013/main/command" cId="882065863" sldId="2333"/>
      <ac:spMk id="5" creationId="{6C0DF7F0-509E-5272-4EC8-1BEBE4FDAF4F}"/>
    </ac:deMkLst>
    <p188:txBody>
      <a:bodyPr/>
      <a:lstStyle/>
      <a:p>
        <a:r>
          <a:rPr lang="en-US"/>
          <a:t>Would like to have this slide "move" - where I read the quote and then when I advance it brings in Socrates' name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291CE93F-AACE-2549-8EA5-C195E02A5EFA}" type="slidenum">
              <a:rPr lang="en-US" smtClean="0"/>
              <a:t>‹#›</a:t>
            </a:fld>
            <a:endParaRPr lang="en-US" dirty="0"/>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F917C35-5DD3-664E-BF78-E6A0455D11AB}" type="datetimeFigureOut">
              <a:rPr lang="en-US" smtClean="0"/>
              <a:t>9/1/2022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A9AE40-3CA6-2149-BC27-B0A8ADC6FAAA}" type="slidenum">
              <a:rPr lang="en-US" smtClean="0"/>
              <a:t>‹#›</a:t>
            </a:fld>
            <a:endParaRPr lang="en-US" dirty="0"/>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ntrepreneur.com/topic/baby-boomers"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entrepreneur.com/topic/millennials" TargetMode="External"/><Relationship Id="rId4" Type="http://schemas.openxmlformats.org/officeDocument/2006/relationships/hyperlink" Target="https://www.entrepreneur.com/topic/generation-x"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uclino.com/articles/knowledge-managemen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https://www.iofficecorp.com/blog/improve-communication-workplace</a:t>
            </a:r>
          </a:p>
          <a:p>
            <a:pPr marL="176679" indent="-176679">
              <a:buFont typeface="Arial" panose="020B0604020202020204" pitchFamily="34" charset="0"/>
              <a:buChar char="•"/>
            </a:pPr>
            <a:r>
              <a:rPr lang="en-US" dirty="0"/>
              <a:t>https://www.entrepreneur.com/article/352621</a:t>
            </a:r>
          </a:p>
          <a:p>
            <a:pPr marL="176679" indent="-176679">
              <a:buFont typeface="Arial" panose="020B0604020202020204" pitchFamily="34" charset="0"/>
              <a:buChar char="•"/>
            </a:pPr>
            <a:r>
              <a:rPr lang="en-US" dirty="0"/>
              <a:t>https://pumble.com/blog/improve-communication-across-generations-at-work/</a:t>
            </a:r>
          </a:p>
          <a:p>
            <a:pPr marL="176679" indent="-176679">
              <a:buFont typeface="Arial" panose="020B0604020202020204" pitchFamily="34" charset="0"/>
              <a:buChar char="•"/>
            </a:pPr>
            <a:r>
              <a:rPr lang="en-US" dirty="0"/>
              <a:t>https://managementhelp.org/interpersonal/understand-generational-differences.htm#:~:text=Baby%20Boomers%20%E2%80%93%201946%2D1964,iGen%20or%20Centennials%20%E2%80%93%201996%2Dnow</a:t>
            </a:r>
          </a:p>
          <a:p>
            <a:pPr marL="176679" indent="-176679">
              <a:buFont typeface="Arial" panose="020B0604020202020204" pitchFamily="34" charset="0"/>
              <a:buChar char="•"/>
            </a:pPr>
            <a:r>
              <a:rPr lang="en-US" dirty="0"/>
              <a:t>https://www.pewresearch.org/social-trends/2019/02/14/millennial-life-how-young-adulthood-today-compares-with-prior-generations-2/</a:t>
            </a:r>
          </a:p>
          <a:p>
            <a:pPr marL="176679" indent="-176679">
              <a:buFont typeface="Arial" panose="020B0604020202020204" pitchFamily="34" charset="0"/>
              <a:buChar char="•"/>
            </a:pPr>
            <a:r>
              <a:rPr lang="en-US" dirty="0"/>
              <a:t>https://www.purdueglobal.edu/education-partnerships/generational-workforce-differences-infographic/</a:t>
            </a:r>
          </a:p>
          <a:p>
            <a:pPr marL="176679" indent="-176679">
              <a:buFont typeface="Arial" panose="020B0604020202020204" pitchFamily="34" charset="0"/>
              <a:buChar char="•"/>
            </a:pPr>
            <a:r>
              <a:rPr lang="en-US" dirty="0"/>
              <a:t>https://www.getapp.com/resources/characteristics-of-different-generations-in-the-workplace/</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a:t>
            </a:fld>
            <a:endParaRPr lang="en-US" dirty="0"/>
          </a:p>
        </p:txBody>
      </p:sp>
    </p:spTree>
    <p:extLst>
      <p:ext uri="{BB962C8B-B14F-4D97-AF65-F5344CB8AC3E}">
        <p14:creationId xmlns:p14="http://schemas.microsoft.com/office/powerpoint/2010/main" val="2033994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Gen X came of age during the rise of personal computers - most had computers in their classroom in grade school or junior high.  </a:t>
            </a:r>
          </a:p>
          <a:p>
            <a:pPr marL="176679" indent="-176679">
              <a:buFont typeface="Arial" panose="020B0604020202020204" pitchFamily="34" charset="0"/>
              <a:buChar char="•"/>
            </a:pPr>
            <a:r>
              <a:rPr lang="en-US" dirty="0"/>
              <a:t>When it comes to company loyalty, while Gen X does not have as much loyalty as the Boomers they are more loyal than millennials. </a:t>
            </a:r>
          </a:p>
          <a:p>
            <a:pPr marL="176679" indent="-176679">
              <a:buFont typeface="Arial" panose="020B0604020202020204" pitchFamily="34" charset="0"/>
              <a:buChar char="•"/>
            </a:pPr>
            <a:r>
              <a:rPr lang="en-US" dirty="0"/>
              <a:t>They are loyal to companies but are also willing to jump ship for the right opportunity or for the right boss.  </a:t>
            </a:r>
          </a:p>
          <a:p>
            <a:pPr marL="176679" indent="-176679">
              <a:buFont typeface="Arial" panose="020B0604020202020204" pitchFamily="34" charset="0"/>
              <a:buChar char="•"/>
            </a:pPr>
            <a:r>
              <a:rPr lang="en-US" dirty="0"/>
              <a:t>Gen Xers dislike being micromanaged and place a lot of value on autonomy at work, to the point that they will leave an organization if they feel they aren’t getting the level of autonomy they need at work. </a:t>
            </a:r>
          </a:p>
          <a:p>
            <a:pPr marL="176679" indent="-176679">
              <a:buFont typeface="Arial" panose="020B0604020202020204" pitchFamily="34" charset="0"/>
              <a:buChar char="•"/>
            </a:pPr>
            <a:r>
              <a:rPr lang="en-US" dirty="0"/>
              <a:t>In terms of communication preferences, Gen X is more flexible than the Boomers in terms of the medium.  More importantly, is respecting the boundaries they draw between work and their personal lives. Because of their value in work/life balance, they work to live, which is the opposite of the boomers who live to work.  </a:t>
            </a:r>
          </a:p>
          <a:p>
            <a:pPr marL="176679" indent="-176679">
              <a:buFont typeface="Arial" panose="020B0604020202020204" pitchFamily="34" charset="0"/>
              <a:buChar char="•"/>
            </a:pPr>
            <a:r>
              <a:rPr lang="en-US" dirty="0"/>
              <a:t>To this end, the best rewards for Gen Xers are time off from work and freedom when at work. They find rewards that improve their work life balance, or autonomy, to be more enticing than money or awards.</a:t>
            </a:r>
          </a:p>
          <a:p>
            <a:pPr marL="176679" indent="-176679">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11</a:t>
            </a:fld>
            <a:endParaRPr lang="en-US" dirty="0"/>
          </a:p>
        </p:txBody>
      </p:sp>
    </p:spTree>
    <p:extLst>
      <p:ext uri="{BB962C8B-B14F-4D97-AF65-F5344CB8AC3E}">
        <p14:creationId xmlns:p14="http://schemas.microsoft.com/office/powerpoint/2010/main" val="344288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millennials </a:t>
            </a:r>
            <a:r>
              <a:rPr lang="en-US" b="0" i="0" dirty="0">
                <a:solidFill>
                  <a:srgbClr val="000000"/>
                </a:solidFill>
                <a:effectLst/>
                <a:latin typeface="Lato" panose="020F0502020204030203" pitchFamily="34" charset="0"/>
              </a:rPr>
              <a:t>were born between 1981 and 1996.  The first of the generation came into adulthood at the turn of the century, hence the name “millennials”.  They were previously thought of as generation Y.  </a:t>
            </a:r>
          </a:p>
          <a:p>
            <a:pPr marL="176679" indent="-176679" defTabSz="942289">
              <a:buFont typeface="Arial" panose="020B0604020202020204" pitchFamily="34" charset="0"/>
              <a:buChar char="•"/>
              <a:defRPr/>
            </a:pPr>
            <a:r>
              <a:rPr lang="en-US" dirty="0"/>
              <a:t>They represent the largest part of the current workforce at 35% and 22% of the overall population.  They are expected to make up 75% of the global workforce by 2025.  </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Two major events that influenced their values and attributes are the September 11</a:t>
            </a:r>
            <a:r>
              <a:rPr lang="en-US" b="0" i="0" baseline="30000" dirty="0">
                <a:solidFill>
                  <a:srgbClr val="000000"/>
                </a:solidFill>
                <a:effectLst/>
                <a:latin typeface="Lato" panose="020F0502020204030203" pitchFamily="34" charset="0"/>
              </a:rPr>
              <a:t>th</a:t>
            </a:r>
            <a:r>
              <a:rPr lang="en-US" b="0" i="0" dirty="0">
                <a:solidFill>
                  <a:srgbClr val="000000"/>
                </a:solidFill>
                <a:effectLst/>
                <a:latin typeface="Lato" panose="020F0502020204030203" pitchFamily="34" charset="0"/>
              </a:rPr>
              <a:t> terrorist attacks and the great recession sprung on by the housing market collapse of 2008. </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The great recession in particular had a huge impact on millennials because at that time they were either entering the workforce for the first time or were watching the devastating effects it had on their parents. </a:t>
            </a:r>
          </a:p>
          <a:p>
            <a:pPr marL="176679" indent="-176679">
              <a:buFont typeface="Arial" panose="020B0604020202020204" pitchFamily="34" charset="0"/>
              <a:buChar char="•"/>
            </a:pPr>
            <a:endParaRPr lang="en-US" b="0" i="0" dirty="0">
              <a:solidFill>
                <a:srgbClr val="000000"/>
              </a:solidFill>
              <a:effectLst/>
              <a:latin typeface="Lato" panose="020F0502020204030203" pitchFamily="34" charset="0"/>
            </a:endParaRP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Interestingly Millennials are often thought of as the last generation to grow up offline since at home wi-fi networks didn’t really reach mass availability until the late 90s. As such they did grow up with technology and are great at adapting to new technologies but they truly are the last generation to have any length of their childhood without high speed internet access available.  </a:t>
            </a:r>
          </a:p>
          <a:p>
            <a:pPr marL="176679" indent="-176679">
              <a:buFont typeface="Arial" panose="020B0604020202020204" pitchFamily="34" charset="0"/>
              <a:buChar char="•"/>
            </a:pPr>
            <a:r>
              <a:rPr lang="en-US" b="0" i="0" dirty="0">
                <a:solidFill>
                  <a:srgbClr val="60606D"/>
                </a:solidFill>
                <a:effectLst/>
                <a:latin typeface="Roboto" panose="02000000000000000000" pitchFamily="2" charset="0"/>
              </a:rPr>
              <a:t>They are the most educated generation to date with about 40% of them having a bachelors degree or higher.  Their approach to money has been to earn to spend.  </a:t>
            </a:r>
          </a:p>
          <a:p>
            <a:pPr marL="176679" indent="-176679">
              <a:buFont typeface="Arial" panose="020B0604020202020204" pitchFamily="34" charset="0"/>
              <a:buChar char="•"/>
            </a:pPr>
            <a:endParaRPr lang="en-US" b="0" i="0" dirty="0">
              <a:solidFill>
                <a:srgbClr val="60606D"/>
              </a:solidFill>
              <a:effectLst/>
              <a:latin typeface="Roboto" panose="02000000000000000000" pitchFamily="2" charset="0"/>
            </a:endParaRPr>
          </a:p>
          <a:p>
            <a:pPr marL="176679" indent="-176679">
              <a:buFont typeface="Arial" panose="020B0604020202020204" pitchFamily="34" charset="0"/>
              <a:buChar char="•"/>
            </a:pPr>
            <a:endParaRPr lang="en-US" b="0" i="0" dirty="0">
              <a:solidFill>
                <a:srgbClr val="60606D"/>
              </a:solidFill>
              <a:effectLst/>
              <a:latin typeface="Roboto" panose="02000000000000000000" pitchFamily="2" charset="0"/>
            </a:endParaRP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12</a:t>
            </a:fld>
            <a:endParaRPr lang="en-US" dirty="0"/>
          </a:p>
        </p:txBody>
      </p:sp>
    </p:spTree>
    <p:extLst>
      <p:ext uri="{BB962C8B-B14F-4D97-AF65-F5344CB8AC3E}">
        <p14:creationId xmlns:p14="http://schemas.microsoft.com/office/powerpoint/2010/main" val="2680005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Millennials have the lowest company loyalty and are somewhat notorious for being job hoppers. Its easy to see how entering the workforce during the great recession could have this kind of effect.  It is a trend which has held true as they have been in the workforce. </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43% of Millennials expect to change jobs within 2 years, and only 28% plan to stay more than 5 years.</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Counter to these numbers millennials do have some company loyalty which is based on career growth and company support; more so than any generation millennials are the least likely to stay at a job or company where they see no future for themselves. </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Millennials also came of age as technology was being refined, and as such they grew up highly favoring instant messaging and texting which remain their preferred methods of communication to this day. </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 </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Similarly, Millennials have little patience for in person meetings that could have been solved with an email or chat message they favor efficiency in their communications. In contrast to their Boomer colleagues, Millennials tend to prefer more informal language at work which can be something of a barrier when interacting with other generations.  </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Much like Gen X, Millennials also place a lot of value on work life balance. </a:t>
            </a:r>
          </a:p>
          <a:p>
            <a:pPr marL="143961" indent="0" defTabSz="942289">
              <a:buClr>
                <a:srgbClr val="000000"/>
              </a:buClr>
              <a:buSzPts val="1400"/>
              <a:buFont typeface="Arial"/>
              <a:buNone/>
              <a:defRPr/>
            </a:pPr>
            <a:r>
              <a:rPr lang="en-US" b="0" i="0" dirty="0">
                <a:solidFill>
                  <a:srgbClr val="60606D"/>
                </a:solidFill>
                <a:effectLst/>
                <a:latin typeface="Roboto" panose="02000000000000000000" pitchFamily="2" charset="0"/>
              </a:rPr>
              <a:t>They often push for emphasizing the quality of their work and not the number of hours they spend working.  They want to leverage technology and have greater flexibility of when and where they get their work done.  They desire simply to be shown what is needed to be accomplished and they will figure out how to best get from A to B.  </a:t>
            </a:r>
          </a:p>
          <a:p>
            <a:pPr marL="176679" indent="-176679">
              <a:buFont typeface="Arial" panose="020B0604020202020204" pitchFamily="34" charset="0"/>
              <a:buChar char="•"/>
            </a:pPr>
            <a:r>
              <a:rPr lang="en-US" b="0" i="0" dirty="0">
                <a:solidFill>
                  <a:srgbClr val="000000"/>
                </a:solidFill>
                <a:effectLst/>
                <a:latin typeface="Lato" panose="020F0502020204030203" pitchFamily="34" charset="0"/>
              </a:rPr>
              <a:t>Finally, with most millennials being mid career they tend to place a lot of value on feedback and development as they look to continue growing their careers and assume leadership positions in the next 5-10 years.</a:t>
            </a:r>
          </a:p>
          <a:p>
            <a:pPr marL="176679" indent="-176679">
              <a:buFont typeface="Arial" panose="020B0604020202020204" pitchFamily="34" charset="0"/>
              <a:buChar char="•"/>
            </a:pPr>
            <a:endParaRPr lang="en-US" b="0" i="0" dirty="0">
              <a:solidFill>
                <a:srgbClr val="60606D"/>
              </a:solidFill>
              <a:effectLst/>
              <a:latin typeface="Roboto" panose="02000000000000000000" pitchFamily="2" charset="0"/>
            </a:endParaRPr>
          </a:p>
          <a:p>
            <a:pPr marL="176679" indent="-176679">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13</a:t>
            </a:fld>
            <a:endParaRPr lang="en-US" dirty="0"/>
          </a:p>
        </p:txBody>
      </p:sp>
    </p:spTree>
    <p:extLst>
      <p:ext uri="{BB962C8B-B14F-4D97-AF65-F5344CB8AC3E}">
        <p14:creationId xmlns:p14="http://schemas.microsoft.com/office/powerpoint/2010/main" val="3935556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 typeface="Arial" panose="020B0604020202020204" pitchFamily="34" charset="0"/>
              <a:buChar char="•"/>
              <a:defRPr/>
            </a:pPr>
            <a:r>
              <a:rPr lang="en-US" dirty="0"/>
              <a:t>Finally, Gen Z, or Zoomers as they are more commonly known.  They are our first Digital Natives.  </a:t>
            </a:r>
          </a:p>
          <a:p>
            <a:pPr marL="176679" indent="-176679">
              <a:buFont typeface="Arial" panose="020B0604020202020204" pitchFamily="34" charset="0"/>
              <a:buChar char="•"/>
            </a:pPr>
            <a:r>
              <a:rPr lang="en-US" b="0" i="0" dirty="0">
                <a:solidFill>
                  <a:srgbClr val="374151"/>
                </a:solidFill>
                <a:effectLst/>
                <a:latin typeface="ui-sans-serif"/>
              </a:rPr>
              <a:t>Zoomers are the youngest generation currently in the work force, they were born between 1997 and 2012.  They currently comprise 5% of the workforce and 20% of the population.   A good portion of Zoomers have not yet entered the workforce. </a:t>
            </a:r>
          </a:p>
          <a:p>
            <a:pPr marL="176679" indent="-176679">
              <a:buFont typeface="Arial" panose="020B0604020202020204" pitchFamily="34" charset="0"/>
              <a:buChar char="•"/>
            </a:pPr>
            <a:r>
              <a:rPr lang="en-US" b="0" i="0" dirty="0">
                <a:solidFill>
                  <a:srgbClr val="374151"/>
                </a:solidFill>
                <a:effectLst/>
                <a:latin typeface="ui-sans-serif"/>
              </a:rPr>
              <a:t>Its difficult to say what cultural events will have the biggest impact on this generation since they really are still coming of age, perhaps the pandemic will prove to be a cornerstone event for Zoomers that will shape them in ways we have yet to see or the pending litigation against governments and big oil over climate change or the student loan crisis.  </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4151"/>
                </a:solidFill>
                <a:effectLst/>
                <a:latin typeface="ui-sans-serif"/>
              </a:rPr>
              <a:t>Zoomers are the first generation that have been raised with smartphones and tablets, and as a result they are the most tech savvy generation.  Having had such access to social media has led to them express their thoughts on social issues before they were old enough to vote. Despite the stereotype that Zoomers are the generation that never look up from their phones, they actually prefer face to face interactions at work whenever possible which is a contrast compared to Millennials. </a:t>
            </a:r>
          </a:p>
          <a:p>
            <a:pPr marL="176679" indent="-176679">
              <a:buFont typeface="Arial" panose="020B0604020202020204" pitchFamily="34" charset="0"/>
              <a:buChar char="•"/>
            </a:pPr>
            <a:endParaRPr lang="en-US" b="0" i="0" dirty="0">
              <a:solidFill>
                <a:srgbClr val="374151"/>
              </a:solidFill>
              <a:effectLst/>
              <a:latin typeface="ui-sans-serif"/>
            </a:endParaRPr>
          </a:p>
          <a:p>
            <a:pPr marL="176679" indent="-176679">
              <a:buFont typeface="Arial" panose="020B0604020202020204" pitchFamily="34" charset="0"/>
              <a:buChar char="•"/>
            </a:pPr>
            <a:r>
              <a:rPr lang="en-US" b="0" i="0" dirty="0">
                <a:solidFill>
                  <a:srgbClr val="374151"/>
                </a:solidFill>
                <a:effectLst/>
                <a:latin typeface="ui-sans-serif"/>
              </a:rPr>
              <a:t>Zoomers are far from the first generation to be interested in social activism, remember one of the key cultural events for the Boomers was the civil rights movement. But Zoomers are being somewhat renowned for their commitment to social justice and their willingness to fight for change they feel the world needs. We see this not only in diversity and inclusion efforts but also in things like voting rights and climate change.  </a:t>
            </a:r>
          </a:p>
          <a:p>
            <a:pPr marL="176679" indent="-176679">
              <a:buFont typeface="Arial" panose="020B0604020202020204" pitchFamily="34" charset="0"/>
              <a:buChar char="•"/>
            </a:pPr>
            <a:endParaRPr lang="en-US" b="0" i="0" dirty="0">
              <a:solidFill>
                <a:srgbClr val="374151"/>
              </a:solidFill>
              <a:effectLst/>
              <a:latin typeface="ui-sans-serif"/>
            </a:endParaRP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14</a:t>
            </a:fld>
            <a:endParaRPr lang="en-US" dirty="0"/>
          </a:p>
        </p:txBody>
      </p:sp>
    </p:spTree>
    <p:extLst>
      <p:ext uri="{BB962C8B-B14F-4D97-AF65-F5344CB8AC3E}">
        <p14:creationId xmlns:p14="http://schemas.microsoft.com/office/powerpoint/2010/main" val="136912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0" i="0" dirty="0">
                <a:solidFill>
                  <a:srgbClr val="374151"/>
                </a:solidFill>
                <a:effectLst/>
                <a:latin typeface="ui-sans-serif"/>
              </a:rPr>
              <a:t>When talking about work habits and communication styles for Zoomers the first thing that comes to mind is technology. </a:t>
            </a:r>
          </a:p>
          <a:p>
            <a:pPr marL="176679" indent="-176679">
              <a:buFont typeface="Arial" panose="020B0604020202020204" pitchFamily="34" charset="0"/>
              <a:buChar char="•"/>
            </a:pPr>
            <a:endParaRPr lang="en-US" b="0" i="0" dirty="0">
              <a:solidFill>
                <a:srgbClr val="374151"/>
              </a:solidFill>
              <a:effectLst/>
              <a:latin typeface="ui-sans-serif"/>
            </a:endParaRPr>
          </a:p>
          <a:p>
            <a:pPr marL="176679" indent="-176679">
              <a:buFont typeface="Arial" panose="020B0604020202020204" pitchFamily="34" charset="0"/>
              <a:buChar char="•"/>
            </a:pPr>
            <a:r>
              <a:rPr lang="en-US" b="0" i="0" dirty="0">
                <a:solidFill>
                  <a:srgbClr val="374151"/>
                </a:solidFill>
                <a:effectLst/>
                <a:latin typeface="ui-sans-serif"/>
              </a:rPr>
              <a:t>Their familiarity with technology is something which they are wanting from companies they join, They want companies to be on the cutting end of leveraging technology and taking advantage of new solutions.  They want on demand learning and more training.  They are asking for more continuous feedback from their supervisors.  </a:t>
            </a:r>
            <a:r>
              <a:rPr lang="en-US" dirty="0"/>
              <a:t>Zoomers place a lot of importance on job security and growth within an organization, which is divergent of where Millennials are.  </a:t>
            </a:r>
          </a:p>
          <a:p>
            <a:pPr marL="176679" indent="-176679">
              <a:buFont typeface="Arial" panose="020B0604020202020204" pitchFamily="34" charset="0"/>
              <a:buChar char="•"/>
            </a:pPr>
            <a:endParaRPr lang="en-US" b="0" i="0" dirty="0">
              <a:solidFill>
                <a:srgbClr val="374151"/>
              </a:solidFill>
              <a:effectLst/>
              <a:latin typeface="ui-sans-serif"/>
            </a:endParaRPr>
          </a:p>
          <a:p>
            <a:pPr marL="176679" indent="-176679">
              <a:buFont typeface="Arial" panose="020B0604020202020204" pitchFamily="34" charset="0"/>
              <a:buChar char="•"/>
            </a:pPr>
            <a:r>
              <a:rPr lang="en-US" b="0" i="0" dirty="0">
                <a:solidFill>
                  <a:srgbClr val="374151"/>
                </a:solidFill>
                <a:effectLst/>
                <a:latin typeface="ui-sans-serif"/>
              </a:rPr>
              <a:t>Zoomers are also placing a high value on work life balance.  They’re the generation who are starting to question if all jobs have to be done on a 9-5 cycle, or if its possible to allow for more flexibility for the needs of individual workers.  As an extension of this thinking, Zoomers place emphasis on results and less on what hours specifically are worked to achieve those results. </a:t>
            </a:r>
          </a:p>
          <a:p>
            <a:pPr marL="0" indent="0">
              <a:buFont typeface="Arial" panose="020B0604020202020204" pitchFamily="34" charset="0"/>
              <a:buNone/>
            </a:pPr>
            <a:endParaRPr lang="en-US" b="0" i="0" dirty="0">
              <a:solidFill>
                <a:srgbClr val="374151"/>
              </a:solidFill>
              <a:effectLst/>
              <a:latin typeface="ui-sans-serif"/>
            </a:endParaRPr>
          </a:p>
          <a:p>
            <a:pPr marL="176679" indent="-176679">
              <a:buFont typeface="Arial" panose="020B0604020202020204" pitchFamily="34" charset="0"/>
              <a:buChar char="•"/>
            </a:pPr>
            <a:r>
              <a:rPr lang="en-US" b="0" i="0" dirty="0">
                <a:solidFill>
                  <a:srgbClr val="374151"/>
                </a:solidFill>
                <a:effectLst/>
                <a:latin typeface="ui-sans-serif"/>
              </a:rPr>
              <a:t>Zoomers are not the first generation to place a high level of importance on social responsibility, but they are trendsetters in expecting some level of engagement on social causes from their employers. This is the generation that places the most emphasis on the mission and values of an organization and really values working for companies that share their values.  It will be interesting to see what happens as more companies are pushed to take a stance on political issues.  </a:t>
            </a:r>
          </a:p>
          <a:p>
            <a:pPr marL="176679" indent="-176679">
              <a:buFont typeface="Arial" panose="020B0604020202020204" pitchFamily="34" charset="0"/>
              <a:buChar char="•"/>
            </a:pPr>
            <a:endParaRPr lang="en-US" b="0" i="0" dirty="0">
              <a:solidFill>
                <a:srgbClr val="374151"/>
              </a:solidFill>
              <a:effectLst/>
              <a:latin typeface="ui-sans-serif"/>
            </a:endParaRPr>
          </a:p>
          <a:p>
            <a:pPr marL="176679" indent="-176679">
              <a:buFont typeface="Arial" panose="020B0604020202020204" pitchFamily="34" charset="0"/>
              <a:buChar char="•"/>
            </a:pPr>
            <a:r>
              <a:rPr lang="en-US" b="0" i="0" dirty="0">
                <a:solidFill>
                  <a:srgbClr val="374151"/>
                </a:solidFill>
                <a:effectLst/>
                <a:latin typeface="ui-sans-serif"/>
              </a:rPr>
              <a:t>Perhaps its due to their young age but Zoomers tend to use a lot of informal language or abbreviations at work.  </a:t>
            </a:r>
          </a:p>
          <a:p>
            <a:pPr marL="176679" indent="-176679">
              <a:buFont typeface="Arial" panose="020B0604020202020204" pitchFamily="34" charset="0"/>
              <a:buChar char="•"/>
            </a:pPr>
            <a:endParaRPr lang="en-US" b="0" i="0" dirty="0">
              <a:solidFill>
                <a:srgbClr val="374151"/>
              </a:solidFill>
              <a:effectLst/>
              <a:latin typeface="ui-sans-serif"/>
            </a:endParaRPr>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15</a:t>
            </a:fld>
            <a:endParaRPr lang="en-US" dirty="0"/>
          </a:p>
        </p:txBody>
      </p:sp>
    </p:spTree>
    <p:extLst>
      <p:ext uri="{BB962C8B-B14F-4D97-AF65-F5344CB8AC3E}">
        <p14:creationId xmlns:p14="http://schemas.microsoft.com/office/powerpoint/2010/main" val="412647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better understanding of each generation and what makes them tic, lets take a moment to talk about how to best balance between in person meetings and remote work and building your remote teams through a generational lens.  </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16</a:t>
            </a:fld>
            <a:endParaRPr lang="en-US" dirty="0"/>
          </a:p>
        </p:txBody>
      </p:sp>
    </p:spTree>
    <p:extLst>
      <p:ext uri="{BB962C8B-B14F-4D97-AF65-F5344CB8AC3E}">
        <p14:creationId xmlns:p14="http://schemas.microsoft.com/office/powerpoint/2010/main" val="1788545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alcyon-regular"/>
              </a:rPr>
              <a:t>As you work to attract and retain top talent, and strive to find the right balance of which positions can be done remotely, which positions need to be in the office, working to balance employee needs for flexibility, it can be a challenge to strike the right balance of in-person and remote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alcyon-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alcyon-regular"/>
              </a:rPr>
              <a:t>While not the only factor, it is important to keep </a:t>
            </a:r>
            <a:r>
              <a:rPr lang="en-US" dirty="0"/>
              <a:t>in mind the makeup of your workforce. If you have a majority of your employees in one generation it might make sense to use that as a factor in determining what is right for your company.  In looking at how technology has influenced each of the generations, where they are at in their career development, what they are looking for from employers, and the historical events that shaped their mindset, each of the generations responds to and is looking for something different when it comes to in person versus remote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Boomers came of age with in person work.  It is what is comfortable.  They followed in the footsteps of the Traditionalists who built the work environment with clear structure and well thought out memos.  Decisions were not made instantaneously.  They enjoy the social interaction and recognize they have much institutional knowledge they want to share and pass on and are willing to work longer hours to accomplish this.  Not surprisingly,</a:t>
            </a:r>
            <a:r>
              <a:rPr lang="en-US" b="0" i="0" dirty="0">
                <a:solidFill>
                  <a:srgbClr val="212121"/>
                </a:solidFill>
                <a:effectLst/>
                <a:latin typeface="-apple-system"/>
              </a:rPr>
              <a:t> 48% of small business employees over the age of 56 said that their job satisfaction was higher when they were working in the office or onsite.  If in person is not always available, it would be important to schedule video team meetings to give a sense of in person interaction and ensuring there are regular check-ins.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Gen X, they grew up having to be very self-sufficient, being latch key kids, with both parents working.  They would regularly play outdoors with the other kids in the neighborhood until the street lights came on.  Currently, they may have responsibility for caring for their older parents.  They are able to successfully leverage social media and apps to stay in close contact with co-workers.  They thrive on autonomy and this group happily embraces and enjoys remote or hybrid working options.  They do well with little oversight and only occasional check 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r>
              <a:rPr lang="en-US" dirty="0"/>
              <a:t>Millennials have not lived without computers and are very sociable.  They make workplace friends and are looking to the future.  They are very comfortable with the main communication being through IM, text and e-mail but are at a point in their careers where they are looking for growth and development.  They want a fun work life as well as the work-life balance.  They want to be managed by results and have flexibility on either hybrid or remote work.  It is more important to have collaboration and flexibility for them to get to the end result than on the process. Check in from time to time and certainly invite them to video team meetings to encourage camaraderie. </a:t>
            </a:r>
          </a:p>
          <a:p>
            <a:pPr marL="176679" indent="-176679">
              <a:buFont typeface="Arial" panose="020B0604020202020204" pitchFamily="34" charset="0"/>
              <a:buChar char="•"/>
            </a:pPr>
            <a:endParaRPr lang="en-US" dirty="0"/>
          </a:p>
          <a:p>
            <a:pPr marL="0" indent="0">
              <a:buFont typeface="Arial" panose="020B0604020202020204" pitchFamily="34" charset="0"/>
              <a:buNone/>
            </a:pPr>
            <a:r>
              <a:rPr lang="en-US" dirty="0"/>
              <a:t>Zoomers are digital natives and are asking to use their own device at work rather than company equipment.  But surprisingly, like Boomers they really want in person collaboration. It could be because Zoomers are early in their career and feel as though they need to get face time in with their colleagues, and its also that they just place more value on in person collaboration than Millennials or Gen Xers.  Zoomers want a lot more regular feedback than prior generations.  They want the technology and flexible arrangements so at a minimum want hybrid or in office with flexibility.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Here are the considerations to attract and retain – build out first ½ to a couple of slides – enter before 17  – changed title on slide 16.  change title of 17.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17</a:t>
            </a:fld>
            <a:endParaRPr lang="en-US" dirty="0"/>
          </a:p>
        </p:txBody>
      </p:sp>
    </p:spTree>
    <p:extLst>
      <p:ext uri="{BB962C8B-B14F-4D97-AF65-F5344CB8AC3E}">
        <p14:creationId xmlns:p14="http://schemas.microsoft.com/office/powerpoint/2010/main" val="44674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I would like to share some effective management strategies to use from a generational point of view, keeping in mind these are generalities.  The goal is to find the best way  to meet employees where they are at.  </a:t>
            </a:r>
          </a:p>
        </p:txBody>
      </p:sp>
      <p:sp>
        <p:nvSpPr>
          <p:cNvPr id="4" name="Slide Number Placeholder 3"/>
          <p:cNvSpPr>
            <a:spLocks noGrp="1"/>
          </p:cNvSpPr>
          <p:nvPr>
            <p:ph type="sldNum" sz="quarter" idx="5"/>
          </p:nvPr>
        </p:nvSpPr>
        <p:spPr/>
        <p:txBody>
          <a:bodyPr/>
          <a:lstStyle/>
          <a:p>
            <a:fld id="{DBA9AE40-3CA6-2149-BC27-B0A8ADC6FAAA}" type="slidenum">
              <a:rPr lang="en-US" smtClean="0"/>
              <a:t>18</a:t>
            </a:fld>
            <a:endParaRPr lang="en-US" dirty="0"/>
          </a:p>
        </p:txBody>
      </p:sp>
    </p:spTree>
    <p:extLst>
      <p:ext uri="{BB962C8B-B14F-4D97-AF65-F5344CB8AC3E}">
        <p14:creationId xmlns:p14="http://schemas.microsoft.com/office/powerpoint/2010/main" val="135597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Its important to reiterate that there is not a one size fits all solution when it comes to management, and that includes managing different generations. While each generation does have some observable trends at the end of the day good leadership is based on the individual needs of each of your employees, as no two employees can be lead in exactly the same way. </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it comes to baby boomers they tend to have an attitude in regard to feedback where they will assume all is well unless you say otherwise. This means that baby boomers don’t require constant feedback or praise which is a bit of a contrast to some of the other generations. If you do give feedback, give it in a coaching style.  Baby boomers are also in the twilight of their careers and many of them are looking to be mentors to the younger generations to pass on their institutional knowledge before they retire. Placing baby boomers in mentorship roles represents something of a win-win in terms of successful management of baby boomers and for developing your younger workers. They tend to want structure and stability.  They want visibility into their work.  Finally, when it comes to rewarding baby boomers as we talked about the best way to do this is via tangible rewards with things like money, promotions, or awards.  Be sure you have a culture that is welcoming and supportive of an aging workforce.  </a:t>
            </a:r>
          </a:p>
          <a:p>
            <a:pPr marL="176679" indent="-176679">
              <a:buFont typeface="Arial" panose="020B0604020202020204" pitchFamily="34" charset="0"/>
              <a:buChar char="•"/>
            </a:pPr>
            <a:endParaRPr lang="en-US" dirty="0"/>
          </a:p>
          <a:p>
            <a:pPr marL="0" indent="0">
              <a:buFont typeface="Arial" panose="020B0604020202020204" pitchFamily="34" charset="0"/>
              <a:buNone/>
            </a:pPr>
            <a:r>
              <a:rPr lang="en-US" dirty="0"/>
              <a:t>When we talk about Gen X its important to remember that they absolutely loathe micro managers and place a high value on autonomy and independence. Similar to baby boomers, Gen X does not want a lot of feedback in fact what they want more than anything is to be left to their own devices to complete their work. Feedback should be given in a concise and direct manner.  They are looking for leadership roles and personal development – preferably from outside sources rather than their direct manager. In terms of rewards, like we mentioned earlier Gen X places a ton of value in separating work from their personal life so they desire additional paid time off.  </a:t>
            </a:r>
          </a:p>
          <a:p>
            <a:pPr marL="0" indent="0">
              <a:buFont typeface="Arial" panose="020B0604020202020204" pitchFamily="34" charset="0"/>
              <a:buNone/>
            </a:pPr>
            <a:endParaRPr lang="en-US" dirty="0"/>
          </a:p>
          <a:p>
            <a:pPr marL="176679" indent="-176679">
              <a:buFont typeface="Arial" panose="020B0604020202020204" pitchFamily="34" charset="0"/>
              <a:buChar char="•"/>
            </a:pPr>
            <a:r>
              <a:rPr lang="en-US" dirty="0"/>
              <a:t>Moving on to Millennials, the first thing to mention is the feedback they want. Unlike Gen X and Baby Boomers, Millennials do want more frequent feedback, and they want it in terms of the positives and negatives.  Baby Boomers and Gen Xers really only want feedback for course corrections, Millennials do want to hear that they’re doing a good job and that they’re valued. Also in contrast to their Gen X peers, Millennials perform well and often prefer to work in groups; placing them on teams with clear expectations can be a good way to set your millennial employees up for success. They like to collaborate, and approach work with consideration from different points of view rather than top down.  They want to do meaningful work they are passionate about. Explain the impact and importance of their contributions.  With millennials being somewhere in the midpoint of their career they also place a lot of value on training and development opportunities. For them the ability to grow within the organization or being provided with training or other tools to develop their skills are going to be seen as major rewards for them.  They want to be heard, so ensure there is an anonymous digital suggestion box for them to contribute to.  For their work/life balance, theirs is about the flexibility to do things that are of interest and have meaning, so having the ability to stop work when the project is done is important to them.  </a:t>
            </a:r>
          </a:p>
          <a:p>
            <a:pPr marL="0" indent="0">
              <a:buFont typeface="Arial" panose="020B0604020202020204" pitchFamily="34" charset="0"/>
              <a:buNone/>
            </a:pPr>
            <a:endParaRPr lang="en-US" dirty="0"/>
          </a:p>
          <a:p>
            <a:pPr marL="176679" indent="-176679">
              <a:buFont typeface="Arial" panose="020B0604020202020204" pitchFamily="34" charset="0"/>
              <a:buChar char="•"/>
            </a:pPr>
            <a:r>
              <a:rPr lang="en-US" dirty="0"/>
              <a:t>Finally the Zoomers.  The Zoomers also want regular feedback but unlike millennials, </a:t>
            </a:r>
            <a:r>
              <a:rPr lang="en-US" dirty="0" err="1"/>
              <a:t>zoomers</a:t>
            </a:r>
            <a:r>
              <a:rPr lang="en-US" dirty="0"/>
              <a:t> want feedback much more regularly. In fact 57% of </a:t>
            </a:r>
            <a:r>
              <a:rPr lang="en-US" dirty="0" err="1"/>
              <a:t>zoomers</a:t>
            </a:r>
            <a:r>
              <a:rPr lang="en-US" dirty="0"/>
              <a:t> want to receive feedback several times per week, or almost immediately, but only about 50% of their managers provide feedback that frequently.  And, 83% of Gen Z workers prefer </a:t>
            </a:r>
            <a:r>
              <a:rPr lang="en-US" b="0" i="0" dirty="0">
                <a:solidFill>
                  <a:srgbClr val="374151"/>
                </a:solidFill>
                <a:effectLst/>
                <a:latin typeface="ui-sans-serif"/>
              </a:rPr>
              <a:t>to engage with managers in person, yet 82 percent of managers believe their Gen Z employees prefer to communicate via instant message.</a:t>
            </a:r>
            <a:r>
              <a:rPr lang="en-US" dirty="0"/>
              <a:t>  Much like millennials, they want this feedback in terms of the positive and negative. In another similarity to millennials, </a:t>
            </a:r>
            <a:r>
              <a:rPr lang="en-US" dirty="0" err="1"/>
              <a:t>zoomers</a:t>
            </a:r>
            <a:r>
              <a:rPr lang="en-US" dirty="0"/>
              <a:t> also place a lot of emphasis on growth opportunities; the key distinction here is that </a:t>
            </a:r>
            <a:r>
              <a:rPr lang="en-US" dirty="0" err="1"/>
              <a:t>zoomers</a:t>
            </a:r>
            <a:r>
              <a:rPr lang="en-US" dirty="0"/>
              <a:t> are much earlier in their careers so they are more open to different kinds of growth and development opportunities and specifically they are often looking for mentors in their place of work. This is where the win-win with baby boomers can come into play, we have one generation that really wants to be mentors and a generation that really wants to be mentored and learn.</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Build top ½ of the content into a new slide before this one</a:t>
            </a:r>
          </a:p>
          <a:p>
            <a:pPr marL="176679" indent="-176679">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19</a:t>
            </a:fld>
            <a:endParaRPr lang="en-US" dirty="0"/>
          </a:p>
        </p:txBody>
      </p:sp>
    </p:spTree>
    <p:extLst>
      <p:ext uri="{BB962C8B-B14F-4D97-AF65-F5344CB8AC3E}">
        <p14:creationId xmlns:p14="http://schemas.microsoft.com/office/powerpoint/2010/main" val="2047665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We will now review some communication strategies to utilize to meet employees where they are at and to individualize your approach but recognizing the broad characteristics of each of the generations.  </a:t>
            </a:r>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20</a:t>
            </a:fld>
            <a:endParaRPr lang="en-US" dirty="0"/>
          </a:p>
        </p:txBody>
      </p:sp>
    </p:spTree>
    <p:extLst>
      <p:ext uri="{BB962C8B-B14F-4D97-AF65-F5344CB8AC3E}">
        <p14:creationId xmlns:p14="http://schemas.microsoft.com/office/powerpoint/2010/main" val="298433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2</a:t>
            </a:fld>
            <a:endParaRPr lang="en-US" dirty="0"/>
          </a:p>
        </p:txBody>
      </p:sp>
    </p:spTree>
    <p:extLst>
      <p:ext uri="{BB962C8B-B14F-4D97-AF65-F5344CB8AC3E}">
        <p14:creationId xmlns:p14="http://schemas.microsoft.com/office/powerpoint/2010/main" val="423557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0" i="0" dirty="0">
                <a:solidFill>
                  <a:srgbClr val="374151"/>
                </a:solidFill>
                <a:effectLst/>
                <a:latin typeface="ui-sans-serif"/>
              </a:rPr>
              <a:t>As we have discussed each generation tends to have different preferences for how they prefer to communicate and it can be difficult to navigate.  The first step in bridging communication gaps is awareness of how each generation approaches communication.  </a:t>
            </a:r>
          </a:p>
          <a:p>
            <a:pPr marL="176679" indent="-176679">
              <a:buFont typeface="Arial" panose="020B0604020202020204" pitchFamily="34" charset="0"/>
              <a:buChar char="•"/>
            </a:pPr>
            <a:r>
              <a:rPr lang="en-US" b="0" i="0" dirty="0">
                <a:solidFill>
                  <a:srgbClr val="374151"/>
                </a:solidFill>
                <a:effectLst/>
                <a:latin typeface="ui-sans-serif"/>
              </a:rPr>
              <a:t>As a company one thing you can do to aid with this is to set clear and consistent expectations for everyone in terms of communications. </a:t>
            </a:r>
          </a:p>
          <a:p>
            <a:pPr marL="176679" indent="-176679">
              <a:buFont typeface="Arial" panose="020B0604020202020204" pitchFamily="34" charset="0"/>
              <a:buChar char="•"/>
            </a:pPr>
            <a:r>
              <a:rPr lang="en-US" b="0" i="0" dirty="0">
                <a:solidFill>
                  <a:srgbClr val="374151"/>
                </a:solidFill>
                <a:effectLst/>
                <a:latin typeface="ui-sans-serif"/>
              </a:rPr>
              <a:t>For instance at Vensure, for our internal communication, we have e-mail, Teams/instant messaging, as well as internal websites for news and alerts.  We have clearly defined when its appropriate to put something in a teams message or channel and when it would be better to schedule a meeting or have a call.  This assists to level the playing field for every generation and avoid any confusion or misalignment of expectations of what forum is most appropriate.  For example, a phone or video call is for detailed, feed-back rich, long, difficult or emotional conversations.  E-mail is for brief, informative and/or instructional information.  Chat is for general announcements, news, informal messages, team collaborating and socializing. </a:t>
            </a:r>
          </a:p>
          <a:p>
            <a:pPr marL="176679" indent="-176679">
              <a:buFont typeface="Arial" panose="020B0604020202020204" pitchFamily="34" charset="0"/>
              <a:buChar char="•"/>
            </a:pPr>
            <a:r>
              <a:rPr lang="en-US" b="0" i="0" dirty="0">
                <a:solidFill>
                  <a:srgbClr val="374151"/>
                </a:solidFill>
                <a:effectLst/>
                <a:latin typeface="ui-sans-serif"/>
              </a:rPr>
              <a:t>When it comes to individual communications a good rule of thumb is to send the message in a medium that the other person is most likely to consume. For instance if you are reaching out to a baby boomer even though you may prefer to send them an email or chat message it might be best to call them on the phone or even go to their office and talk to them in person. For this we want to use the different generations preferred communication style only for broad strokes guidance. </a:t>
            </a:r>
          </a:p>
          <a:p>
            <a:pPr marL="176679" indent="-176679">
              <a:buFont typeface="Arial" panose="020B0604020202020204" pitchFamily="34" charset="0"/>
              <a:buChar char="•"/>
            </a:pPr>
            <a:endParaRPr lang="en-US" b="0" i="0" dirty="0">
              <a:solidFill>
                <a:srgbClr val="374151"/>
              </a:solidFill>
              <a:effectLst/>
              <a:latin typeface="ui-sans-serif"/>
            </a:endParaRPr>
          </a:p>
          <a:p>
            <a:pPr algn="l">
              <a:buFont typeface="Arial" panose="020B0604020202020204" pitchFamily="34" charset="0"/>
              <a:buChar char="•"/>
            </a:pPr>
            <a:r>
              <a:rPr lang="en-US" b="0" i="0" u="sng" dirty="0">
                <a:solidFill>
                  <a:srgbClr val="374151"/>
                </a:solidFill>
                <a:effectLst/>
                <a:latin typeface="ui-sans-serif"/>
                <a:hlinkClick r:id="rId3"/>
              </a:rPr>
              <a:t>Baby Boomers</a:t>
            </a:r>
            <a:r>
              <a:rPr lang="en-US" b="0" i="0" dirty="0">
                <a:solidFill>
                  <a:srgbClr val="374151"/>
                </a:solidFill>
                <a:effectLst/>
                <a:latin typeface="ui-sans-serif"/>
              </a:rPr>
              <a:t> appreciate formal and direct communications with a preference for using face-to-face, phone and email; they value background information and details.</a:t>
            </a:r>
          </a:p>
          <a:p>
            <a:pPr algn="l">
              <a:buFont typeface="Arial" panose="020B0604020202020204" pitchFamily="34" charset="0"/>
              <a:buChar char="•"/>
            </a:pPr>
            <a:r>
              <a:rPr lang="en-US" b="0" i="0" u="sng" dirty="0">
                <a:solidFill>
                  <a:srgbClr val="374151"/>
                </a:solidFill>
                <a:effectLst/>
                <a:latin typeface="ui-sans-serif"/>
                <a:hlinkClick r:id="rId4"/>
              </a:rPr>
              <a:t>Generation X</a:t>
            </a:r>
            <a:r>
              <a:rPr lang="en-US" b="0" i="0" dirty="0">
                <a:solidFill>
                  <a:srgbClr val="374151"/>
                </a:solidFill>
                <a:effectLst/>
                <a:latin typeface="ui-sans-serif"/>
              </a:rPr>
              <a:t> appreciate informal and flexible communications with a preference for using email, phone, text and Facebook; they value a professional etiquette.</a:t>
            </a:r>
          </a:p>
          <a:p>
            <a:pPr algn="l">
              <a:buFont typeface="Arial" panose="020B0604020202020204" pitchFamily="34" charset="0"/>
              <a:buChar char="•"/>
            </a:pPr>
            <a:r>
              <a:rPr lang="en-US" b="0" i="0" u="sng" dirty="0">
                <a:solidFill>
                  <a:srgbClr val="374151"/>
                </a:solidFill>
                <a:effectLst/>
                <a:latin typeface="ui-sans-serif"/>
                <a:hlinkClick r:id="rId5"/>
              </a:rPr>
              <a:t>Millennials</a:t>
            </a:r>
            <a:r>
              <a:rPr lang="en-US" b="0" i="0" dirty="0">
                <a:solidFill>
                  <a:srgbClr val="374151"/>
                </a:solidFill>
                <a:effectLst/>
                <a:latin typeface="ui-sans-serif"/>
              </a:rPr>
              <a:t> appreciate authentic and fast communications with a preference for using text, chat, email and Instagram; they value efficiency and a digital-first approach.</a:t>
            </a:r>
          </a:p>
          <a:p>
            <a:pPr algn="l">
              <a:buFont typeface="Arial" panose="020B0604020202020204" pitchFamily="34" charset="0"/>
              <a:buChar char="•"/>
            </a:pPr>
            <a:r>
              <a:rPr lang="en-US" b="0" i="0" dirty="0">
                <a:solidFill>
                  <a:srgbClr val="374151"/>
                </a:solidFill>
                <a:effectLst/>
                <a:latin typeface="ui-sans-serif"/>
              </a:rPr>
              <a:t>Generation Z</a:t>
            </a:r>
            <a:r>
              <a:rPr lang="en-US" b="1" i="0" dirty="0">
                <a:solidFill>
                  <a:srgbClr val="374151"/>
                </a:solidFill>
                <a:effectLst/>
                <a:latin typeface="ui-sans-serif"/>
              </a:rPr>
              <a:t> </a:t>
            </a:r>
            <a:r>
              <a:rPr lang="en-US" b="0" i="0" dirty="0">
                <a:solidFill>
                  <a:srgbClr val="374151"/>
                </a:solidFill>
                <a:effectLst/>
                <a:latin typeface="ui-sans-serif"/>
              </a:rPr>
              <a:t>appreciate transparent and visual communications with a preference for using face-to-face, Snapchat, YouTube, and FaceTime; they value video, voice-command and a mobile-only approach.</a:t>
            </a:r>
          </a:p>
          <a:p>
            <a:pPr marL="176679" indent="-176679">
              <a:buFont typeface="Arial" panose="020B0604020202020204" pitchFamily="34" charset="0"/>
              <a:buChar char="•"/>
            </a:pPr>
            <a:endParaRPr lang="en-US" b="0" i="0" dirty="0">
              <a:solidFill>
                <a:srgbClr val="374151"/>
              </a:solidFill>
              <a:effectLst/>
              <a:latin typeface="ui-sans-serif"/>
            </a:endParaRP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4151"/>
                </a:solidFill>
                <a:effectLst/>
                <a:latin typeface="ui-sans-serif"/>
              </a:rPr>
              <a:t>Generally speaking, respond to communications using the same channel in which it was received. For example, if a text was received, generally you would reply with a text. It is also important to define when to change the mode of communication.  </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4151"/>
                </a:solidFill>
                <a:effectLst/>
                <a:latin typeface="ui-sans-serif"/>
              </a:rPr>
              <a:t>Generational trends are a good first step but make sure you get to know people as individuals as well to get a sense of their preferences. This is something you should be practicing especially if you are a manager level.  For those who were able to attend our webinar on leadership this will sound familiar, but you really need to individualize your management approach to best suit each of your employees. Find out what they like and dislike and use those preferences when communicating and leading them, its really about being the kind of leader that each employee needs. </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74151"/>
              </a:solidFill>
              <a:effectLst/>
              <a:latin typeface="ui-sans-serif"/>
            </a:endParaRPr>
          </a:p>
          <a:p>
            <a:pPr marL="176679" indent="-176679">
              <a:buFont typeface="Arial" panose="020B0604020202020204" pitchFamily="34" charset="0"/>
              <a:buChar char="•"/>
            </a:pPr>
            <a:endParaRPr lang="en-US" b="0" i="0" dirty="0">
              <a:solidFill>
                <a:srgbClr val="374151"/>
              </a:solidFill>
              <a:effectLst/>
              <a:latin typeface="ui-sans-serif"/>
            </a:endParaRPr>
          </a:p>
          <a:p>
            <a:pPr marL="176679" indent="-176679">
              <a:buFont typeface="Arial" panose="020B0604020202020204" pitchFamily="34" charset="0"/>
              <a:buChar char="•"/>
            </a:pPr>
            <a:endParaRPr lang="en-US" b="0" i="0" dirty="0">
              <a:solidFill>
                <a:srgbClr val="374151"/>
              </a:solidFill>
              <a:effectLst/>
              <a:latin typeface="ui-sans-serif"/>
            </a:endParaRPr>
          </a:p>
          <a:p>
            <a:pPr marL="176679" indent="-176679">
              <a:buFont typeface="Arial" panose="020B0604020202020204" pitchFamily="34" charset="0"/>
              <a:buChar char="•"/>
            </a:pPr>
            <a:endParaRPr lang="en-US" b="0" i="0" dirty="0">
              <a:solidFill>
                <a:srgbClr val="374151"/>
              </a:solidFill>
              <a:effectLst/>
              <a:latin typeface="ui-sans-serif"/>
            </a:endParaRP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21</a:t>
            </a:fld>
            <a:endParaRPr lang="en-US" dirty="0"/>
          </a:p>
        </p:txBody>
      </p:sp>
    </p:spTree>
    <p:extLst>
      <p:ext uri="{BB962C8B-B14F-4D97-AF65-F5344CB8AC3E}">
        <p14:creationId xmlns:p14="http://schemas.microsoft.com/office/powerpoint/2010/main" val="2505448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dirty="0">
              <a:solidFill>
                <a:srgbClr val="374151"/>
              </a:solidFill>
              <a:effectLst/>
              <a:latin typeface="ui-sans-serif"/>
            </a:endParaRPr>
          </a:p>
          <a:p>
            <a:pPr marL="0" indent="0">
              <a:buFont typeface="Arial" panose="020B0604020202020204" pitchFamily="34" charset="0"/>
              <a:buNone/>
            </a:pPr>
            <a:r>
              <a:rPr lang="en-US" b="0" i="0" dirty="0">
                <a:solidFill>
                  <a:srgbClr val="374151"/>
                </a:solidFill>
                <a:effectLst/>
                <a:latin typeface="ui-sans-serif"/>
              </a:rPr>
              <a:t>Gain Consensus.  Meet with your multi-generational team to gain consensus – some questions to ask:</a:t>
            </a:r>
          </a:p>
          <a:p>
            <a:pPr marL="176679" indent="-176679">
              <a:buFont typeface="Arial" panose="020B0604020202020204" pitchFamily="34" charset="0"/>
              <a:buChar char="•"/>
            </a:pPr>
            <a:endParaRPr lang="en-US" b="0" i="0" dirty="0">
              <a:solidFill>
                <a:srgbClr val="374151"/>
              </a:solidFill>
              <a:effectLst/>
              <a:latin typeface="ui-sans-serif"/>
            </a:endParaRPr>
          </a:p>
          <a:p>
            <a:pPr algn="l">
              <a:buFont typeface="Arial" panose="020B0604020202020204" pitchFamily="34" charset="0"/>
              <a:buChar char="•"/>
            </a:pPr>
            <a:r>
              <a:rPr lang="en-US" b="0" i="0" dirty="0">
                <a:solidFill>
                  <a:srgbClr val="374151"/>
                </a:solidFill>
                <a:effectLst/>
                <a:latin typeface="ui-sans-serif"/>
              </a:rPr>
              <a:t>What communication challenges currently exist among the team?</a:t>
            </a:r>
          </a:p>
          <a:p>
            <a:pPr algn="l">
              <a:buFont typeface="Arial" panose="020B0604020202020204" pitchFamily="34" charset="0"/>
              <a:buChar char="•"/>
            </a:pPr>
            <a:r>
              <a:rPr lang="en-US" b="0" i="0" dirty="0">
                <a:solidFill>
                  <a:srgbClr val="374151"/>
                </a:solidFill>
                <a:effectLst/>
                <a:latin typeface="ui-sans-serif"/>
              </a:rPr>
              <a:t>What is the team's most-used communication channel? Is this the most efficient channel?</a:t>
            </a:r>
          </a:p>
          <a:p>
            <a:pPr algn="l">
              <a:buFont typeface="Arial" panose="020B0604020202020204" pitchFamily="34" charset="0"/>
              <a:buChar char="•"/>
            </a:pPr>
            <a:r>
              <a:rPr lang="en-US" b="0" i="0" dirty="0">
                <a:solidFill>
                  <a:srgbClr val="374151"/>
                </a:solidFill>
                <a:effectLst/>
                <a:latin typeface="ui-sans-serif"/>
              </a:rPr>
              <a:t>Are there communications that need to be prioritized?</a:t>
            </a:r>
          </a:p>
          <a:p>
            <a:pPr algn="l">
              <a:buFont typeface="Arial" panose="020B0604020202020204" pitchFamily="34" charset="0"/>
              <a:buChar char="•"/>
            </a:pPr>
            <a:r>
              <a:rPr lang="en-US" b="0" i="0" dirty="0">
                <a:solidFill>
                  <a:srgbClr val="374151"/>
                </a:solidFill>
                <a:effectLst/>
                <a:latin typeface="ui-sans-serif"/>
              </a:rPr>
              <a:t>What type of communications are non-negotiable?</a:t>
            </a:r>
          </a:p>
          <a:p>
            <a:pPr marL="742950" lvl="1" indent="-285750" algn="l">
              <a:buFont typeface="Arial" panose="020B0604020202020204" pitchFamily="34" charset="0"/>
              <a:buChar char="•"/>
            </a:pPr>
            <a:r>
              <a:rPr lang="en-US" b="0" i="0" dirty="0">
                <a:solidFill>
                  <a:srgbClr val="374151"/>
                </a:solidFill>
                <a:effectLst/>
                <a:latin typeface="ui-sans-serif"/>
              </a:rPr>
              <a:t>Ex: Monthly all-hands, face-to-face or video meetings are non-negotiable in order to maintain team connections.</a:t>
            </a:r>
          </a:p>
          <a:p>
            <a:pPr algn="l">
              <a:buFont typeface="Arial" panose="020B0604020202020204" pitchFamily="34" charset="0"/>
              <a:buChar char="•"/>
            </a:pPr>
            <a:r>
              <a:rPr lang="en-US" b="0" i="0" dirty="0">
                <a:solidFill>
                  <a:srgbClr val="374151"/>
                </a:solidFill>
                <a:effectLst/>
                <a:latin typeface="ui-sans-serif"/>
              </a:rPr>
              <a:t>What are the expectations (said and unsaid) for response times to email, phone, text, chat, etc.? Are these expectations necessary or suitable for success?</a:t>
            </a:r>
          </a:p>
          <a:p>
            <a:pPr marL="742950" lvl="1" indent="-285750" algn="l">
              <a:buFont typeface="Arial" panose="020B0604020202020204" pitchFamily="34" charset="0"/>
              <a:buChar char="•"/>
            </a:pPr>
            <a:r>
              <a:rPr lang="en-US" b="0" i="0" dirty="0">
                <a:solidFill>
                  <a:srgbClr val="374151"/>
                </a:solidFill>
                <a:effectLst/>
                <a:latin typeface="ui-sans-serif"/>
              </a:rPr>
              <a:t>Ex: Email response time expectations are 24 to 48 hours. If communication is needed sooner, use text or chat as the response time expectations are 15 to 30 minutes.</a:t>
            </a:r>
          </a:p>
          <a:p>
            <a:pPr algn="l">
              <a:buFont typeface="Arial" panose="020B0604020202020204" pitchFamily="34" charset="0"/>
              <a:buChar char="•"/>
            </a:pPr>
            <a:r>
              <a:rPr lang="en-US" b="0" i="0" dirty="0">
                <a:solidFill>
                  <a:srgbClr val="374151"/>
                </a:solidFill>
                <a:effectLst/>
                <a:latin typeface="ui-sans-serif"/>
              </a:rPr>
              <a:t>How should “do not disturb” times such as vacation, evenings, deep work, etc. be handled?</a:t>
            </a:r>
          </a:p>
          <a:p>
            <a:pPr marL="742950" lvl="1" indent="-285750" algn="l">
              <a:buFont typeface="Arial" panose="020B0604020202020204" pitchFamily="34" charset="0"/>
              <a:buChar char="•"/>
            </a:pPr>
            <a:r>
              <a:rPr lang="en-US" b="0" i="0" dirty="0">
                <a:solidFill>
                  <a:srgbClr val="374151"/>
                </a:solidFill>
                <a:effectLst/>
                <a:latin typeface="ui-sans-serif"/>
              </a:rPr>
              <a:t>Ex: On workdays, employees are not expected to respond after 6 p.m.</a:t>
            </a:r>
          </a:p>
          <a:p>
            <a:pPr algn="l">
              <a:buFont typeface="Arial" panose="020B0604020202020204" pitchFamily="34" charset="0"/>
              <a:buNone/>
            </a:pPr>
            <a:br>
              <a:rPr lang="en-US" dirty="0"/>
            </a:br>
            <a:r>
              <a:rPr lang="en-US" b="0" i="0" dirty="0">
                <a:solidFill>
                  <a:srgbClr val="374151"/>
                </a:solidFill>
                <a:effectLst/>
                <a:latin typeface="ui-sans-serif"/>
              </a:rPr>
              <a:t>How are meetings to be conducted to maximize participation and efficiency?</a:t>
            </a:r>
          </a:p>
          <a:p>
            <a:pPr marL="742950" lvl="1" indent="-285750" algn="l">
              <a:buFont typeface="Arial" panose="020B0604020202020204" pitchFamily="34" charset="0"/>
              <a:buChar char="•"/>
            </a:pPr>
            <a:r>
              <a:rPr lang="en-US" b="0" i="0" dirty="0">
                <a:solidFill>
                  <a:srgbClr val="374151"/>
                </a:solidFill>
                <a:effectLst/>
                <a:latin typeface="ui-sans-serif"/>
              </a:rPr>
              <a:t>Ex: More frequent but shorter meetings (15 minutes or less) led by rotating team members.</a:t>
            </a:r>
          </a:p>
          <a:p>
            <a:pPr algn="l">
              <a:buFont typeface="Arial" panose="020B0604020202020204" pitchFamily="34" charset="0"/>
              <a:buChar char="•"/>
            </a:pPr>
            <a:r>
              <a:rPr lang="en-US" b="0" i="0" dirty="0">
                <a:solidFill>
                  <a:srgbClr val="374151"/>
                </a:solidFill>
                <a:effectLst/>
                <a:latin typeface="ui-sans-serif"/>
              </a:rPr>
              <a:t>What other actions are needed to improve communication efficiency and quality?</a:t>
            </a:r>
          </a:p>
          <a:p>
            <a:pPr marL="742950" lvl="1" indent="-285750" algn="l">
              <a:buFont typeface="Arial" panose="020B0604020202020204" pitchFamily="34" charset="0"/>
              <a:buChar char="•"/>
            </a:pPr>
            <a:r>
              <a:rPr lang="en-US" b="0" i="0" dirty="0">
                <a:solidFill>
                  <a:srgbClr val="374151"/>
                </a:solidFill>
                <a:effectLst/>
                <a:latin typeface="ui-sans-serif"/>
              </a:rPr>
              <a:t>Ex: Out of office responders are required for any off days or times of uninterrupted work.</a:t>
            </a:r>
          </a:p>
          <a:p>
            <a:pPr marL="0" lvl="0" indent="0" algn="l">
              <a:buFont typeface="Arial" panose="020B0604020202020204" pitchFamily="34" charset="0"/>
              <a:buNone/>
            </a:pPr>
            <a:r>
              <a:rPr lang="en-US" b="0" i="0" dirty="0">
                <a:solidFill>
                  <a:srgbClr val="374151"/>
                </a:solidFill>
                <a:effectLst/>
                <a:latin typeface="ui-sans-serif"/>
              </a:rPr>
              <a:t>Should certain types of announcements be sent out via multiple forms of communication?</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22</a:t>
            </a:fld>
            <a:endParaRPr lang="en-US" dirty="0"/>
          </a:p>
        </p:txBody>
      </p:sp>
    </p:spTree>
    <p:extLst>
      <p:ext uri="{BB962C8B-B14F-4D97-AF65-F5344CB8AC3E}">
        <p14:creationId xmlns:p14="http://schemas.microsoft.com/office/powerpoint/2010/main" val="3444225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In order to best address and overcome stereotypes and build more effective cross-generational teams, we will first talk about the stereotypes and then give you resources for breaking down barriers and building a stronger team.  When we go down a path of using more inclusive language – remember it is an on-going process.  We have to continually look at not only what we are saying but our impact on others.   </a:t>
            </a:r>
          </a:p>
          <a:p>
            <a:pPr marL="176679" indent="-176679">
              <a:buFont typeface="Arial" panose="020B0604020202020204" pitchFamily="34" charset="0"/>
              <a:buChar char="•"/>
            </a:pPr>
            <a:endParaRPr lang="en-US" dirty="0"/>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halcyon-regular"/>
              </a:rPr>
              <a:t>It is important to note we are going to talk about are observable trends for each generation, but no means are these hard and fast rules. You likely will be able to identify people in a certain generation who meet the generalizations we’re going to talk about, and others who don’t quite match up. At the end of the day, each of your employees is an individual but it can give you great insight as we dive into what has molded each of the generations.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23</a:t>
            </a:fld>
            <a:endParaRPr lang="en-US" dirty="0"/>
          </a:p>
        </p:txBody>
      </p:sp>
    </p:spTree>
    <p:extLst>
      <p:ext uri="{BB962C8B-B14F-4D97-AF65-F5344CB8AC3E}">
        <p14:creationId xmlns:p14="http://schemas.microsoft.com/office/powerpoint/2010/main" val="1853917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When we look at boomers common stereotypes are things like them being too old, they are bad with technology, unwilling to learn new things, or that they have antiquated views. That they are set in their ways.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When talking about Gen X some common stereotypes are things like they’re slackers, cynical, spoiled, money hungry, or poor team members because they prefer to be independent so much.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For millennials – there are the participation trophy’s, the notion that as a generation they are lazy, entitled, and overly praised, and coddled.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Finally when we talk about the </a:t>
            </a:r>
            <a:r>
              <a:rPr lang="en-US" dirty="0" err="1"/>
              <a:t>zoomers</a:t>
            </a:r>
            <a:r>
              <a:rPr lang="en-US" dirty="0"/>
              <a:t> we hear they are too young and inexperienced, they’re disrespectful, they never look up from their phones, or that they’re too obsessed with social media.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It is also interesting to look at some of the contradictions in some of these.  How can someone be a slacker and money hungry?  What does it mean to be too obsessed with social media?  How is that different from someone that reads the newspaper every day or watches the news every night?  How can you be the “me” generation yet dedicated to work and the success of their employer and have a high percentage that served in the military?  Finally, be self-involved yet thrive in a collaborative environment?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Again, it is important to recognize the stereo types for what they are – overly broad generalizations that we “hear” in the media but need to recognize to ensure we are overcoming our bias. An important lesson here will be to take a hard look at your perceptions of the different generations and make sure there are no preconceived notions which are driving some of your decisions.  Listen to the language you use.  Hear yourself through someone else’s lens.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24</a:t>
            </a:fld>
            <a:endParaRPr lang="en-US" dirty="0"/>
          </a:p>
        </p:txBody>
      </p:sp>
    </p:spTree>
    <p:extLst>
      <p:ext uri="{BB962C8B-B14F-4D97-AF65-F5344CB8AC3E}">
        <p14:creationId xmlns:p14="http://schemas.microsoft.com/office/powerpoint/2010/main" val="4049999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Ubuntu" panose="020B0604020202020204" pitchFamily="34" charset="0"/>
              </a:rPr>
              <a:t>This quote has become timeless – do you know when and to whom it is attributed?  There are some clues in the language that is used.  </a:t>
            </a:r>
          </a:p>
          <a:p>
            <a:endParaRPr lang="en-US" b="0" i="0" dirty="0">
              <a:solidFill>
                <a:srgbClr val="333333"/>
              </a:solidFill>
              <a:effectLst/>
              <a:latin typeface="Ubuntu"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81818"/>
                </a:solidFill>
                <a:effectLst/>
                <a:latin typeface="Merriweather" panose="00000500000000000000" pitchFamily="2" charset="0"/>
              </a:rPr>
              <a:t>The children now love luxury; they have bad manners, contempt for authority; they show disrespect for elders and love chatter in place of exercise. Children are now tyrants, not the servants of their households. They no longer rise when elders enter the room. They contradict their parents, chatter before company, gobble up dainties at the table, cross their legs, and tyrannize their teachers.</a:t>
            </a:r>
          </a:p>
          <a:p>
            <a:endParaRPr lang="en-US" b="0" i="0" dirty="0">
              <a:solidFill>
                <a:srgbClr val="333333"/>
              </a:solidFill>
              <a:effectLst/>
              <a:latin typeface="Ubuntu" panose="020B0604020202020204" pitchFamily="34" charset="0"/>
            </a:endParaRPr>
          </a:p>
          <a:p>
            <a:r>
              <a:rPr lang="en-US" b="0" i="0" dirty="0">
                <a:solidFill>
                  <a:srgbClr val="333333"/>
                </a:solidFill>
                <a:effectLst/>
                <a:latin typeface="Ubuntu" panose="020B0604020202020204" pitchFamily="34" charset="0"/>
              </a:rPr>
              <a:t>(advance slide)</a:t>
            </a:r>
          </a:p>
          <a:p>
            <a:r>
              <a:rPr lang="en-US" b="0" i="0" dirty="0">
                <a:solidFill>
                  <a:srgbClr val="333333"/>
                </a:solidFill>
                <a:effectLst/>
                <a:latin typeface="Ubuntu" panose="020B0604020202020204" pitchFamily="34" charset="0"/>
              </a:rPr>
              <a:t>Young people nowadays are shown in a light that portrays them as useless, unengaged, lazy, rude – the list goes on.  It seems we hear this in the media at the dawn of each generation.  </a:t>
            </a:r>
          </a:p>
          <a:p>
            <a:endParaRPr lang="en-US" b="0" i="0" dirty="0">
              <a:solidFill>
                <a:srgbClr val="333333"/>
              </a:solidFill>
              <a:effectLst/>
              <a:latin typeface="Ubuntu" panose="020B0604020202020204" pitchFamily="34" charset="0"/>
            </a:endParaRPr>
          </a:p>
          <a:p>
            <a:r>
              <a:rPr lang="en-US" b="0" i="0" dirty="0">
                <a:solidFill>
                  <a:srgbClr val="333333"/>
                </a:solidFill>
                <a:effectLst/>
                <a:latin typeface="Ubuntu" panose="020B0604020202020204" pitchFamily="34" charset="0"/>
              </a:rPr>
              <a:t>When put in the context of history and the thoughts of people of the past, Socrates being an example, it’s clear to see that this misconception has always been this – a misconception.  </a:t>
            </a:r>
          </a:p>
          <a:p>
            <a:endParaRPr lang="en-US" b="0" i="0" dirty="0">
              <a:solidFill>
                <a:srgbClr val="333333"/>
              </a:solidFill>
              <a:effectLst/>
              <a:latin typeface="Ubuntu" panose="020B0604020202020204" pitchFamily="34" charset="0"/>
            </a:endParaRPr>
          </a:p>
          <a:p>
            <a:pPr algn="l"/>
            <a:r>
              <a:rPr lang="en-US" b="0" i="0" dirty="0">
                <a:solidFill>
                  <a:srgbClr val="333333"/>
                </a:solidFill>
                <a:effectLst/>
                <a:latin typeface="Ubuntu" panose="020B0504030602030204" pitchFamily="34" charset="0"/>
              </a:rPr>
              <a:t>Little did Socrates know that the youth of his people he was referencing, would go on to lead developments in mathematics, astronomy, language and more!</a:t>
            </a:r>
          </a:p>
          <a:p>
            <a:pPr algn="l"/>
            <a:endParaRPr lang="en-US" b="0" i="0" dirty="0">
              <a:solidFill>
                <a:srgbClr val="333333"/>
              </a:solidFill>
              <a:effectLst/>
              <a:latin typeface="Ubuntu" panose="020B0504030602030204" pitchFamily="34" charset="0"/>
            </a:endParaRPr>
          </a:p>
          <a:p>
            <a:pPr algn="l"/>
            <a:r>
              <a:rPr lang="en-US" b="0" i="0" dirty="0">
                <a:solidFill>
                  <a:srgbClr val="333333"/>
                </a:solidFill>
                <a:effectLst/>
                <a:latin typeface="Ubuntu" panose="020B0504030602030204" pitchFamily="34" charset="0"/>
              </a:rPr>
              <a:t>My point being, if Socrates, one of the greatest thinkers in history, could be so misled about the young people of his day, surely our current stereotypes are destined to be false.  Otherwise, we would have no new technology, new medical advancements, no greatness in the future.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25</a:t>
            </a:fld>
            <a:endParaRPr lang="en-US" dirty="0"/>
          </a:p>
        </p:txBody>
      </p:sp>
    </p:spTree>
    <p:extLst>
      <p:ext uri="{BB962C8B-B14F-4D97-AF65-F5344CB8AC3E}">
        <p14:creationId xmlns:p14="http://schemas.microsoft.com/office/powerpoint/2010/main" val="2315835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Lets talk about what the implications those stereotypes carry with them in the workplace.</a:t>
            </a:r>
          </a:p>
          <a:p>
            <a:pPr marL="176679" indent="-176679">
              <a:buFont typeface="Arial" panose="020B0604020202020204" pitchFamily="34" charset="0"/>
              <a:buChar char="•"/>
            </a:pPr>
            <a:r>
              <a:rPr lang="en-US" dirty="0"/>
              <a:t>These negative stereotypes can lead to something of a self-fulfilling prophecy wherein the negative thing you believe comes true because you do things to reinforce that perception. For instance, if you believe you can’t teach an old dog new tricks in regards to baby boomers, then you won’t really offer them any training on new technology and not only will they not learn something important to their job but you will have never even given them the chance.  You may also overlook them for a stretch assignment in participating in building out a new process or evaluating a new technology.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These stereotypes can create environments which are unwelcoming.  Never mind the implications to your anti-discrimination policies or the violations of the ADEA – age discrimination in employment act of 1967, if employees don’t feel they are being treated fairly and consistently, they will become disengaged and contribute to your involuntary turnover.  This will also have a negative effect on others in the workplace, if they see their co-workers not being given the same treatment, they will become disengaged, lose interest in putting forth any discretionary effort, and contribute to your involuntary turnover.  Keep in mind both the Millennials and Gen Z have strong connections to a diverse workforce that is inclusive and collaborative.  And, they are not hesitant to use social media – now more than ever, a company has to be concerned about its brand reputation on the internet.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26</a:t>
            </a:fld>
            <a:endParaRPr lang="en-US" dirty="0"/>
          </a:p>
        </p:txBody>
      </p:sp>
    </p:spTree>
    <p:extLst>
      <p:ext uri="{BB962C8B-B14F-4D97-AF65-F5344CB8AC3E}">
        <p14:creationId xmlns:p14="http://schemas.microsoft.com/office/powerpoint/2010/main" val="2241447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Overcoming bias and building a more cohesive team is a never-ending process.  Here are some steps to take: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Lead by Example: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Have an Open Door Policy and Practice: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Continuously review policies, language and approach for bias and to be sure you are inclusive.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Find unconscious bias – when you are speaking about newer employees, do you call them younger associates?  When referencing more tenured employees, do you call them older?  Do you use phrases like – those kids?  In my day?  Wow – you still do that?  I know technology can be confusing.  Use terms about years of experience?  Talk about being “young at heart”?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Eliminate knowledge silos.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Creating a culture of knowledge sharing and develop a formal </a:t>
            </a:r>
            <a:r>
              <a:rPr lang="en-US" sz="180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3"/>
              </a:rPr>
              <a:t>knowledge management strategy</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Now that many teams work remotely, knowledge silos can easily occur without a proper knowledge sharing workflow in place.  That doesn't mean that your team needs to schedule more meetings – in fact, it's one of the least effective ways to share information. Instead, make sure all knowledge is documented in one central, organized, and searchable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2D2D2D"/>
                </a:solidFill>
                <a:effectLst/>
                <a:latin typeface="Arial" panose="020B0604020202020204" pitchFamily="34" charset="0"/>
                <a:ea typeface="Times New Roman" panose="02020603050405020304" pitchFamily="18" charset="0"/>
                <a:cs typeface="Times New Roman" panose="02020603050405020304" pitchFamily="18" charset="0"/>
              </a:rPr>
              <a:t>Celebrate successes as a team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2D2D2D"/>
                </a:solidFill>
                <a:effectLst/>
                <a:latin typeface="Arial" panose="020B0604020202020204" pitchFamily="34" charset="0"/>
                <a:ea typeface="Times New Roman" panose="02020603050405020304" pitchFamily="18" charset="0"/>
                <a:cs typeface="Times New Roman" panose="02020603050405020304" pitchFamily="18" charset="0"/>
              </a:rPr>
              <a:t>Celebrating success as a team can have a powerful effect on overall team cohesiveness. Rather than focusing on a person's success within the team, use that success to celebrate the team as a whole. Thank your team members for their work and recognize that all members plan an important role in meeting goals.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Practice teamwork.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Conduct regular ice breakers and rotate who is in charge of picking and facilitating.  Encourage the team to get to know each other.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Encourage Communication: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2D2D2D"/>
                </a:solidFill>
                <a:effectLst/>
                <a:latin typeface="Arial" panose="020B0604020202020204" pitchFamily="34" charset="0"/>
                <a:ea typeface="Times New Roman" panose="02020603050405020304" pitchFamily="18" charset="0"/>
                <a:cs typeface="Times New Roman" panose="02020603050405020304" pitchFamily="18" charset="0"/>
              </a:rPr>
              <a:t>A team thrives on open communication.  Begin implementing good communication practices. Provide the necessary resources needed for team members to communicate with each other and encourage active and open communication. Open communication encourages team members to voice their concerns, ideas and efforts and resolve conflict more quickly and efficiently. It also helps foster trust among team members and supports connections that will ultimately increase the team's effectiveness as a whole.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Give feedback.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On-going, you need to give your team feedback. This should be a combination of individual feedback and for the team as a whole. Explain what worked well, what didn't, and the results.  Constructive feedback will make for a more cohesive team.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Ask for feedback.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Not only should you give your team feedback, but also you should ask them to give it to you. Ask what they thought worked well and not so well. Multiple opinions can really shine a light on flaws in the process. Plus, your team members will feel like their opinion matters when you take it in to account for next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3131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2D2D2D"/>
                </a:solidFill>
                <a:effectLst/>
                <a:latin typeface="Arial" panose="020B0604020202020204" pitchFamily="34" charset="0"/>
                <a:ea typeface="Times New Roman" panose="02020603050405020304" pitchFamily="18" charset="0"/>
                <a:cs typeface="Times New Roman" panose="02020603050405020304" pitchFamily="18" charset="0"/>
              </a:rPr>
              <a:t>Focus on building trust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2D2D2D"/>
                </a:solidFill>
                <a:effectLst/>
                <a:latin typeface="Arial" panose="020B0604020202020204" pitchFamily="34" charset="0"/>
                <a:ea typeface="Times New Roman" panose="02020603050405020304" pitchFamily="18" charset="0"/>
                <a:cs typeface="Times New Roman" panose="02020603050405020304" pitchFamily="18" charset="0"/>
              </a:rPr>
              <a:t>Trust plays a major role in a team's ability to work well together and in a cohesive manner. While focusing on enhancing and improving communication supports the building of trust, there are other steps you can take to further the trust within your team.  Start with being consistent and making decisions carefully.  Participate openly and be honest.  Show your feelings and avoid self-promotion.  Admit mistakes and do what you believe is right.  Finally, be true to your values.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Building team is a never-ending process. With every new day comes different challenges. It is important to consistently make sure your team is working well together and reaching results effectively.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27</a:t>
            </a:fld>
            <a:endParaRPr lang="en-US" dirty="0"/>
          </a:p>
        </p:txBody>
      </p:sp>
    </p:spTree>
    <p:extLst>
      <p:ext uri="{BB962C8B-B14F-4D97-AF65-F5344CB8AC3E}">
        <p14:creationId xmlns:p14="http://schemas.microsoft.com/office/powerpoint/2010/main" val="3590703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I hope everyone has a deeper understanding of the communication styles of the different generations and some new tools and ideas for how to more effectively communicate and lead team members from each of the generations.  With that, I will turn it over for any questions.  </a:t>
            </a:r>
          </a:p>
          <a:p>
            <a:endParaRPr lang="en-US" dirty="0"/>
          </a:p>
        </p:txBody>
      </p:sp>
      <p:sp>
        <p:nvSpPr>
          <p:cNvPr id="4" name="Slide Number Placeholder 3"/>
          <p:cNvSpPr>
            <a:spLocks noGrp="1"/>
          </p:cNvSpPr>
          <p:nvPr>
            <p:ph type="sldNum" sz="quarter" idx="10"/>
          </p:nvPr>
        </p:nvSpPr>
        <p:spPr/>
        <p:txBody>
          <a:bodyPr/>
          <a:lstStyle/>
          <a:p>
            <a:fld id="{DBA9AE40-3CA6-2149-BC27-B0A8ADC6FAAA}" type="slidenum">
              <a:rPr lang="en-US" smtClean="0"/>
              <a:t>28</a:t>
            </a:fld>
            <a:endParaRPr lang="en-US" dirty="0"/>
          </a:p>
        </p:txBody>
      </p:sp>
    </p:spTree>
    <p:extLst>
      <p:ext uri="{BB962C8B-B14F-4D97-AF65-F5344CB8AC3E}">
        <p14:creationId xmlns:p14="http://schemas.microsoft.com/office/powerpoint/2010/main" val="1293937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dirty="0"/>
              <a:t>If I change my communication style for different employees, isn’t that treating them differently and age discrimination?</a:t>
            </a:r>
          </a:p>
          <a:p>
            <a:r>
              <a:rPr lang="en-US" dirty="0"/>
              <a:t>	Treating people differently would be to write up one employee for a particular offense and then terminate another employee for the same offense.  Changing your communication style is a matter of how that message is delivered.  If you have an employee that is very linear, very direct, and appreciates you getting to the point, you wouldn’t start a conversation with them by asking how they are, how their weekend was, what they were doing for lunch.  You would greet them and give a very clear message.  Whereas you might have a different employee where if you don’t ask how they are and engage in small talk, they think you are upset and angry, so you need to start with some small talk and lead them to the message.  </a:t>
            </a:r>
          </a:p>
          <a:p>
            <a:endParaRPr lang="en-US" dirty="0"/>
          </a:p>
          <a:p>
            <a:endParaRPr lang="en-US" dirty="0"/>
          </a:p>
          <a:p>
            <a:endParaRPr dirty="0"/>
          </a:p>
        </p:txBody>
      </p:sp>
    </p:spTree>
    <p:extLst>
      <p:ext uri="{BB962C8B-B14F-4D97-AF65-F5344CB8AC3E}">
        <p14:creationId xmlns:p14="http://schemas.microsoft.com/office/powerpoint/2010/main" val="12658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0" i="0" dirty="0">
                <a:solidFill>
                  <a:srgbClr val="000000"/>
                </a:solidFill>
                <a:effectLst/>
                <a:latin typeface="halcyon-regular"/>
              </a:rPr>
              <a:t>For our agenda, </a:t>
            </a:r>
          </a:p>
          <a:p>
            <a:pPr marL="176679" indent="-176679">
              <a:buFont typeface="Arial" panose="020B0604020202020204" pitchFamily="34" charset="0"/>
              <a:buChar char="•"/>
            </a:pPr>
            <a:r>
              <a:rPr lang="en-US" b="0" i="0" dirty="0">
                <a:solidFill>
                  <a:srgbClr val="000000"/>
                </a:solidFill>
                <a:effectLst/>
                <a:latin typeface="halcyon-regular"/>
              </a:rPr>
              <a:t>We will start with an overview dive into each of the five generations currently in the workforce. </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halcyon-regular"/>
              </a:rPr>
              <a:t>We will look at remove vs. in person work from a generational lens.  </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halcyon-regular"/>
            </a:endParaRPr>
          </a:p>
          <a:p>
            <a:pPr marL="176679" indent="-176679">
              <a:buFont typeface="Arial" panose="020B0604020202020204" pitchFamily="34" charset="0"/>
              <a:buChar char="•"/>
            </a:pPr>
            <a:r>
              <a:rPr lang="en-US" b="0" i="0" dirty="0">
                <a:solidFill>
                  <a:srgbClr val="000000"/>
                </a:solidFill>
                <a:effectLst/>
                <a:latin typeface="halcyon-regular"/>
              </a:rPr>
              <a:t>We will review preferred communication styles and management strategies.  </a:t>
            </a:r>
          </a:p>
          <a:p>
            <a:pPr marL="176679" indent="-176679">
              <a:buFont typeface="Arial" panose="020B0604020202020204" pitchFamily="34" charset="0"/>
              <a:buChar char="•"/>
            </a:pPr>
            <a:endParaRPr lang="en-US" b="0" i="0" dirty="0">
              <a:solidFill>
                <a:srgbClr val="000000"/>
              </a:solidFill>
              <a:effectLst/>
              <a:latin typeface="halcyon-regular"/>
            </a:endParaRPr>
          </a:p>
          <a:p>
            <a:pPr marL="176679" indent="-176679">
              <a:buFont typeface="Arial" panose="020B0604020202020204" pitchFamily="34" charset="0"/>
              <a:buChar char="•"/>
            </a:pPr>
            <a:r>
              <a:rPr lang="en-US" b="0" i="0" dirty="0">
                <a:solidFill>
                  <a:srgbClr val="000000"/>
                </a:solidFill>
                <a:effectLst/>
                <a:latin typeface="halcyon-regular"/>
              </a:rPr>
              <a:t>Finally, some tips on overcoming harmful stereotypes that may be in your team’s unconscious bias and how to turn that around.  </a:t>
            </a:r>
          </a:p>
          <a:p>
            <a:pPr marL="0" indent="0">
              <a:buFont typeface="Arial" panose="020B0604020202020204" pitchFamily="34" charset="0"/>
              <a:buNone/>
            </a:pPr>
            <a:endParaRPr lang="en-US" b="0" i="0" dirty="0">
              <a:solidFill>
                <a:srgbClr val="000000"/>
              </a:solidFill>
              <a:effectLst/>
              <a:latin typeface="halcyon-regular"/>
            </a:endParaRPr>
          </a:p>
          <a:p>
            <a:pPr marL="176679" indent="-176679">
              <a:buFont typeface="Arial" panose="020B0604020202020204" pitchFamily="34" charset="0"/>
              <a:buChar char="•"/>
            </a:pPr>
            <a:r>
              <a:rPr lang="en-US" b="0" i="0" dirty="0">
                <a:solidFill>
                  <a:srgbClr val="000000"/>
                </a:solidFill>
                <a:effectLst/>
                <a:latin typeface="halcyon-regular"/>
              </a:rPr>
              <a:t>And to finish we will open it up for questions at the end.  </a:t>
            </a: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4</a:t>
            </a:fld>
            <a:endParaRPr lang="en-US" dirty="0"/>
          </a:p>
        </p:txBody>
      </p:sp>
    </p:spTree>
    <p:extLst>
      <p:ext uri="{BB962C8B-B14F-4D97-AF65-F5344CB8AC3E}">
        <p14:creationId xmlns:p14="http://schemas.microsoft.com/office/powerpoint/2010/main" val="193616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 typeface="Arial" panose="020B0604020202020204" pitchFamily="34" charset="0"/>
              <a:buChar char="•"/>
              <a:defRPr/>
            </a:pPr>
            <a:r>
              <a:rPr lang="en-US" dirty="0"/>
              <a:t>We will review Traditionalists, Baby Boomers, Generation X, Millennials, and Generation Z.  </a:t>
            </a:r>
          </a:p>
        </p:txBody>
      </p:sp>
      <p:sp>
        <p:nvSpPr>
          <p:cNvPr id="4" name="Slide Number Placeholder 3"/>
          <p:cNvSpPr>
            <a:spLocks noGrp="1"/>
          </p:cNvSpPr>
          <p:nvPr>
            <p:ph type="sldNum" sz="quarter" idx="5"/>
          </p:nvPr>
        </p:nvSpPr>
        <p:spPr/>
        <p:txBody>
          <a:bodyPr/>
          <a:lstStyle/>
          <a:p>
            <a:fld id="{DBA9AE40-3CA6-2149-BC27-B0A8ADC6FAAA}" type="slidenum">
              <a:rPr lang="en-US" smtClean="0"/>
              <a:t>5</a:t>
            </a:fld>
            <a:endParaRPr lang="en-US" dirty="0"/>
          </a:p>
        </p:txBody>
      </p:sp>
    </p:spTree>
    <p:extLst>
      <p:ext uri="{BB962C8B-B14F-4D97-AF65-F5344CB8AC3E}">
        <p14:creationId xmlns:p14="http://schemas.microsoft.com/office/powerpoint/2010/main" val="233018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We will be starting with Traditionalists.  </a:t>
            </a:r>
          </a:p>
          <a:p>
            <a:pPr marL="176679" indent="-176679">
              <a:buFont typeface="Arial" panose="020B0604020202020204" pitchFamily="34" charset="0"/>
              <a:buChar char="•"/>
            </a:pPr>
            <a:r>
              <a:rPr lang="en-US" dirty="0"/>
              <a:t>Traditionalists were born before 1945 and make up less than 2% of the workforce and less than 10% of the population.  While they don’t have a large presence in the workforce today, they have left a lasting legacy with us.  We will only be touching on this generation briefly today.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They are sometimes referred to as the Silent Generation, the Veterans, or the Moral Authority.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 names are a result of the large percentage that served in the military, about 50% and a larger percentage than any other generation.  This service fostered and built their core values around law and order, patriotism, respect for authority, and discipline.  They have a strong work ethic.  They tend to be task orientated and work hard to maintain job security.  Some are working because they have to and some because they want to. Since many did serve in the military, they value the chain of command to gets things done and have seen how hard work and team work can accomplish great things</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They founded many organizations and companies that are still thriving today.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They experienced hard times while growing up which was then followed by times of prosperity.  Their parents survived the Great Depression and many are savers that only pay in cash.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Their lives were heavily influenced by the New Deal, World War II, and the Korean War.  </a:t>
            </a:r>
          </a:p>
        </p:txBody>
      </p:sp>
      <p:sp>
        <p:nvSpPr>
          <p:cNvPr id="4" name="Slide Number Placeholder 3"/>
          <p:cNvSpPr>
            <a:spLocks noGrp="1"/>
          </p:cNvSpPr>
          <p:nvPr>
            <p:ph type="sldNum" sz="quarter" idx="5"/>
          </p:nvPr>
        </p:nvSpPr>
        <p:spPr/>
        <p:txBody>
          <a:bodyPr/>
          <a:lstStyle/>
          <a:p>
            <a:fld id="{DBA9AE40-3CA6-2149-BC27-B0A8ADC6FAAA}" type="slidenum">
              <a:rPr lang="en-US" smtClean="0"/>
              <a:t>6</a:t>
            </a:fld>
            <a:endParaRPr lang="en-US" dirty="0"/>
          </a:p>
        </p:txBody>
      </p:sp>
    </p:spTree>
    <p:extLst>
      <p:ext uri="{BB962C8B-B14F-4D97-AF65-F5344CB8AC3E}">
        <p14:creationId xmlns:p14="http://schemas.microsoft.com/office/powerpoint/2010/main" val="3143500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The Silent Generation has the strong work ethic of their parents.  They consider work a privilege.  The prefer inclusive language, using terms such as we or us.  They are motivated by being shown respect and work well with a strong structure.  Generally, they don’t do well with a lot of fanfare and public recognition, they prefer private acknowledgement of a job well done.  And thrive when shown respect and are valued for their experience.  </a:t>
            </a:r>
          </a:p>
          <a:p>
            <a:pPr marL="0" indent="0">
              <a:buFont typeface="Arial" panose="020B0604020202020204" pitchFamily="34" charset="0"/>
              <a:buNone/>
            </a:pPr>
            <a:endParaRPr lang="en-US" dirty="0"/>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7</a:t>
            </a:fld>
            <a:endParaRPr lang="en-US" dirty="0"/>
          </a:p>
        </p:txBody>
      </p:sp>
    </p:spTree>
    <p:extLst>
      <p:ext uri="{BB962C8B-B14F-4D97-AF65-F5344CB8AC3E}">
        <p14:creationId xmlns:p14="http://schemas.microsoft.com/office/powerpoint/2010/main" val="415066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Baby Boomers were born between 1946 and 1964.  They are also referred to as Boomers or the “me” generation.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They were the generation of babies born immediately following World War II.  After the war, the United States was prospering and there was a large boom in the birth rate as the soldiers returned home from war.  They comprise approximately 25% of the workforce.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65% of baby boomers plan to work past age 65.  About 10,000 boomers reach retirement age each day.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This generation grew up in a time of economic prosperity.  Some key cultural events that shaped the attitudes, values, and opinions of this generation included the Vietnam war, the civil rights movement, the cold war with Russia, space travel, and the assassination of President Kennedy.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Baby boomers were the first generation where we started to see women entering the labor force in large numbers and the dawn of the dual income household.</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Baby boomers are the first generation that had to begin adapting to new technology in the work place and have to continue to do so today.  After this time, the subsequent generations grew up with technology and gadgets and are more accustomed to evolving technology.  </a:t>
            </a:r>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8</a:t>
            </a:fld>
            <a:endParaRPr lang="en-US" dirty="0"/>
          </a:p>
        </p:txBody>
      </p:sp>
    </p:spTree>
    <p:extLst>
      <p:ext uri="{BB962C8B-B14F-4D97-AF65-F5344CB8AC3E}">
        <p14:creationId xmlns:p14="http://schemas.microsoft.com/office/powerpoint/2010/main" val="324415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In terms of work styles the boomers are a generation who really enjoy face to face collaboration but also leverage phone calls and email. They value the tried and true methods of doing things and while they see the value in new technology they may take longer to adapt to it.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Boomers also tend to be much more loyal to companies than the subsequent generations, with many of them having worked for their entire career for a single organization.  This means they typically have quite a bit of institutional knowledge and history.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As a group they also tend to be more formal in their word choice than others, this can be seen in terms of email communications and in placing a lot of emphasis on titles and advanced degrees.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They also are a group that highly values hard work and they are often willing to forgo work life balance in order to achieve key results.  They are known to live to work.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Finally in terms of recognition, Boomers feel rewarded by money, recognition, and awards for their effort. They don’t mind going to extra mile as long as their efforts don’t go unnoticed.  </a:t>
            </a:r>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9</a:t>
            </a:fld>
            <a:endParaRPr lang="en-US" dirty="0"/>
          </a:p>
        </p:txBody>
      </p:sp>
    </p:spTree>
    <p:extLst>
      <p:ext uri="{BB962C8B-B14F-4D97-AF65-F5344CB8AC3E}">
        <p14:creationId xmlns:p14="http://schemas.microsoft.com/office/powerpoint/2010/main" val="186871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 typeface="Arial" panose="020B0604020202020204" pitchFamily="34" charset="0"/>
              <a:buChar char="•"/>
              <a:defRPr/>
            </a:pPr>
            <a:r>
              <a:rPr lang="en-US" dirty="0"/>
              <a:t>Generation X or Gen X as they are more commonly known.  This is the generation that was born between 1965 and 1980. They comprise 33% of the workforce and will outnumber boomers by the year 2028.  </a:t>
            </a:r>
          </a:p>
          <a:p>
            <a:pPr marL="176679" indent="-176679">
              <a:buFont typeface="Arial" panose="020B0604020202020204" pitchFamily="34" charset="0"/>
              <a:buChar char="•"/>
            </a:pPr>
            <a:r>
              <a:rPr lang="en-US" dirty="0"/>
              <a:t>This generation is one who’s coming of age was marked by the challenger explosion in 1986 and the gulf war in 1991.  Also of significance was the end of the Cold War, Y2K, and the energy crisis.  They also have strong recollections about the fall of the Berlin Wall and the start of the AIDS epidemic.  MTV was launched during their formative years.  </a:t>
            </a:r>
          </a:p>
          <a:p>
            <a:pPr marL="176679" indent="-176679">
              <a:buFont typeface="Arial" panose="020B0604020202020204" pitchFamily="34" charset="0"/>
              <a:buChar char="•"/>
            </a:pPr>
            <a:r>
              <a:rPr lang="en-US" dirty="0"/>
              <a:t>Gen X is sometimes known as the in between generation for their middle of the road attitudes on many social issues as compared to baby boomers and millennials.  Their numbers are smaller than either the boomers or the millennials. </a:t>
            </a:r>
          </a:p>
          <a:p>
            <a:pPr marL="176679" indent="-176679">
              <a:buFont typeface="Arial" panose="020B0604020202020204" pitchFamily="34" charset="0"/>
              <a:buChar char="•"/>
            </a:pPr>
            <a:r>
              <a:rPr lang="en-US" dirty="0"/>
              <a:t>They were the first generation of latchkey kids and as well as being a day care generation.  </a:t>
            </a:r>
          </a:p>
          <a:p>
            <a:pPr marL="176679" indent="-176679">
              <a:buFont typeface="Arial" panose="020B0604020202020204" pitchFamily="34" charset="0"/>
              <a:buChar char="•"/>
            </a:pPr>
            <a:r>
              <a:rPr lang="en-US" dirty="0"/>
              <a:t>They are very entrepreneurial in nature as 55% of startup founders are from Gen X.  </a:t>
            </a:r>
          </a:p>
          <a:p>
            <a:pPr marL="176679" indent="-176679">
              <a:buFont typeface="Arial" panose="020B0604020202020204" pitchFamily="34" charset="0"/>
              <a:buChar char="•"/>
            </a:pPr>
            <a:r>
              <a:rPr lang="en-US" dirty="0"/>
              <a:t>They experienced the highest rate of divorce of the generations among their parents and saw the effect of corporate downsizing.  Their approach to finances is more in line with the Traditionalists as they are fiscally conservative and tend to save.  </a:t>
            </a:r>
          </a:p>
          <a:p>
            <a:pPr marL="176679" indent="-176679">
              <a:buFont typeface="Arial" panose="020B0604020202020204" pitchFamily="34" charset="0"/>
              <a:buChar char="•"/>
            </a:pPr>
            <a:r>
              <a:rPr lang="en-US" dirty="0"/>
              <a:t>As equal rights have progressed, they don’t know a time before the civil rights movement.  And, they are the first generation that did not do as well financially as their parents did.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10</a:t>
            </a:fld>
            <a:endParaRPr lang="en-US" dirty="0"/>
          </a:p>
        </p:txBody>
      </p:sp>
    </p:spTree>
    <p:extLst>
      <p:ext uri="{BB962C8B-B14F-4D97-AF65-F5344CB8AC3E}">
        <p14:creationId xmlns:p14="http://schemas.microsoft.com/office/powerpoint/2010/main" val="56756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37177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93349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716236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203778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68632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71547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16003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26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2514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74223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65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33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76357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10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79166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77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77974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1682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53748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63757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8228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20413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67181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8457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659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75666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03646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205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68431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799618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6087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48387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541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65447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16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64109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808909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419614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700906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95592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33264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060639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48237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901639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91041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374632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78911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07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5274914" y="699715"/>
            <a:ext cx="3105182" cy="3744465"/>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3" name="Picture 2">
            <a:extLst>
              <a:ext uri="{FF2B5EF4-FFF2-40B4-BE49-F238E27FC236}">
                <a16:creationId xmlns:a16="http://schemas.microsoft.com/office/drawing/2014/main" id="{44BCB8A6-9CF9-478C-A389-CC9AC936AC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50354824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709" r:id="rId3"/>
    <p:sldLayoutId id="2147483700" r:id="rId4"/>
    <p:sldLayoutId id="2147483710" r:id="rId5"/>
    <p:sldLayoutId id="2147483804" r:id="rId6"/>
    <p:sldLayoutId id="2147483805" r:id="rId7"/>
    <p:sldLayoutId id="2147483806" r:id="rId8"/>
    <p:sldLayoutId id="2147483807" r:id="rId9"/>
    <p:sldLayoutId id="2147483808" r:id="rId10"/>
    <p:sldLayoutId id="2147483809" r:id="rId11"/>
    <p:sldLayoutId id="2147483831" r:id="rId12"/>
    <p:sldLayoutId id="2147483829" r:id="rId13"/>
    <p:sldLayoutId id="2147483830" r:id="rId14"/>
    <p:sldLayoutId id="2147483832" r:id="rId15"/>
    <p:sldLayoutId id="2147483834" r:id="rId16"/>
    <p:sldLayoutId id="2147483833" r:id="rId17"/>
    <p:sldLayoutId id="2147483703" r:id="rId18"/>
    <p:sldLayoutId id="2147483676" r:id="rId19"/>
    <p:sldLayoutId id="2147483701" r:id="rId20"/>
    <p:sldLayoutId id="2147483810" r:id="rId21"/>
    <p:sldLayoutId id="2147483811" r:id="rId22"/>
    <p:sldLayoutId id="2147483729" r:id="rId23"/>
    <p:sldLayoutId id="2147483812" r:id="rId24"/>
    <p:sldLayoutId id="2147483813" r:id="rId25"/>
    <p:sldLayoutId id="2147483814" r:id="rId26"/>
    <p:sldLayoutId id="2147483827" r:id="rId27"/>
    <p:sldLayoutId id="2147483704" r:id="rId28"/>
    <p:sldLayoutId id="2147483664" r:id="rId29"/>
    <p:sldLayoutId id="2147483702" r:id="rId30"/>
    <p:sldLayoutId id="2147483817" r:id="rId31"/>
    <p:sldLayoutId id="2147483818" r:id="rId32"/>
    <p:sldLayoutId id="2147483678" r:id="rId33"/>
    <p:sldLayoutId id="2147483819" r:id="rId34"/>
    <p:sldLayoutId id="2147483820" r:id="rId35"/>
    <p:sldLayoutId id="2147483828" r:id="rId36"/>
    <p:sldLayoutId id="2147483706" r:id="rId37"/>
    <p:sldLayoutId id="2147483695" r:id="rId38"/>
    <p:sldLayoutId id="2147483696" r:id="rId39"/>
    <p:sldLayoutId id="2147483694" r:id="rId40"/>
    <p:sldLayoutId id="2147483712" r:id="rId41"/>
    <p:sldLayoutId id="2147483674" r:id="rId42"/>
    <p:sldLayoutId id="2147483677" r:id="rId43"/>
    <p:sldLayoutId id="2147483680" r:id="rId44"/>
    <p:sldLayoutId id="2147483734" r:id="rId45"/>
    <p:sldLayoutId id="2147483735" r:id="rId46"/>
    <p:sldLayoutId id="2147483732" r:id="rId47"/>
    <p:sldLayoutId id="2147483733" r:id="rId48"/>
    <p:sldLayoutId id="2147483821" r:id="rId49"/>
    <p:sldLayoutId id="2147483822" r:id="rId50"/>
    <p:sldLayoutId id="2147483825" r:id="rId51"/>
    <p:sldLayoutId id="2147483826" r:id="rId52"/>
    <p:sldLayoutId id="2147483824" r:id="rId53"/>
    <p:sldLayoutId id="2147483823" r:id="rId54"/>
    <p:sldLayoutId id="2147483707" r:id="rId55"/>
    <p:sldLayoutId id="2147483708" r:id="rId56"/>
    <p:sldLayoutId id="2147483686" r:id="rId57"/>
    <p:sldLayoutId id="2147483685" r:id="rId58"/>
    <p:sldLayoutId id="2147483689" r:id="rId59"/>
    <p:sldLayoutId id="2147483690" r:id="rId60"/>
    <p:sldLayoutId id="2147483716" r:id="rId61"/>
    <p:sldLayoutId id="2147483717" r:id="rId62"/>
    <p:sldLayoutId id="2147483718" r:id="rId63"/>
    <p:sldLayoutId id="2147483719" r:id="rId64"/>
    <p:sldLayoutId id="2147483726" r:id="rId65"/>
    <p:sldLayoutId id="2147483691" r:id="rId66"/>
    <p:sldLayoutId id="2147483692" r:id="rId67"/>
    <p:sldLayoutId id="2147483681" r:id="rId68"/>
    <p:sldLayoutId id="2147483731" r:id="rId69"/>
    <p:sldLayoutId id="2147483736" r:id="rId70"/>
    <p:sldLayoutId id="2147483737" r:id="rId71"/>
    <p:sldLayoutId id="2147483722" r:id="rId72"/>
    <p:sldLayoutId id="2147483682" r:id="rId73"/>
    <p:sldLayoutId id="2147483720" r:id="rId74"/>
    <p:sldLayoutId id="2147483723" r:id="rId75"/>
    <p:sldLayoutId id="2147483721" r:id="rId76"/>
    <p:sldLayoutId id="2147483683" r:id="rId77"/>
    <p:sldLayoutId id="2147483693" r:id="rId78"/>
    <p:sldLayoutId id="2147483724" r:id="rId79"/>
    <p:sldLayoutId id="2147483725" r:id="rId80"/>
    <p:sldLayoutId id="2147483684" r:id="rId81"/>
    <p:sldLayoutId id="2147483687" r:id="rId82"/>
    <p:sldLayoutId id="2147483688" r:id="rId83"/>
    <p:sldLayoutId id="2147483697" r:id="rId84"/>
    <p:sldLayoutId id="2147483698" r:id="rId85"/>
    <p:sldLayoutId id="2147483699" r:id="rId86"/>
    <p:sldLayoutId id="2147483727" r:id="rId87"/>
    <p:sldLayoutId id="2147483728" r:id="rId88"/>
    <p:sldLayoutId id="2147483835" r:id="rId89"/>
  </p:sldLayoutIdLst>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1.xml"/><Relationship Id="rId1" Type="http://schemas.openxmlformats.org/officeDocument/2006/relationships/tags" Target="../tags/tag1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1.xml"/><Relationship Id="rId1" Type="http://schemas.openxmlformats.org/officeDocument/2006/relationships/tags" Target="../tags/tag13.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1.xml"/><Relationship Id="rId1" Type="http://schemas.openxmlformats.org/officeDocument/2006/relationships/tags" Target="../tags/tag16.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1.xml"/><Relationship Id="rId1" Type="http://schemas.openxmlformats.org/officeDocument/2006/relationships/tags" Target="../tags/tag17.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tags" Target="../tags/tag18.xml"/><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19.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1.xml"/><Relationship Id="rId1" Type="http://schemas.openxmlformats.org/officeDocument/2006/relationships/tags" Target="../tags/tag20.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9.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tags" Target="../tags/tag22.xml"/><Relationship Id="rId5" Type="http://schemas.microsoft.com/office/2007/relationships/hdphoto" Target="../media/hdphoto3.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2.xml"/><Relationship Id="rId1" Type="http://schemas.openxmlformats.org/officeDocument/2006/relationships/tags" Target="../tags/tag23.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1.xml"/><Relationship Id="rId1" Type="http://schemas.openxmlformats.org/officeDocument/2006/relationships/tags" Target="../tags/tag25.xml"/><Relationship Id="rId5" Type="http://schemas.microsoft.com/office/2007/relationships/hdphoto" Target="../media/hdphoto4.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6.xml"/><Relationship Id="rId1" Type="http://schemas.openxmlformats.org/officeDocument/2006/relationships/tags" Target="../tags/tag26.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2.sv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1.png"/><Relationship Id="rId5" Type="http://schemas.openxmlformats.org/officeDocument/2006/relationships/image" Target="../media/image30.jpeg"/><Relationship Id="rId4" Type="http://schemas.microsoft.com/office/2018/10/relationships/comments" Target="../comments/modernComment_91D_349341C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5.xml"/><Relationship Id="rId1" Type="http://schemas.openxmlformats.org/officeDocument/2006/relationships/tags" Target="../tags/tag28.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29.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1.xml"/><Relationship Id="rId1" Type="http://schemas.openxmlformats.org/officeDocument/2006/relationships/tags" Target="../tags/tag30.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3.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7.xml"/><Relationship Id="rId1" Type="http://schemas.openxmlformats.org/officeDocument/2006/relationships/tags" Target="../tags/tag6.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1.xml"/><Relationship Id="rId1" Type="http://schemas.openxmlformats.org/officeDocument/2006/relationships/tags" Target="../tags/tag8.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tags" Target="../tags/tag9.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person, table, dining table&#10;&#10;Description automatically generated">
            <a:extLst>
              <a:ext uri="{FF2B5EF4-FFF2-40B4-BE49-F238E27FC236}">
                <a16:creationId xmlns:a16="http://schemas.microsoft.com/office/drawing/2014/main" id="{020DFD8A-E78F-410E-9EB2-36DB4570A96A}"/>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0" y="449"/>
            <a:ext cx="7486344" cy="5143051"/>
          </a:xfrm>
        </p:spPr>
      </p:pic>
      <p:sp>
        <p:nvSpPr>
          <p:cNvPr id="11" name="Title 1">
            <a:extLst>
              <a:ext uri="{FF2B5EF4-FFF2-40B4-BE49-F238E27FC236}">
                <a16:creationId xmlns:a16="http://schemas.microsoft.com/office/drawing/2014/main" id="{91FF4E44-5257-3E4B-8CE7-06F91C7B9F14}"/>
              </a:ext>
            </a:extLst>
          </p:cNvPr>
          <p:cNvSpPr txBox="1">
            <a:spLocks/>
          </p:cNvSpPr>
          <p:nvPr/>
        </p:nvSpPr>
        <p:spPr>
          <a:xfrm>
            <a:off x="433169" y="3073181"/>
            <a:ext cx="5493806" cy="1783483"/>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lnSpc>
                <a:spcPct val="75000"/>
              </a:lnSpc>
              <a:spcAft>
                <a:spcPts val="600"/>
              </a:spcAft>
            </a:pPr>
            <a:r>
              <a:rPr lang="en-US" sz="3200" spc="0" dirty="0"/>
              <a:t>Use Your Words: Strategies for Cross-Generational Communication</a:t>
            </a:r>
            <a:br>
              <a:rPr lang="en-US" sz="4800" spc="-50" dirty="0"/>
            </a:br>
            <a:br>
              <a:rPr lang="en-US" sz="1200" dirty="0">
                <a:latin typeface="+mn-lt"/>
              </a:rPr>
            </a:br>
            <a:r>
              <a:rPr lang="en-US" sz="1400" b="0" spc="0" dirty="0">
                <a:latin typeface="+mn-lt"/>
              </a:rPr>
              <a:t>Presented by: Natalie McGill (she/her/hers)</a:t>
            </a:r>
          </a:p>
          <a:p>
            <a:pPr>
              <a:spcAft>
                <a:spcPts val="600"/>
              </a:spcAft>
            </a:pPr>
            <a:r>
              <a:rPr lang="en-US" sz="1400" b="0" spc="0" dirty="0">
                <a:latin typeface="+mn-lt"/>
              </a:rPr>
              <a:t>AVP of Client Development</a:t>
            </a:r>
            <a:endParaRPr lang="en-US" sz="4800" b="0" spc="0" dirty="0">
              <a:latin typeface="+mn-lt"/>
            </a:endParaRPr>
          </a:p>
        </p:txBody>
      </p:sp>
    </p:spTree>
    <p:custDataLst>
      <p:tags r:id="rId1"/>
    </p:custDataLst>
    <p:extLst>
      <p:ext uri="{BB962C8B-B14F-4D97-AF65-F5344CB8AC3E}">
        <p14:creationId xmlns:p14="http://schemas.microsoft.com/office/powerpoint/2010/main" val="48262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10" descr="A person standing in front of a building&#10;&#10;Description automatically generated">
            <a:extLst>
              <a:ext uri="{FF2B5EF4-FFF2-40B4-BE49-F238E27FC236}">
                <a16:creationId xmlns:a16="http://schemas.microsoft.com/office/drawing/2014/main" id="{BE5F5FEF-FD2D-B540-67EA-BA77E919012D}"/>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l="7877" t="4579" r="6731" b="10029"/>
          <a:stretch/>
        </p:blipFill>
        <p:spPr>
          <a:xfrm>
            <a:off x="3080084" y="0"/>
            <a:ext cx="6063915" cy="5143500"/>
          </a:xfrm>
        </p:spPr>
      </p:pic>
      <p:sp>
        <p:nvSpPr>
          <p:cNvPr id="18" name="Rectangle 17">
            <a:extLst>
              <a:ext uri="{FF2B5EF4-FFF2-40B4-BE49-F238E27FC236}">
                <a16:creationId xmlns:a16="http://schemas.microsoft.com/office/drawing/2014/main" id="{BEA478E1-30A6-664E-D807-83A4FB40A3C0}"/>
              </a:ext>
            </a:extLst>
          </p:cNvPr>
          <p:cNvSpPr/>
          <p:nvPr/>
        </p:nvSpPr>
        <p:spPr>
          <a:xfrm>
            <a:off x="634840" y="1115121"/>
            <a:ext cx="4667139" cy="3620429"/>
          </a:xfrm>
          <a:prstGeom prst="rect">
            <a:avLst/>
          </a:prstGeom>
          <a:solidFill>
            <a:srgbClr val="A719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6" name="Title 11">
            <a:extLst>
              <a:ext uri="{FF2B5EF4-FFF2-40B4-BE49-F238E27FC236}">
                <a16:creationId xmlns:a16="http://schemas.microsoft.com/office/drawing/2014/main" id="{EDEB1E82-DB4D-3968-574B-58ED748CD93A}"/>
              </a:ext>
            </a:extLst>
          </p:cNvPr>
          <p:cNvSpPr txBox="1">
            <a:spLocks/>
          </p:cNvSpPr>
          <p:nvPr/>
        </p:nvSpPr>
        <p:spPr>
          <a:xfrm>
            <a:off x="634840" y="352982"/>
            <a:ext cx="2437810"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200" b="1" dirty="0">
                <a:solidFill>
                  <a:schemeClr val="accent1"/>
                </a:solidFill>
                <a:latin typeface="+mj-lt"/>
              </a:rPr>
              <a:t>Generation X</a:t>
            </a:r>
          </a:p>
        </p:txBody>
      </p:sp>
      <p:sp>
        <p:nvSpPr>
          <p:cNvPr id="10" name="Text Placeholder 5">
            <a:extLst>
              <a:ext uri="{FF2B5EF4-FFF2-40B4-BE49-F238E27FC236}">
                <a16:creationId xmlns:a16="http://schemas.microsoft.com/office/drawing/2014/main" id="{5B77E2B7-1713-F07B-B3FE-8765ADD00373}"/>
              </a:ext>
            </a:extLst>
          </p:cNvPr>
          <p:cNvSpPr txBox="1">
            <a:spLocks/>
          </p:cNvSpPr>
          <p:nvPr/>
        </p:nvSpPr>
        <p:spPr>
          <a:xfrm>
            <a:off x="907788" y="2055746"/>
            <a:ext cx="4329723" cy="2699184"/>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2000" b="1" dirty="0">
                <a:solidFill>
                  <a:schemeClr val="bg1"/>
                </a:solidFill>
                <a:latin typeface="+mn-lt"/>
                <a:ea typeface="Open Sans" panose="020B0606030504020204" pitchFamily="34" charset="0"/>
                <a:cs typeface="Arial" panose="020B0604020202020204" pitchFamily="34" charset="0"/>
              </a:rPr>
              <a:t>Overview</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Born 1965 – 1980 (42 to 57 Years Old)</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Referred to as the “In-between Generation”</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Challenger Explosion (1986) and the Gulf War (1991)</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Entrepreneurial in Nature</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First Generation to be Less Successful Than Their Parents' Generation</a:t>
            </a:r>
          </a:p>
        </p:txBody>
      </p:sp>
      <p:sp>
        <p:nvSpPr>
          <p:cNvPr id="16" name="Shape 2614">
            <a:extLst>
              <a:ext uri="{FF2B5EF4-FFF2-40B4-BE49-F238E27FC236}">
                <a16:creationId xmlns:a16="http://schemas.microsoft.com/office/drawing/2014/main" id="{0494C6E1-CDF5-2881-E89A-CFEB9FF9B397}"/>
              </a:ext>
            </a:extLst>
          </p:cNvPr>
          <p:cNvSpPr/>
          <p:nvPr/>
        </p:nvSpPr>
        <p:spPr>
          <a:xfrm>
            <a:off x="2692400" y="1515022"/>
            <a:ext cx="767935" cy="76793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custDataLst>
      <p:tags r:id="rId1"/>
    </p:custDataLst>
    <p:extLst>
      <p:ext uri="{BB962C8B-B14F-4D97-AF65-F5344CB8AC3E}">
        <p14:creationId xmlns:p14="http://schemas.microsoft.com/office/powerpoint/2010/main" val="368044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0" descr="A person standing in front of a building&#10;&#10;Description automatically generated">
            <a:extLst>
              <a:ext uri="{FF2B5EF4-FFF2-40B4-BE49-F238E27FC236}">
                <a16:creationId xmlns:a16="http://schemas.microsoft.com/office/drawing/2014/main" id="{867A2892-5908-203C-5394-3C4CE54F55DF}"/>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l="7877" t="4579" r="6731" b="10029"/>
          <a:stretch/>
        </p:blipFill>
        <p:spPr>
          <a:xfrm>
            <a:off x="3080084" y="0"/>
            <a:ext cx="6063915" cy="5143500"/>
          </a:xfrm>
        </p:spPr>
      </p:pic>
      <p:sp>
        <p:nvSpPr>
          <p:cNvPr id="3" name="Rectangle 2">
            <a:extLst>
              <a:ext uri="{FF2B5EF4-FFF2-40B4-BE49-F238E27FC236}">
                <a16:creationId xmlns:a16="http://schemas.microsoft.com/office/drawing/2014/main" id="{0F13F767-759B-22FB-7981-CB78B011A864}"/>
              </a:ext>
            </a:extLst>
          </p:cNvPr>
          <p:cNvSpPr/>
          <p:nvPr/>
        </p:nvSpPr>
        <p:spPr>
          <a:xfrm>
            <a:off x="634840" y="1115121"/>
            <a:ext cx="4667139" cy="3620429"/>
          </a:xfrm>
          <a:prstGeom prst="rect">
            <a:avLst/>
          </a:prstGeom>
          <a:solidFill>
            <a:srgbClr val="A719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4" name="Text Placeholder 5">
            <a:extLst>
              <a:ext uri="{FF2B5EF4-FFF2-40B4-BE49-F238E27FC236}">
                <a16:creationId xmlns:a16="http://schemas.microsoft.com/office/drawing/2014/main" id="{E25C326A-A41A-6E75-0978-847F9F40A333}"/>
              </a:ext>
            </a:extLst>
          </p:cNvPr>
          <p:cNvSpPr txBox="1">
            <a:spLocks/>
          </p:cNvSpPr>
          <p:nvPr/>
        </p:nvSpPr>
        <p:spPr>
          <a:xfrm>
            <a:off x="992555" y="1378348"/>
            <a:ext cx="4048369" cy="3278825"/>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Work Habits and Communication Preferences</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They had early exposure to personal computers</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More Job Loyalty Than Millennials, but Less Than Baby Boomers</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Informal and Flexible Communications with a Preference for Using Email, Phone, or Text</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Value Autonomy at Work</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Micromanagement Will Cause Disengagement</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Freedom and Time Off are the Best Rewards</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Work to Live</a:t>
            </a:r>
          </a:p>
          <a:p>
            <a:pPr marL="274320" lvl="1"/>
            <a:endParaRPr lang="en-US" sz="1200" dirty="0"/>
          </a:p>
        </p:txBody>
      </p:sp>
      <p:sp>
        <p:nvSpPr>
          <p:cNvPr id="6" name="Title 11">
            <a:extLst>
              <a:ext uri="{FF2B5EF4-FFF2-40B4-BE49-F238E27FC236}">
                <a16:creationId xmlns:a16="http://schemas.microsoft.com/office/drawing/2014/main" id="{EDEB1E82-DB4D-3968-574B-58ED748CD93A}"/>
              </a:ext>
            </a:extLst>
          </p:cNvPr>
          <p:cNvSpPr txBox="1">
            <a:spLocks/>
          </p:cNvSpPr>
          <p:nvPr/>
        </p:nvSpPr>
        <p:spPr>
          <a:xfrm>
            <a:off x="634840" y="352982"/>
            <a:ext cx="2437810"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200" b="1" dirty="0">
                <a:solidFill>
                  <a:schemeClr val="accent1"/>
                </a:solidFill>
                <a:latin typeface="+mj-lt"/>
              </a:rPr>
              <a:t>Generation X</a:t>
            </a:r>
          </a:p>
        </p:txBody>
      </p:sp>
    </p:spTree>
    <p:custDataLst>
      <p:tags r:id="rId1"/>
    </p:custDataLst>
    <p:extLst>
      <p:ext uri="{BB962C8B-B14F-4D97-AF65-F5344CB8AC3E}">
        <p14:creationId xmlns:p14="http://schemas.microsoft.com/office/powerpoint/2010/main" val="543652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055003-96AA-9120-650C-4715B40198DF}"/>
              </a:ext>
            </a:extLst>
          </p:cNvPr>
          <p:cNvPicPr>
            <a:picLocks noChangeAspect="1"/>
          </p:cNvPicPr>
          <p:nvPr/>
        </p:nvPicPr>
        <p:blipFill rotWithShape="1">
          <a:blip r:embed="rId4"/>
          <a:srcRect l="14071" t="2582" r="29590" b="10406"/>
          <a:stretch/>
        </p:blipFill>
        <p:spPr>
          <a:xfrm flipH="1">
            <a:off x="0" y="-8114"/>
            <a:ext cx="6064250" cy="5143500"/>
          </a:xfrm>
          <a:prstGeom prst="rect">
            <a:avLst/>
          </a:prstGeom>
        </p:spPr>
      </p:pic>
      <p:sp>
        <p:nvSpPr>
          <p:cNvPr id="10" name="Rectangle 9">
            <a:extLst>
              <a:ext uri="{FF2B5EF4-FFF2-40B4-BE49-F238E27FC236}">
                <a16:creationId xmlns:a16="http://schemas.microsoft.com/office/drawing/2014/main" id="{013BA190-C116-9CDA-3C0E-408CB6A55053}"/>
              </a:ext>
            </a:extLst>
          </p:cNvPr>
          <p:cNvSpPr/>
          <p:nvPr/>
        </p:nvSpPr>
        <p:spPr>
          <a:xfrm>
            <a:off x="4572000" y="1013108"/>
            <a:ext cx="3828563" cy="335569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4" name="Text Placeholder 5">
            <a:extLst>
              <a:ext uri="{FF2B5EF4-FFF2-40B4-BE49-F238E27FC236}">
                <a16:creationId xmlns:a16="http://schemas.microsoft.com/office/drawing/2014/main" id="{E25C326A-A41A-6E75-0978-847F9F40A333}"/>
              </a:ext>
            </a:extLst>
          </p:cNvPr>
          <p:cNvSpPr txBox="1">
            <a:spLocks/>
          </p:cNvSpPr>
          <p:nvPr/>
        </p:nvSpPr>
        <p:spPr>
          <a:xfrm>
            <a:off x="4847770" y="2049804"/>
            <a:ext cx="3373229" cy="2080589"/>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Overview</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Born 1981 – 1996  (26 to 41 years old)</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Economic Downturn</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September 11 Terrorist Attack (2001) and The Great Recession (2008)</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Last Generation to Grow Up Offline</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Most Educated Generation</a:t>
            </a:r>
          </a:p>
        </p:txBody>
      </p:sp>
      <p:sp>
        <p:nvSpPr>
          <p:cNvPr id="6" name="Title 11">
            <a:extLst>
              <a:ext uri="{FF2B5EF4-FFF2-40B4-BE49-F238E27FC236}">
                <a16:creationId xmlns:a16="http://schemas.microsoft.com/office/drawing/2014/main" id="{EDEB1E82-DB4D-3968-574B-58ED748CD93A}"/>
              </a:ext>
            </a:extLst>
          </p:cNvPr>
          <p:cNvSpPr txBox="1">
            <a:spLocks/>
          </p:cNvSpPr>
          <p:nvPr/>
        </p:nvSpPr>
        <p:spPr>
          <a:xfrm>
            <a:off x="6474454" y="399807"/>
            <a:ext cx="2004259"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gn="r"/>
            <a:r>
              <a:rPr lang="en-US" sz="2200" b="1" dirty="0">
                <a:solidFill>
                  <a:schemeClr val="accent1"/>
                </a:solidFill>
                <a:latin typeface="+mj-lt"/>
              </a:rPr>
              <a:t>Millennials</a:t>
            </a:r>
          </a:p>
        </p:txBody>
      </p:sp>
      <p:sp>
        <p:nvSpPr>
          <p:cNvPr id="14" name="Shape 2614">
            <a:extLst>
              <a:ext uri="{FF2B5EF4-FFF2-40B4-BE49-F238E27FC236}">
                <a16:creationId xmlns:a16="http://schemas.microsoft.com/office/drawing/2014/main" id="{8157CAB8-D34A-7A38-519B-F2CBE06C4F06}"/>
              </a:ext>
            </a:extLst>
          </p:cNvPr>
          <p:cNvSpPr/>
          <p:nvPr/>
        </p:nvSpPr>
        <p:spPr>
          <a:xfrm>
            <a:off x="6146509" y="1250698"/>
            <a:ext cx="767935" cy="76793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custDataLst>
      <p:tags r:id="rId1"/>
    </p:custDataLst>
    <p:extLst>
      <p:ext uri="{BB962C8B-B14F-4D97-AF65-F5344CB8AC3E}">
        <p14:creationId xmlns:p14="http://schemas.microsoft.com/office/powerpoint/2010/main" val="696843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38AFBAE-0860-E8B8-94CB-30271679E037}"/>
              </a:ext>
            </a:extLst>
          </p:cNvPr>
          <p:cNvPicPr>
            <a:picLocks noChangeAspect="1"/>
          </p:cNvPicPr>
          <p:nvPr/>
        </p:nvPicPr>
        <p:blipFill rotWithShape="1">
          <a:blip r:embed="rId4"/>
          <a:srcRect l="14071" t="2582" r="29590" b="10406"/>
          <a:stretch/>
        </p:blipFill>
        <p:spPr>
          <a:xfrm flipH="1">
            <a:off x="0" y="-8114"/>
            <a:ext cx="6064250" cy="5143500"/>
          </a:xfrm>
          <a:prstGeom prst="rect">
            <a:avLst/>
          </a:prstGeom>
        </p:spPr>
      </p:pic>
      <p:sp>
        <p:nvSpPr>
          <p:cNvPr id="8" name="Rectangle 7">
            <a:extLst>
              <a:ext uri="{FF2B5EF4-FFF2-40B4-BE49-F238E27FC236}">
                <a16:creationId xmlns:a16="http://schemas.microsoft.com/office/drawing/2014/main" id="{E9117C94-FF62-5F06-B3BB-7BCEEE14759E}"/>
              </a:ext>
            </a:extLst>
          </p:cNvPr>
          <p:cNvSpPr/>
          <p:nvPr/>
        </p:nvSpPr>
        <p:spPr>
          <a:xfrm>
            <a:off x="3337168" y="979715"/>
            <a:ext cx="5063395" cy="376397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10" name="Text Placeholder 5">
            <a:extLst>
              <a:ext uri="{FF2B5EF4-FFF2-40B4-BE49-F238E27FC236}">
                <a16:creationId xmlns:a16="http://schemas.microsoft.com/office/drawing/2014/main" id="{B3BBECC3-1E82-641E-AD06-8A8C1F7E3F6C}"/>
              </a:ext>
            </a:extLst>
          </p:cNvPr>
          <p:cNvSpPr txBox="1">
            <a:spLocks/>
          </p:cNvSpPr>
          <p:nvPr/>
        </p:nvSpPr>
        <p:spPr>
          <a:xfrm>
            <a:off x="3563815" y="1447075"/>
            <a:ext cx="4680630" cy="2794969"/>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Work Habits and Communication Preferences</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Frequently Shifting Jobs Due to Recession</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Company Loyalty is Based on Company Support</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Authentic and Fast Communications with a Preference for Using Text, Chat, and Email</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Efficiency and a Digital-first Approach.</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Prefer Informal Language at Work</a:t>
            </a:r>
          </a:p>
          <a:p>
            <a:pPr marL="190500" lvl="1" indent="-203200">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Prefer Work that Uses Their Creativity or Leverages Unique Talents</a:t>
            </a:r>
          </a:p>
          <a:p>
            <a:pPr marL="590550" lvl="2" indent="-203200">
              <a:spcAft>
                <a:spcPts val="700"/>
              </a:spcAft>
              <a:buFont typeface="Arial" panose="020B0604020202020204" pitchFamily="34" charset="0"/>
              <a:buChar char="›"/>
            </a:pPr>
            <a:r>
              <a:rPr lang="en-US" sz="1000" dirty="0">
                <a:solidFill>
                  <a:srgbClr val="FFFFFF"/>
                </a:solidFill>
                <a:latin typeface="+mn-lt"/>
                <a:ea typeface="Open Sans" panose="020B0606030504020204" pitchFamily="34" charset="0"/>
                <a:cs typeface="Arial" panose="020B0604020202020204" pitchFamily="34" charset="0"/>
              </a:rPr>
              <a:t>Freedom of Getting from Point A to Point B</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Value Feedback and Development to Grow Professionally</a:t>
            </a:r>
          </a:p>
        </p:txBody>
      </p:sp>
      <p:sp>
        <p:nvSpPr>
          <p:cNvPr id="16" name="Title 11">
            <a:extLst>
              <a:ext uri="{FF2B5EF4-FFF2-40B4-BE49-F238E27FC236}">
                <a16:creationId xmlns:a16="http://schemas.microsoft.com/office/drawing/2014/main" id="{132FD15D-CD2E-EA01-0837-00D3D8B9D306}"/>
              </a:ext>
            </a:extLst>
          </p:cNvPr>
          <p:cNvSpPr txBox="1">
            <a:spLocks/>
          </p:cNvSpPr>
          <p:nvPr/>
        </p:nvSpPr>
        <p:spPr>
          <a:xfrm>
            <a:off x="6474454" y="399807"/>
            <a:ext cx="2004259"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gn="r"/>
            <a:r>
              <a:rPr lang="en-US" sz="2200" b="1" dirty="0">
                <a:solidFill>
                  <a:schemeClr val="accent1"/>
                </a:solidFill>
                <a:latin typeface="+mj-lt"/>
              </a:rPr>
              <a:t>Millennials</a:t>
            </a:r>
          </a:p>
        </p:txBody>
      </p:sp>
    </p:spTree>
    <p:custDataLst>
      <p:tags r:id="rId1"/>
    </p:custDataLst>
    <p:extLst>
      <p:ext uri="{BB962C8B-B14F-4D97-AF65-F5344CB8AC3E}">
        <p14:creationId xmlns:p14="http://schemas.microsoft.com/office/powerpoint/2010/main" val="4086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51798502-4AD9-7CA2-BC9F-8F14B2107B59}"/>
              </a:ext>
            </a:extLst>
          </p:cNvPr>
          <p:cNvPicPr>
            <a:picLocks noChangeAspect="1" noChangeArrowheads="1"/>
          </p:cNvPicPr>
          <p:nvPr/>
        </p:nvPicPr>
        <p:blipFill rotWithShape="1">
          <a:blip r:embed="rId4"/>
          <a:srcRect l="6557" t="10370" r="22997"/>
          <a:stretch/>
        </p:blipFill>
        <p:spPr bwMode="auto">
          <a:xfrm>
            <a:off x="3080083" y="1"/>
            <a:ext cx="6063914" cy="5143500"/>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0C39754-ADB1-0AE1-8C8E-B181C18ACBB7}"/>
              </a:ext>
            </a:extLst>
          </p:cNvPr>
          <p:cNvSpPr/>
          <p:nvPr/>
        </p:nvSpPr>
        <p:spPr>
          <a:xfrm>
            <a:off x="634840" y="1101969"/>
            <a:ext cx="4667139" cy="339969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4" name="Text Placeholder 5">
            <a:extLst>
              <a:ext uri="{FF2B5EF4-FFF2-40B4-BE49-F238E27FC236}">
                <a16:creationId xmlns:a16="http://schemas.microsoft.com/office/drawing/2014/main" id="{E25C326A-A41A-6E75-0978-847F9F40A333}"/>
              </a:ext>
            </a:extLst>
          </p:cNvPr>
          <p:cNvSpPr txBox="1">
            <a:spLocks/>
          </p:cNvSpPr>
          <p:nvPr/>
        </p:nvSpPr>
        <p:spPr>
          <a:xfrm>
            <a:off x="859692" y="2182667"/>
            <a:ext cx="4337539" cy="2080589"/>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Overview</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Born 1997 – 2012  (10 to 25 years old)</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Coming of Age Right Now </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Current World Events Shaping Their Views </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The First Generation to be Raised with Smartphones</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High-value Placed on Social Activism</a:t>
            </a:r>
          </a:p>
        </p:txBody>
      </p:sp>
      <p:sp>
        <p:nvSpPr>
          <p:cNvPr id="6" name="Title 11">
            <a:extLst>
              <a:ext uri="{FF2B5EF4-FFF2-40B4-BE49-F238E27FC236}">
                <a16:creationId xmlns:a16="http://schemas.microsoft.com/office/drawing/2014/main" id="{EDEB1E82-DB4D-3968-574B-58ED748CD93A}"/>
              </a:ext>
            </a:extLst>
          </p:cNvPr>
          <p:cNvSpPr txBox="1">
            <a:spLocks/>
          </p:cNvSpPr>
          <p:nvPr/>
        </p:nvSpPr>
        <p:spPr>
          <a:xfrm>
            <a:off x="634840" y="352982"/>
            <a:ext cx="2437810"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200" b="1" dirty="0">
                <a:solidFill>
                  <a:schemeClr val="accent1"/>
                </a:solidFill>
                <a:latin typeface="+mj-lt"/>
              </a:rPr>
              <a:t>Generation Z</a:t>
            </a:r>
          </a:p>
        </p:txBody>
      </p:sp>
      <p:sp>
        <p:nvSpPr>
          <p:cNvPr id="3" name="Shape 2614">
            <a:extLst>
              <a:ext uri="{FF2B5EF4-FFF2-40B4-BE49-F238E27FC236}">
                <a16:creationId xmlns:a16="http://schemas.microsoft.com/office/drawing/2014/main" id="{2A333F87-AC4A-8311-EC5B-B26D5905C65D}"/>
              </a:ext>
            </a:extLst>
          </p:cNvPr>
          <p:cNvSpPr/>
          <p:nvPr/>
        </p:nvSpPr>
        <p:spPr>
          <a:xfrm>
            <a:off x="2656408" y="1341640"/>
            <a:ext cx="767935" cy="76793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custDataLst>
      <p:tags r:id="rId1"/>
    </p:custDataLst>
    <p:extLst>
      <p:ext uri="{BB962C8B-B14F-4D97-AF65-F5344CB8AC3E}">
        <p14:creationId xmlns:p14="http://schemas.microsoft.com/office/powerpoint/2010/main" val="1872427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51B70102-143D-79FC-5FA5-B460C9FE24DC}"/>
              </a:ext>
            </a:extLst>
          </p:cNvPr>
          <p:cNvPicPr>
            <a:picLocks noChangeAspect="1" noChangeArrowheads="1"/>
          </p:cNvPicPr>
          <p:nvPr/>
        </p:nvPicPr>
        <p:blipFill rotWithShape="1">
          <a:blip r:embed="rId4"/>
          <a:srcRect l="6557" t="10370" r="22997"/>
          <a:stretch/>
        </p:blipFill>
        <p:spPr bwMode="auto">
          <a:xfrm>
            <a:off x="3080083" y="1"/>
            <a:ext cx="6063914" cy="5143500"/>
          </a:xfrm>
          <a:prstGeom prst="rect">
            <a:avLst/>
          </a:prstGeom>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506681-E81A-241C-874E-71FA2BAB5E3C}"/>
              </a:ext>
            </a:extLst>
          </p:cNvPr>
          <p:cNvSpPr/>
          <p:nvPr/>
        </p:nvSpPr>
        <p:spPr>
          <a:xfrm>
            <a:off x="634840" y="1266092"/>
            <a:ext cx="4667139" cy="31481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4" name="Text Placeholder 5">
            <a:extLst>
              <a:ext uri="{FF2B5EF4-FFF2-40B4-BE49-F238E27FC236}">
                <a16:creationId xmlns:a16="http://schemas.microsoft.com/office/drawing/2014/main" id="{E25C326A-A41A-6E75-0978-847F9F40A333}"/>
              </a:ext>
            </a:extLst>
          </p:cNvPr>
          <p:cNvSpPr txBox="1">
            <a:spLocks/>
          </p:cNvSpPr>
          <p:nvPr/>
        </p:nvSpPr>
        <p:spPr>
          <a:xfrm>
            <a:off x="851878" y="1371600"/>
            <a:ext cx="4255700" cy="2762738"/>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Work Habits and Communication Preferences</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Most Tech Savvy and Want Companies to be the Same</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Flexible Working Hours and Social Responsibility are High on Their Workplace Priority List</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Emphasis on Social Responsibility </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Face-to-Face Interactions at Work </a:t>
            </a:r>
          </a:p>
          <a:p>
            <a:pPr marL="190500" lvl="1" indent="-203200">
              <a:lnSpc>
                <a:spcPts val="1800"/>
              </a:lnSpc>
              <a:spcAft>
                <a:spcPts val="700"/>
              </a:spcAft>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Want On-demand Learning from Employers</a:t>
            </a:r>
          </a:p>
        </p:txBody>
      </p:sp>
      <p:sp>
        <p:nvSpPr>
          <p:cNvPr id="6" name="Title 11">
            <a:extLst>
              <a:ext uri="{FF2B5EF4-FFF2-40B4-BE49-F238E27FC236}">
                <a16:creationId xmlns:a16="http://schemas.microsoft.com/office/drawing/2014/main" id="{EDEB1E82-DB4D-3968-574B-58ED748CD93A}"/>
              </a:ext>
            </a:extLst>
          </p:cNvPr>
          <p:cNvSpPr txBox="1">
            <a:spLocks/>
          </p:cNvSpPr>
          <p:nvPr/>
        </p:nvSpPr>
        <p:spPr>
          <a:xfrm>
            <a:off x="634840" y="352982"/>
            <a:ext cx="2437810"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200" b="1" dirty="0">
                <a:solidFill>
                  <a:schemeClr val="accent1"/>
                </a:solidFill>
                <a:latin typeface="+mj-lt"/>
              </a:rPr>
              <a:t>Generation Z</a:t>
            </a:r>
          </a:p>
        </p:txBody>
      </p:sp>
    </p:spTree>
    <p:custDataLst>
      <p:tags r:id="rId1"/>
    </p:custDataLst>
    <p:extLst>
      <p:ext uri="{BB962C8B-B14F-4D97-AF65-F5344CB8AC3E}">
        <p14:creationId xmlns:p14="http://schemas.microsoft.com/office/powerpoint/2010/main" val="307606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orking on her computer&#10;&#10;Description automatically generated with medium confidence">
            <a:extLst>
              <a:ext uri="{FF2B5EF4-FFF2-40B4-BE49-F238E27FC236}">
                <a16:creationId xmlns:a16="http://schemas.microsoft.com/office/drawing/2014/main" id="{DCE58864-83BB-47B8-9B7B-802D9FA5A2EB}"/>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rgbClr val="A7193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2" y="3375300"/>
            <a:ext cx="8463269"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3800" dirty="0">
                <a:solidFill>
                  <a:schemeClr val="bg1"/>
                </a:solidFill>
                <a:latin typeface="+mj-lt"/>
                <a:cs typeface="Arial" panose="020B0604020202020204" pitchFamily="34" charset="0"/>
              </a:rPr>
              <a:t>Attracting and Retaining Top Talent</a:t>
            </a:r>
          </a:p>
        </p:txBody>
      </p:sp>
    </p:spTree>
    <p:custDataLst>
      <p:tags r:id="rId1"/>
    </p:custDataLst>
    <p:extLst>
      <p:ext uri="{BB962C8B-B14F-4D97-AF65-F5344CB8AC3E}">
        <p14:creationId xmlns:p14="http://schemas.microsoft.com/office/powerpoint/2010/main" val="354795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itting at a desk with a computer and a picture on the wall&#10;&#10;Description automatically generated with low confidence">
            <a:extLst>
              <a:ext uri="{FF2B5EF4-FFF2-40B4-BE49-F238E27FC236}">
                <a16:creationId xmlns:a16="http://schemas.microsoft.com/office/drawing/2014/main" id="{5FEEFDCE-B057-4583-8C38-2B85F789A2E3}"/>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0" y="0"/>
            <a:ext cx="9144000" cy="5143500"/>
          </a:xfrm>
        </p:spPr>
      </p:pic>
      <p:sp>
        <p:nvSpPr>
          <p:cNvPr id="7" name="Rectangle 6"/>
          <p:cNvSpPr/>
          <p:nvPr/>
        </p:nvSpPr>
        <p:spPr>
          <a:xfrm>
            <a:off x="3172" y="0"/>
            <a:ext cx="6241511" cy="5143500"/>
          </a:xfrm>
          <a:prstGeom prst="rect">
            <a:avLst/>
          </a:prstGeom>
          <a:gradFill flip="none" rotWithShape="1">
            <a:gsLst>
              <a:gs pos="64000">
                <a:srgbClr val="FFFFFF">
                  <a:alpha val="70000"/>
                </a:srgbClr>
              </a:gs>
              <a:gs pos="49000">
                <a:srgbClr val="FFFFFF">
                  <a:alpha val="95000"/>
                </a:srgbClr>
              </a:gs>
              <a:gs pos="81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Hybrid Considerations</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962997"/>
            <a:ext cx="3116028" cy="2773752"/>
          </a:xfrm>
        </p:spPr>
        <p:txBody>
          <a:bodyPr/>
          <a:lstStyle/>
          <a:p>
            <a:pPr marL="285750" lvl="1" indent="-285750">
              <a:buClr>
                <a:schemeClr val="accent1"/>
              </a:buClr>
            </a:pPr>
            <a:r>
              <a:rPr lang="en-US" b="1" dirty="0">
                <a:solidFill>
                  <a:schemeClr val="tx2"/>
                </a:solidFill>
              </a:rPr>
              <a:t>Baby Boomers</a:t>
            </a:r>
            <a:r>
              <a:rPr lang="en-US" dirty="0">
                <a:solidFill>
                  <a:schemeClr val="tx2"/>
                </a:solidFill>
              </a:rPr>
              <a:t>: Prefer to be in Office</a:t>
            </a:r>
          </a:p>
          <a:p>
            <a:pPr marL="285750" lvl="1" indent="-285750">
              <a:buClr>
                <a:schemeClr val="accent1"/>
              </a:buClr>
            </a:pPr>
            <a:r>
              <a:rPr lang="en-US" b="1" dirty="0">
                <a:solidFill>
                  <a:schemeClr val="tx2"/>
                </a:solidFill>
              </a:rPr>
              <a:t>Gen X</a:t>
            </a:r>
            <a:r>
              <a:rPr lang="en-US" dirty="0">
                <a:solidFill>
                  <a:schemeClr val="tx2"/>
                </a:solidFill>
              </a:rPr>
              <a:t>: Thrive with Hybrid Work and Push for Fully Remote </a:t>
            </a:r>
          </a:p>
          <a:p>
            <a:pPr marL="285750" lvl="1" indent="-285750">
              <a:buClr>
                <a:schemeClr val="accent1"/>
              </a:buClr>
            </a:pPr>
            <a:r>
              <a:rPr lang="en-US" b="1" dirty="0">
                <a:solidFill>
                  <a:schemeClr val="tx2"/>
                </a:solidFill>
              </a:rPr>
              <a:t>Millennials</a:t>
            </a:r>
            <a:r>
              <a:rPr lang="en-US" dirty="0">
                <a:solidFill>
                  <a:schemeClr val="tx2"/>
                </a:solidFill>
              </a:rPr>
              <a:t>: Embraces Hybrid and Remote Work</a:t>
            </a:r>
          </a:p>
          <a:p>
            <a:pPr marL="285750" lvl="1" indent="-285750">
              <a:buClr>
                <a:schemeClr val="accent1"/>
              </a:buClr>
            </a:pPr>
            <a:r>
              <a:rPr lang="en-US" b="1" dirty="0">
                <a:solidFill>
                  <a:schemeClr val="tx2"/>
                </a:solidFill>
              </a:rPr>
              <a:t>Zoomers</a:t>
            </a:r>
            <a:r>
              <a:rPr lang="en-US" dirty="0">
                <a:solidFill>
                  <a:schemeClr val="tx2"/>
                </a:solidFill>
              </a:rPr>
              <a:t>: Mixed Feelings about Hybrid Work – asking for the in person</a:t>
            </a:r>
          </a:p>
        </p:txBody>
      </p:sp>
    </p:spTree>
    <p:custDataLst>
      <p:tags r:id="rId1"/>
    </p:custDataLst>
    <p:extLst>
      <p:ext uri="{BB962C8B-B14F-4D97-AF65-F5344CB8AC3E}">
        <p14:creationId xmlns:p14="http://schemas.microsoft.com/office/powerpoint/2010/main" val="378389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doctor talking to a patient&#10;&#10;Description automatically generated with medium confidence">
            <a:extLst>
              <a:ext uri="{FF2B5EF4-FFF2-40B4-BE49-F238E27FC236}">
                <a16:creationId xmlns:a16="http://schemas.microsoft.com/office/drawing/2014/main" id="{BD45895A-0D69-4C44-A085-F87F89F37862}"/>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2" y="3375300"/>
            <a:ext cx="7095613"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Management Strategies</a:t>
            </a:r>
          </a:p>
        </p:txBody>
      </p:sp>
    </p:spTree>
    <p:custDataLst>
      <p:tags r:id="rId1"/>
    </p:custDataLst>
    <p:extLst>
      <p:ext uri="{BB962C8B-B14F-4D97-AF65-F5344CB8AC3E}">
        <p14:creationId xmlns:p14="http://schemas.microsoft.com/office/powerpoint/2010/main" val="133089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looking at a computer&#10;&#10;Description automatically generated with low confidence">
            <a:extLst>
              <a:ext uri="{FF2B5EF4-FFF2-40B4-BE49-F238E27FC236}">
                <a16:creationId xmlns:a16="http://schemas.microsoft.com/office/drawing/2014/main" id="{689E0430-ACE7-1DED-74C5-4EB9E31B0529}"/>
              </a:ext>
            </a:extLst>
          </p:cNvPr>
          <p:cNvPicPr>
            <a:picLocks noChangeAspect="1"/>
          </p:cNvPicPr>
          <p:nvPr/>
        </p:nvPicPr>
        <p:blipFill rotWithShape="1">
          <a:blip r:embed="rId4"/>
          <a:srcRect l="3275" t="3275"/>
          <a:stretch/>
        </p:blipFill>
        <p:spPr>
          <a:xfrm>
            <a:off x="0" y="0"/>
            <a:ext cx="9144000" cy="5143500"/>
          </a:xfrm>
          <a:prstGeom prst="rect">
            <a:avLst/>
          </a:prstGeom>
        </p:spPr>
      </p:pic>
      <p:sp>
        <p:nvSpPr>
          <p:cNvPr id="5" name="Rectangle 4">
            <a:extLst>
              <a:ext uri="{FF2B5EF4-FFF2-40B4-BE49-F238E27FC236}">
                <a16:creationId xmlns:a16="http://schemas.microsoft.com/office/drawing/2014/main" id="{E74FBB03-EC67-AD39-0A1F-27EDAE7CE504}"/>
              </a:ext>
            </a:extLst>
          </p:cNvPr>
          <p:cNvSpPr/>
          <p:nvPr/>
        </p:nvSpPr>
        <p:spPr>
          <a:xfrm>
            <a:off x="3172" y="0"/>
            <a:ext cx="6241511" cy="5143500"/>
          </a:xfrm>
          <a:prstGeom prst="rect">
            <a:avLst/>
          </a:prstGeom>
          <a:gradFill flip="none" rotWithShape="1">
            <a:gsLst>
              <a:gs pos="64000">
                <a:srgbClr val="FFFFFF">
                  <a:alpha val="70000"/>
                </a:srgbClr>
              </a:gs>
              <a:gs pos="49000">
                <a:srgbClr val="FFFFFF">
                  <a:alpha val="95000"/>
                </a:srgbClr>
              </a:gs>
              <a:gs pos="81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40A806-E1B5-7F4E-BFC5-413A5AFA8012}"/>
              </a:ext>
            </a:extLst>
          </p:cNvPr>
          <p:cNvSpPr>
            <a:spLocks noGrp="1"/>
          </p:cNvSpPr>
          <p:nvPr>
            <p:ph type="title"/>
          </p:nvPr>
        </p:nvSpPr>
        <p:spPr/>
        <p:txBody>
          <a:bodyPr/>
          <a:lstStyle/>
          <a:p>
            <a:r>
              <a:rPr lang="en-US" dirty="0"/>
              <a:t>Management Strategies</a:t>
            </a:r>
          </a:p>
        </p:txBody>
      </p:sp>
      <p:sp>
        <p:nvSpPr>
          <p:cNvPr id="10" name="Text Placeholder 9">
            <a:extLst>
              <a:ext uri="{FF2B5EF4-FFF2-40B4-BE49-F238E27FC236}">
                <a16:creationId xmlns:a16="http://schemas.microsoft.com/office/drawing/2014/main" id="{A1A123B4-E24C-4F4D-985A-EBF25254E738}"/>
              </a:ext>
            </a:extLst>
          </p:cNvPr>
          <p:cNvSpPr>
            <a:spLocks noGrp="1"/>
          </p:cNvSpPr>
          <p:nvPr>
            <p:ph type="body" sz="quarter" idx="13"/>
          </p:nvPr>
        </p:nvSpPr>
        <p:spPr>
          <a:xfrm>
            <a:off x="376814" y="1278387"/>
            <a:ext cx="4563486" cy="3410345"/>
          </a:xfrm>
          <a:prstGeom prst="rect">
            <a:avLst/>
          </a:prstGeom>
        </p:spPr>
        <p:txBody>
          <a:bodyPr/>
          <a:lstStyle/>
          <a:p>
            <a:pPr marL="285750" lvl="1" indent="-285750">
              <a:spcAft>
                <a:spcPts val="1200"/>
              </a:spcAft>
            </a:pPr>
            <a:r>
              <a:rPr lang="en-US" sz="1600" dirty="0"/>
              <a:t>Use generational trends as a starting point but remember to individualize your approach.</a:t>
            </a:r>
          </a:p>
          <a:p>
            <a:pPr marL="285750" lvl="1" indent="-285750">
              <a:spcAft>
                <a:spcPts val="1200"/>
              </a:spcAft>
            </a:pPr>
            <a:r>
              <a:rPr lang="en-US" sz="1600" b="1" dirty="0"/>
              <a:t>Baby Boomers:</a:t>
            </a:r>
            <a:r>
              <a:rPr lang="en-US" sz="1600" dirty="0"/>
              <a:t> Mentorship, infrequent feedback, and tangible rewards.</a:t>
            </a:r>
          </a:p>
          <a:p>
            <a:pPr marL="285750" lvl="1" indent="-285750">
              <a:spcAft>
                <a:spcPts val="1200"/>
              </a:spcAft>
            </a:pPr>
            <a:r>
              <a:rPr lang="en-US" sz="1600" b="1" dirty="0"/>
              <a:t>Gen X:</a:t>
            </a:r>
            <a:r>
              <a:rPr lang="en-US" sz="1600" dirty="0"/>
              <a:t> Autonomy, no micromanagement, and time off for personal endeavors.</a:t>
            </a:r>
          </a:p>
          <a:p>
            <a:pPr marL="285750" lvl="1" indent="-285750">
              <a:spcAft>
                <a:spcPts val="1200"/>
              </a:spcAft>
            </a:pPr>
            <a:r>
              <a:rPr lang="en-US" sz="1600" b="1" dirty="0"/>
              <a:t>Millennials:</a:t>
            </a:r>
            <a:r>
              <a:rPr lang="en-US" sz="1600" dirty="0"/>
              <a:t> group work, regular feedback, and development opportunities.</a:t>
            </a:r>
          </a:p>
          <a:p>
            <a:pPr marL="285750" lvl="1" indent="-285750">
              <a:spcAft>
                <a:spcPts val="1200"/>
              </a:spcAft>
            </a:pPr>
            <a:r>
              <a:rPr lang="en-US" sz="1600" b="1" dirty="0"/>
              <a:t>Zoomers:</a:t>
            </a:r>
            <a:r>
              <a:rPr lang="en-US" sz="1600" dirty="0"/>
              <a:t> constant feedback, growth opportunities, and mentorship.</a:t>
            </a:r>
          </a:p>
        </p:txBody>
      </p:sp>
    </p:spTree>
    <p:custDataLst>
      <p:tags r:id="rId1"/>
    </p:custDataLst>
    <p:extLst>
      <p:ext uri="{BB962C8B-B14F-4D97-AF65-F5344CB8AC3E}">
        <p14:creationId xmlns:p14="http://schemas.microsoft.com/office/powerpoint/2010/main" val="28289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4329C4A-FEF5-8E4B-AFFE-F2E58921A6ED}"/>
              </a:ext>
            </a:extLst>
          </p:cNvPr>
          <p:cNvGrpSpPr/>
          <p:nvPr/>
        </p:nvGrpSpPr>
        <p:grpSpPr>
          <a:xfrm>
            <a:off x="4166" y="0"/>
            <a:ext cx="3874151" cy="5143500"/>
            <a:chOff x="0" y="0"/>
            <a:chExt cx="4039812" cy="5143500"/>
          </a:xfrm>
        </p:grpSpPr>
        <p:sp>
          <p:nvSpPr>
            <p:cNvPr id="11" name="Freeform 59">
              <a:extLst>
                <a:ext uri="{FF2B5EF4-FFF2-40B4-BE49-F238E27FC236}">
                  <a16:creationId xmlns:a16="http://schemas.microsoft.com/office/drawing/2014/main" id="{76630B3D-8922-1F43-B455-FE8C19EA867A}"/>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eform 60">
              <a:extLst>
                <a:ext uri="{FF2B5EF4-FFF2-40B4-BE49-F238E27FC236}">
                  <a16:creationId xmlns:a16="http://schemas.microsoft.com/office/drawing/2014/main" id="{835461AA-5178-4F49-BE72-56CA3CB8194B}"/>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83CCC575-3CF7-324A-9539-F9CF791C9FF7}"/>
              </a:ext>
            </a:extLst>
          </p:cNvPr>
          <p:cNvPicPr>
            <a:picLocks noChangeAspect="1"/>
          </p:cNvPicPr>
          <p:nvPr/>
        </p:nvPicPr>
        <p:blipFill rotWithShape="1">
          <a:blip r:embed="rId4"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p:spPr>
      </p:pic>
      <p:sp>
        <p:nvSpPr>
          <p:cNvPr id="13" name="Title 4">
            <a:extLst>
              <a:ext uri="{FF2B5EF4-FFF2-40B4-BE49-F238E27FC236}">
                <a16:creationId xmlns:a16="http://schemas.microsoft.com/office/drawing/2014/main" id="{E44C51B1-B432-1649-A161-D5CE893948D0}"/>
              </a:ext>
            </a:extLst>
          </p:cNvPr>
          <p:cNvSpPr txBox="1">
            <a:spLocks/>
          </p:cNvSpPr>
          <p:nvPr/>
        </p:nvSpPr>
        <p:spPr>
          <a:xfrm>
            <a:off x="630090" y="2077333"/>
            <a:ext cx="1974351" cy="642816"/>
          </a:xfrm>
          <a:prstGeom prst="rect">
            <a:avLst/>
          </a:prstGeom>
        </p:spPr>
        <p:txBody>
          <a:bodyPr spcFirstLastPara="1" vert="horz" wrap="square" lIns="91425" tIns="91425" rIns="91425" bIns="91425" rtlCol="0" anchor="t"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3600" dirty="0">
                <a:solidFill>
                  <a:schemeClr val="accent3"/>
                </a:solidFill>
              </a:rPr>
              <a:t>Todays</a:t>
            </a:r>
          </a:p>
          <a:p>
            <a:r>
              <a:rPr lang="en-US" sz="3600" dirty="0">
                <a:solidFill>
                  <a:schemeClr val="accent3"/>
                </a:solidFill>
              </a:rPr>
              <a:t>Speaker</a:t>
            </a:r>
          </a:p>
        </p:txBody>
      </p:sp>
      <p:sp>
        <p:nvSpPr>
          <p:cNvPr id="17" name="TextBox 16">
            <a:extLst>
              <a:ext uri="{FF2B5EF4-FFF2-40B4-BE49-F238E27FC236}">
                <a16:creationId xmlns:a16="http://schemas.microsoft.com/office/drawing/2014/main" id="{C3812272-6F18-4D46-A79B-DF234A09707C}"/>
              </a:ext>
            </a:extLst>
          </p:cNvPr>
          <p:cNvSpPr txBox="1"/>
          <p:nvPr/>
        </p:nvSpPr>
        <p:spPr>
          <a:xfrm>
            <a:off x="3163118" y="2077333"/>
            <a:ext cx="2259861" cy="369332"/>
          </a:xfrm>
          <a:prstGeom prst="rect">
            <a:avLst/>
          </a:prstGeom>
          <a:noFill/>
        </p:spPr>
        <p:txBody>
          <a:bodyPr wrap="square" rtlCol="0">
            <a:spAutoFit/>
          </a:bodyPr>
          <a:lstStyle>
            <a:defPPr>
              <a:defRPr lang="en-US"/>
            </a:defPPr>
            <a:lvl1pPr algn="r">
              <a:lnSpc>
                <a:spcPct val="90000"/>
              </a:lnSpc>
              <a:defRPr sz="2000" b="1">
                <a:solidFill>
                  <a:schemeClr val="accent1"/>
                </a:solidFill>
                <a:latin typeface="+mj-lt"/>
                <a:ea typeface="Open Sans" panose="020B0606030504020204" pitchFamily="34" charset="0"/>
                <a:cs typeface="Arial" panose="020B0604020202020204" pitchFamily="34" charset="0"/>
              </a:defRPr>
            </a:lvl1pPr>
          </a:lstStyle>
          <a:p>
            <a:r>
              <a:rPr lang="en-GB" dirty="0"/>
              <a:t>Natalie McGill</a:t>
            </a:r>
            <a:endParaRPr lang="en-US" dirty="0"/>
          </a:p>
        </p:txBody>
      </p:sp>
      <p:pic>
        <p:nvPicPr>
          <p:cNvPr id="6" name="Picture Placeholder 5" descr="A person with blonde hair&#10;&#10;Description automatically generated with low confidence">
            <a:extLst>
              <a:ext uri="{FF2B5EF4-FFF2-40B4-BE49-F238E27FC236}">
                <a16:creationId xmlns:a16="http://schemas.microsoft.com/office/drawing/2014/main" id="{FD53958A-0FE7-74D4-8823-D8C3739B2934}"/>
              </a:ext>
            </a:extLst>
          </p:cNvPr>
          <p:cNvPicPr>
            <a:picLocks noGrp="1" noChangeAspect="1"/>
          </p:cNvPicPr>
          <p:nvPr>
            <p:ph type="pic" sz="quarter" idx="12"/>
          </p:nvPr>
        </p:nvPicPr>
        <p:blipFill rotWithShape="1">
          <a:blip r:embed="rId5"/>
          <a:srcRect l="7994" r="24410"/>
          <a:stretch/>
        </p:blipFill>
        <p:spPr>
          <a:xfrm>
            <a:off x="5754414" y="699716"/>
            <a:ext cx="2356945" cy="3487836"/>
          </a:xfrm>
        </p:spPr>
      </p:pic>
    </p:spTree>
    <p:custDataLst>
      <p:tags r:id="rId1"/>
    </p:custDataLst>
    <p:extLst>
      <p:ext uri="{BB962C8B-B14F-4D97-AF65-F5344CB8AC3E}">
        <p14:creationId xmlns:p14="http://schemas.microsoft.com/office/powerpoint/2010/main" val="52917575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indoor&#10;&#10;Description automatically generated">
            <a:extLst>
              <a:ext uri="{FF2B5EF4-FFF2-40B4-BE49-F238E27FC236}">
                <a16:creationId xmlns:a16="http://schemas.microsoft.com/office/drawing/2014/main" id="{80A6C18B-B358-4A50-BA05-27D6FFEF1AEF}"/>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2" y="3375300"/>
            <a:ext cx="737570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Effective Communication</a:t>
            </a:r>
          </a:p>
        </p:txBody>
      </p:sp>
    </p:spTree>
    <p:custDataLst>
      <p:tags r:id="rId1"/>
    </p:custDataLst>
    <p:extLst>
      <p:ext uri="{BB962C8B-B14F-4D97-AF65-F5344CB8AC3E}">
        <p14:creationId xmlns:p14="http://schemas.microsoft.com/office/powerpoint/2010/main" val="378358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person, person, window, door&#10;&#10;Description automatically generated">
            <a:extLst>
              <a:ext uri="{FF2B5EF4-FFF2-40B4-BE49-F238E27FC236}">
                <a16:creationId xmlns:a16="http://schemas.microsoft.com/office/drawing/2014/main" id="{6134F15A-6707-4A60-8726-3E59BDDE7E92}"/>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0" y="0"/>
            <a:ext cx="9144000" cy="5143500"/>
          </a:xfrm>
        </p:spPr>
      </p:pic>
      <p:sp>
        <p:nvSpPr>
          <p:cNvPr id="8" name="Rectangle 7"/>
          <p:cNvSpPr/>
          <p:nvPr/>
        </p:nvSpPr>
        <p:spPr>
          <a:xfrm>
            <a:off x="0" y="0"/>
            <a:ext cx="6636382" cy="5143500"/>
          </a:xfrm>
          <a:prstGeom prst="rect">
            <a:avLst/>
          </a:prstGeom>
          <a:gradFill flip="none" rotWithShape="1">
            <a:gsLst>
              <a:gs pos="0">
                <a:srgbClr val="000000">
                  <a:alpha val="75000"/>
                </a:srgbClr>
              </a:gs>
              <a:gs pos="94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prstGeom prst="rect">
            <a:avLst/>
          </a:prstGeom>
        </p:spPr>
        <p:txBody>
          <a:bodyPr/>
          <a:lstStyle/>
          <a:p>
            <a:r>
              <a:rPr lang="en-US" dirty="0">
                <a:solidFill>
                  <a:schemeClr val="bg1"/>
                </a:solidFill>
              </a:rPr>
              <a:t>Communication</a:t>
            </a:r>
            <a:br>
              <a:rPr lang="en-US" dirty="0">
                <a:solidFill>
                  <a:schemeClr val="bg1"/>
                </a:solidFill>
              </a:rPr>
            </a:br>
            <a:r>
              <a:rPr lang="en-US" dirty="0">
                <a:solidFill>
                  <a:schemeClr val="bg1"/>
                </a:solidFill>
              </a:rPr>
              <a:t>Strategies</a:t>
            </a:r>
          </a:p>
        </p:txBody>
      </p:sp>
      <p:sp>
        <p:nvSpPr>
          <p:cNvPr id="3" name="Text Placeholder 2">
            <a:extLst>
              <a:ext uri="{FF2B5EF4-FFF2-40B4-BE49-F238E27FC236}">
                <a16:creationId xmlns:a16="http://schemas.microsoft.com/office/drawing/2014/main" id="{3926E4A2-6EC8-4747-ABF4-02EEB952A746}"/>
              </a:ext>
            </a:extLst>
          </p:cNvPr>
          <p:cNvSpPr>
            <a:spLocks noGrp="1"/>
          </p:cNvSpPr>
          <p:nvPr>
            <p:ph type="body" sz="quarter" idx="13"/>
          </p:nvPr>
        </p:nvSpPr>
        <p:spPr>
          <a:xfrm>
            <a:off x="376815" y="1551901"/>
            <a:ext cx="3537460" cy="3274097"/>
          </a:xfrm>
        </p:spPr>
        <p:txBody>
          <a:bodyPr/>
          <a:lstStyle/>
          <a:p>
            <a:pPr marL="285750" lvl="1" indent="-285750">
              <a:spcAft>
                <a:spcPts val="1500"/>
              </a:spcAft>
            </a:pPr>
            <a:r>
              <a:rPr lang="en-US" dirty="0">
                <a:solidFill>
                  <a:srgbClr val="FFFFFF"/>
                </a:solidFill>
                <a:ea typeface="Open Sans" panose="020B0606030504020204" pitchFamily="34" charset="0"/>
              </a:rPr>
              <a:t>Set Clear and Consistent Expectations for Everyone</a:t>
            </a:r>
          </a:p>
          <a:p>
            <a:pPr marL="285750" lvl="1" indent="-285750">
              <a:spcAft>
                <a:spcPts val="1500"/>
              </a:spcAft>
            </a:pPr>
            <a:r>
              <a:rPr lang="en-US" dirty="0">
                <a:solidFill>
                  <a:srgbClr val="FFFFFF"/>
                </a:solidFill>
                <a:ea typeface="Open Sans" panose="020B0606030504020204" pitchFamily="34" charset="0"/>
              </a:rPr>
              <a:t>Use Different Modes of Communication Depending on Preference</a:t>
            </a:r>
          </a:p>
          <a:p>
            <a:pPr marL="285750" lvl="1" indent="-285750">
              <a:spcAft>
                <a:spcPts val="1500"/>
              </a:spcAft>
            </a:pPr>
            <a:r>
              <a:rPr lang="en-US" dirty="0">
                <a:ea typeface="Open Sans" panose="020B0606030504020204" pitchFamily="34" charset="0"/>
              </a:rPr>
              <a:t>As a Manager, Personalize Your Approach</a:t>
            </a:r>
          </a:p>
          <a:p>
            <a:pPr marL="285750" lvl="1" indent="-285750">
              <a:spcAft>
                <a:spcPts val="1500"/>
              </a:spcAft>
            </a:pPr>
            <a:r>
              <a:rPr lang="en-US" dirty="0">
                <a:ea typeface="Open Sans" panose="020B0606030504020204" pitchFamily="34" charset="0"/>
              </a:rPr>
              <a:t>Adjust Your Communication Style to Meet the Needs of Your Employees</a:t>
            </a:r>
          </a:p>
          <a:p>
            <a:pPr marL="285750" lvl="1" indent="-285750">
              <a:spcAft>
                <a:spcPts val="1500"/>
              </a:spcAft>
            </a:pPr>
            <a:endParaRPr lang="en-US" dirty="0">
              <a:solidFill>
                <a:srgbClr val="FFFFFF"/>
              </a:solidFill>
              <a:ea typeface="Open Sans" panose="020B0606030504020204" pitchFamily="34" charset="0"/>
            </a:endParaRPr>
          </a:p>
        </p:txBody>
      </p:sp>
    </p:spTree>
    <p:custDataLst>
      <p:tags r:id="rId1"/>
    </p:custDataLst>
    <p:extLst>
      <p:ext uri="{BB962C8B-B14F-4D97-AF65-F5344CB8AC3E}">
        <p14:creationId xmlns:p14="http://schemas.microsoft.com/office/powerpoint/2010/main" val="418043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7B7F6F-2F4F-5C64-D66F-77E88A29DD7E}"/>
              </a:ext>
            </a:extLst>
          </p:cNvPr>
          <p:cNvSpPr>
            <a:spLocks noGrp="1"/>
          </p:cNvSpPr>
          <p:nvPr>
            <p:ph type="title"/>
          </p:nvPr>
        </p:nvSpPr>
        <p:spPr/>
        <p:txBody>
          <a:bodyPr/>
          <a:lstStyle/>
          <a:p>
            <a:r>
              <a:rPr lang="en-US" dirty="0"/>
              <a:t>Gain Consensus</a:t>
            </a:r>
          </a:p>
        </p:txBody>
      </p:sp>
      <p:sp>
        <p:nvSpPr>
          <p:cNvPr id="7" name="TextBox 6">
            <a:extLst>
              <a:ext uri="{FF2B5EF4-FFF2-40B4-BE49-F238E27FC236}">
                <a16:creationId xmlns:a16="http://schemas.microsoft.com/office/drawing/2014/main" id="{043561F4-FF2B-8CDF-17FB-5AC9DC27C3D5}"/>
              </a:ext>
            </a:extLst>
          </p:cNvPr>
          <p:cNvSpPr txBox="1"/>
          <p:nvPr/>
        </p:nvSpPr>
        <p:spPr>
          <a:xfrm>
            <a:off x="772683" y="1262744"/>
            <a:ext cx="4093028" cy="3166126"/>
          </a:xfrm>
          <a:prstGeom prst="rect">
            <a:avLst/>
          </a:prstGeom>
        </p:spPr>
        <p:txBody>
          <a:bodyPr vert="horz"/>
          <a:lstStyle>
            <a:lvl1pPr indent="0">
              <a:spcBef>
                <a:spcPts val="0"/>
              </a:spcBef>
              <a:spcAft>
                <a:spcPts val="1000"/>
              </a:spcAft>
              <a:buFontTx/>
              <a:buNone/>
              <a:defRPr sz="1500" b="0" i="0" baseline="0">
                <a:solidFill>
                  <a:schemeClr val="tx2"/>
                </a:solidFill>
                <a:ea typeface="Open Sans Light" panose="020B0306030504020204" pitchFamily="34" charset="0"/>
                <a:cs typeface="Arial" panose="020B0604020202020204" pitchFamily="34" charset="0"/>
              </a:defRPr>
            </a:lvl1pPr>
            <a:lvl2pPr marL="285750" lvl="1" indent="-285750">
              <a:spcBef>
                <a:spcPts val="0"/>
              </a:spcBef>
              <a:spcAft>
                <a:spcPts val="1200"/>
              </a:spcAft>
              <a:buClr>
                <a:schemeClr val="accent1"/>
              </a:buClr>
              <a:buSzPct val="90000"/>
              <a:buFont typeface="Zapf Dingbats"/>
              <a:buChar char="❯"/>
              <a:defRPr sz="1600" b="0" i="0" baseline="0">
                <a:solidFill>
                  <a:schemeClr val="tx2"/>
                </a:solidFill>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baseline="0">
                <a:solidFill>
                  <a:schemeClr val="tx2"/>
                </a:solidFill>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baseline="0">
                <a:solidFill>
                  <a:schemeClr val="tx2"/>
                </a:solidFill>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baseline="0">
                <a:solidFill>
                  <a:schemeClr val="tx2"/>
                </a:solidFill>
                <a:ea typeface="Open Sans Light" panose="020B0306030504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85750" indent="-285750">
              <a:buClr>
                <a:schemeClr val="accent1"/>
              </a:buClr>
              <a:buFont typeface="Arial" panose="020B0604020202020204" pitchFamily="34" charset="0"/>
              <a:buChar char="›"/>
            </a:pPr>
            <a:r>
              <a:rPr lang="en-US" sz="1600" dirty="0"/>
              <a:t>What communication challenges currently exist among the team?</a:t>
            </a:r>
          </a:p>
          <a:p>
            <a:pPr marL="285750" indent="-285750">
              <a:buClr>
                <a:schemeClr val="accent1"/>
              </a:buClr>
              <a:buFont typeface="Arial" panose="020B0604020202020204" pitchFamily="34" charset="0"/>
              <a:buChar char="›"/>
            </a:pPr>
            <a:r>
              <a:rPr lang="en-US" sz="1600" dirty="0"/>
              <a:t>Are there communications that need to be prioritized?</a:t>
            </a:r>
          </a:p>
          <a:p>
            <a:pPr marL="285750" indent="-285750">
              <a:buClr>
                <a:schemeClr val="accent1"/>
              </a:buClr>
              <a:buFont typeface="Arial" panose="020B0604020202020204" pitchFamily="34" charset="0"/>
              <a:buChar char="›"/>
            </a:pPr>
            <a:r>
              <a:rPr lang="en-US" sz="1600" dirty="0"/>
              <a:t>What are the expectations (said and unsaid) for response times to email, phone, text, chat, etc.? </a:t>
            </a:r>
          </a:p>
          <a:p>
            <a:pPr marL="285750" indent="-285750">
              <a:buClr>
                <a:schemeClr val="accent1"/>
              </a:buClr>
              <a:buFont typeface="Arial" panose="020B0604020202020204" pitchFamily="34" charset="0"/>
              <a:buChar char="›"/>
            </a:pPr>
            <a:r>
              <a:rPr lang="en-US" sz="1600" dirty="0"/>
              <a:t>What other actions are needed to improve communication efficiency and quality?</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370E116-3ED9-8326-5DEF-829C6786E6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5261579" y="287522"/>
            <a:ext cx="3508403" cy="4855978"/>
          </a:xfrm>
          <a:prstGeom prst="rect">
            <a:avLst/>
          </a:prstGeom>
        </p:spPr>
      </p:pic>
    </p:spTree>
    <p:custDataLst>
      <p:tags r:id="rId1"/>
    </p:custDataLst>
    <p:extLst>
      <p:ext uri="{BB962C8B-B14F-4D97-AF65-F5344CB8AC3E}">
        <p14:creationId xmlns:p14="http://schemas.microsoft.com/office/powerpoint/2010/main" val="216295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around a table with a computer&#10;&#10;Description automatically generated with medium confidence">
            <a:extLst>
              <a:ext uri="{FF2B5EF4-FFF2-40B4-BE49-F238E27FC236}">
                <a16:creationId xmlns:a16="http://schemas.microsoft.com/office/drawing/2014/main" id="{F28D6AB6-A33D-471A-97AB-74D55AB82E0C}"/>
              </a:ext>
            </a:extLst>
          </p:cNvPr>
          <p:cNvPicPr>
            <a:picLocks noGrp="1" noChangeAspect="1"/>
          </p:cNvPicPr>
          <p:nvPr>
            <p:ph type="pic" sz="quarter" idx="10"/>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5">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2" y="3375300"/>
            <a:ext cx="8443814"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Overcoming Harmful Stereotypes</a:t>
            </a:r>
          </a:p>
        </p:txBody>
      </p:sp>
    </p:spTree>
    <p:custDataLst>
      <p:tags r:id="rId1"/>
    </p:custDataLst>
    <p:extLst>
      <p:ext uri="{BB962C8B-B14F-4D97-AF65-F5344CB8AC3E}">
        <p14:creationId xmlns:p14="http://schemas.microsoft.com/office/powerpoint/2010/main" val="383640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DDA51A-D7C3-844E-BD1D-94FD3CF16C44}"/>
              </a:ext>
            </a:extLst>
          </p:cNvPr>
          <p:cNvSpPr>
            <a:spLocks noGrp="1"/>
          </p:cNvSpPr>
          <p:nvPr>
            <p:ph type="title"/>
          </p:nvPr>
        </p:nvSpPr>
        <p:spPr>
          <a:prstGeom prst="rect">
            <a:avLst/>
          </a:prstGeom>
        </p:spPr>
        <p:txBody>
          <a:bodyPr/>
          <a:lstStyle/>
          <a:p>
            <a:r>
              <a:rPr lang="en-US" dirty="0"/>
              <a:t>Harmful Stereotypes</a:t>
            </a:r>
          </a:p>
        </p:txBody>
      </p:sp>
      <p:sp>
        <p:nvSpPr>
          <p:cNvPr id="7" name="Text Placeholder 6">
            <a:extLst>
              <a:ext uri="{FF2B5EF4-FFF2-40B4-BE49-F238E27FC236}">
                <a16:creationId xmlns:a16="http://schemas.microsoft.com/office/drawing/2014/main" id="{CBDCFF7C-A622-4E46-B00B-44505CE62026}"/>
              </a:ext>
            </a:extLst>
          </p:cNvPr>
          <p:cNvSpPr>
            <a:spLocks noGrp="1"/>
          </p:cNvSpPr>
          <p:nvPr>
            <p:ph type="body" sz="quarter" idx="14"/>
          </p:nvPr>
        </p:nvSpPr>
        <p:spPr>
          <a:xfrm>
            <a:off x="4319549" y="1429240"/>
            <a:ext cx="2102604" cy="1447775"/>
          </a:xfrm>
          <a:prstGeom prst="rect">
            <a:avLst/>
          </a:prstGeom>
        </p:spPr>
        <p:txBody>
          <a:bodyPr/>
          <a:lstStyle/>
          <a:p>
            <a:pPr>
              <a:spcAft>
                <a:spcPts val="500"/>
              </a:spcAft>
            </a:pPr>
            <a:r>
              <a:rPr lang="en-US" sz="1600" b="1" dirty="0">
                <a:solidFill>
                  <a:schemeClr val="accent5"/>
                </a:solidFill>
                <a:ea typeface="Open Sans Semibold" panose="020B0606030504020204" pitchFamily="34" charset="0"/>
              </a:rPr>
              <a:t>Baby Boomer</a:t>
            </a:r>
            <a:endParaRPr lang="en-US" altLang="en-US" sz="1600" b="1" dirty="0">
              <a:solidFill>
                <a:schemeClr val="accent5"/>
              </a:solidFill>
              <a:ea typeface="Open Sans Semibold" panose="020B0606030504020204" pitchFamily="34" charset="0"/>
            </a:endParaRPr>
          </a:p>
          <a:p>
            <a:pPr>
              <a:spcAft>
                <a:spcPts val="500"/>
              </a:spcAft>
            </a:pPr>
            <a:r>
              <a:rPr lang="en-US" altLang="en-US" sz="1400" dirty="0"/>
              <a:t>Too old, bad with technology, selfish, antiquated views, and not interested in learning new things.</a:t>
            </a:r>
          </a:p>
        </p:txBody>
      </p:sp>
      <p:sp>
        <p:nvSpPr>
          <p:cNvPr id="3" name="Text Placeholder 2"/>
          <p:cNvSpPr>
            <a:spLocks noGrp="1"/>
          </p:cNvSpPr>
          <p:nvPr>
            <p:ph type="body" sz="quarter" idx="12"/>
          </p:nvPr>
        </p:nvSpPr>
        <p:spPr>
          <a:prstGeom prst="rect">
            <a:avLst/>
          </a:prstGeom>
        </p:spPr>
        <p:txBody>
          <a:bodyPr/>
          <a:lstStyle/>
          <a:p>
            <a:pPr>
              <a:spcAft>
                <a:spcPts val="500"/>
              </a:spcAft>
            </a:pPr>
            <a:r>
              <a:rPr lang="en-US" altLang="en-US" spc="-30" dirty="0"/>
              <a:t>Overview</a:t>
            </a:r>
            <a:endParaRPr lang="en-US" altLang="en-US" spc="-30" dirty="0">
              <a:solidFill>
                <a:schemeClr val="tx2"/>
              </a:solidFill>
            </a:endParaRPr>
          </a:p>
        </p:txBody>
      </p:sp>
      <p:sp>
        <p:nvSpPr>
          <p:cNvPr id="8" name="Text Placeholder 2">
            <a:extLst>
              <a:ext uri="{FF2B5EF4-FFF2-40B4-BE49-F238E27FC236}">
                <a16:creationId xmlns:a16="http://schemas.microsoft.com/office/drawing/2014/main" id="{B5BB506D-045E-2149-93DB-DA4BFBD7DF62}"/>
              </a:ext>
            </a:extLst>
          </p:cNvPr>
          <p:cNvSpPr txBox="1">
            <a:spLocks/>
          </p:cNvSpPr>
          <p:nvPr/>
        </p:nvSpPr>
        <p:spPr>
          <a:xfrm>
            <a:off x="6677368" y="1429241"/>
            <a:ext cx="2102604" cy="1447774"/>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rgbClr val="000000"/>
                </a:solidFill>
                <a:latin typeface="Open Sans Light"/>
                <a:ea typeface="+mn-ea"/>
                <a:cs typeface="Avenir LT Std 45 Book"/>
              </a:defRPr>
            </a:lvl1pPr>
            <a:lvl2pPr marL="182880" indent="-274320" algn="l" defTabSz="457200" rtl="0" eaLnBrk="1" latinLnBrk="0" hangingPunct="1">
              <a:spcBef>
                <a:spcPts val="0"/>
              </a:spcBef>
              <a:spcAft>
                <a:spcPts val="1000"/>
              </a:spcAft>
              <a:buFont typeface="Arial"/>
              <a:buChar char="–"/>
              <a:defRPr sz="1500" b="0" i="0" kern="1200" baseline="0">
                <a:solidFill>
                  <a:srgbClr val="000000"/>
                </a:solidFill>
                <a:latin typeface="Open Sans Light"/>
                <a:ea typeface="+mn-ea"/>
                <a:cs typeface="Avenir LT Std 45 Book"/>
              </a:defRPr>
            </a:lvl2pPr>
            <a:lvl3pPr marL="182880" indent="-274320" algn="l" defTabSz="457200" rtl="0" eaLnBrk="1" latinLnBrk="0" hangingPunct="1">
              <a:spcBef>
                <a:spcPts val="0"/>
              </a:spcBef>
              <a:spcAft>
                <a:spcPts val="1000"/>
              </a:spcAft>
              <a:buFont typeface="Arial"/>
              <a:buChar char="•"/>
              <a:defRPr sz="1500" b="0" i="0" kern="1200" baseline="0">
                <a:solidFill>
                  <a:srgbClr val="000000"/>
                </a:solidFill>
                <a:latin typeface="Open Sans Light"/>
                <a:ea typeface="+mn-ea"/>
                <a:cs typeface="Avenir LT Std 45 Book"/>
              </a:defRPr>
            </a:lvl3pPr>
            <a:lvl4pPr marL="182880" indent="-274320" algn="l" defTabSz="457200" rtl="0" eaLnBrk="1" latinLnBrk="0" hangingPunct="1">
              <a:spcBef>
                <a:spcPts val="0"/>
              </a:spcBef>
              <a:spcAft>
                <a:spcPts val="1000"/>
              </a:spcAft>
              <a:buFont typeface="Arial"/>
              <a:buChar char="–"/>
              <a:defRPr sz="1500" b="0" i="0" kern="1200" baseline="0">
                <a:solidFill>
                  <a:srgbClr val="000000"/>
                </a:solidFill>
                <a:latin typeface="Open Sans Light"/>
                <a:ea typeface="+mn-ea"/>
                <a:cs typeface="Avenir LT Std 45 Book"/>
              </a:defRPr>
            </a:lvl4pPr>
            <a:lvl5pPr marL="182880" indent="-274320" algn="l" defTabSz="457200" rtl="0" eaLnBrk="1" latinLnBrk="0" hangingPunct="1">
              <a:spcBef>
                <a:spcPts val="0"/>
              </a:spcBef>
              <a:spcAft>
                <a:spcPts val="1000"/>
              </a:spcAft>
              <a:buFont typeface="Arial"/>
              <a:buChar char="»"/>
              <a:defRPr sz="1500" b="0" i="0" kern="1200" baseline="0">
                <a:solidFill>
                  <a:srgbClr val="000000"/>
                </a:solidFill>
                <a:latin typeface="Open Sans Light"/>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500"/>
              </a:spcAft>
            </a:pPr>
            <a:r>
              <a:rPr lang="en-US" sz="1600" b="1" dirty="0">
                <a:solidFill>
                  <a:schemeClr val="accent5"/>
                </a:solidFill>
                <a:latin typeface="+mn-lt"/>
                <a:ea typeface="Open Sans Semibold" panose="020B0606030504020204" pitchFamily="34" charset="0"/>
                <a:cs typeface="Arial" panose="020B0604020202020204" pitchFamily="34" charset="0"/>
              </a:rPr>
              <a:t>Gen X</a:t>
            </a:r>
            <a:endParaRPr lang="en-US" altLang="en-US" sz="1600" b="1" dirty="0">
              <a:solidFill>
                <a:schemeClr val="accent5"/>
              </a:solidFill>
              <a:latin typeface="+mn-lt"/>
              <a:ea typeface="Open Sans Semibold" panose="020B0606030504020204" pitchFamily="34" charset="0"/>
              <a:cs typeface="Arial" panose="020B0604020202020204" pitchFamily="34" charset="0"/>
            </a:endParaRPr>
          </a:p>
          <a:p>
            <a:pPr>
              <a:spcAft>
                <a:spcPts val="500"/>
              </a:spcAft>
            </a:pPr>
            <a:r>
              <a:rPr lang="en-US" altLang="en-US" sz="1400" dirty="0">
                <a:solidFill>
                  <a:schemeClr val="tx2"/>
                </a:solidFill>
                <a:latin typeface="+mn-lt"/>
                <a:ea typeface="Open Sans Light" panose="020B0306030504020204" pitchFamily="34" charset="0"/>
                <a:cs typeface="Arial" panose="020B0604020202020204" pitchFamily="34" charset="0"/>
              </a:rPr>
              <a:t>Bitter, slackers, spoiled, money hungry, cynical, skeptical, and poor team members.</a:t>
            </a:r>
          </a:p>
        </p:txBody>
      </p:sp>
      <p:sp>
        <p:nvSpPr>
          <p:cNvPr id="11" name="Text Placeholder 2">
            <a:extLst>
              <a:ext uri="{FF2B5EF4-FFF2-40B4-BE49-F238E27FC236}">
                <a16:creationId xmlns:a16="http://schemas.microsoft.com/office/drawing/2014/main" id="{31277F78-207E-4B3B-9A26-357E8E51BAFF}"/>
              </a:ext>
            </a:extLst>
          </p:cNvPr>
          <p:cNvSpPr txBox="1">
            <a:spLocks/>
          </p:cNvSpPr>
          <p:nvPr/>
        </p:nvSpPr>
        <p:spPr>
          <a:xfrm>
            <a:off x="6677368" y="3068463"/>
            <a:ext cx="2102604" cy="1559286"/>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rgbClr val="000000"/>
                </a:solidFill>
                <a:latin typeface="Open Sans Light"/>
                <a:ea typeface="+mn-ea"/>
                <a:cs typeface="Avenir LT Std 45 Book"/>
              </a:defRPr>
            </a:lvl1pPr>
            <a:lvl2pPr marL="182880" indent="-274320" algn="l" defTabSz="457200" rtl="0" eaLnBrk="1" latinLnBrk="0" hangingPunct="1">
              <a:spcBef>
                <a:spcPts val="0"/>
              </a:spcBef>
              <a:spcAft>
                <a:spcPts val="1000"/>
              </a:spcAft>
              <a:buFont typeface="Arial"/>
              <a:buChar char="–"/>
              <a:defRPr sz="1500" b="0" i="0" kern="1200" baseline="0">
                <a:solidFill>
                  <a:srgbClr val="000000"/>
                </a:solidFill>
                <a:latin typeface="Open Sans Light"/>
                <a:ea typeface="+mn-ea"/>
                <a:cs typeface="Avenir LT Std 45 Book"/>
              </a:defRPr>
            </a:lvl2pPr>
            <a:lvl3pPr marL="182880" indent="-274320" algn="l" defTabSz="457200" rtl="0" eaLnBrk="1" latinLnBrk="0" hangingPunct="1">
              <a:spcBef>
                <a:spcPts val="0"/>
              </a:spcBef>
              <a:spcAft>
                <a:spcPts val="1000"/>
              </a:spcAft>
              <a:buFont typeface="Arial"/>
              <a:buChar char="•"/>
              <a:defRPr sz="1500" b="0" i="0" kern="1200" baseline="0">
                <a:solidFill>
                  <a:srgbClr val="000000"/>
                </a:solidFill>
                <a:latin typeface="Open Sans Light"/>
                <a:ea typeface="+mn-ea"/>
                <a:cs typeface="Avenir LT Std 45 Book"/>
              </a:defRPr>
            </a:lvl3pPr>
            <a:lvl4pPr marL="182880" indent="-274320" algn="l" defTabSz="457200" rtl="0" eaLnBrk="1" latinLnBrk="0" hangingPunct="1">
              <a:spcBef>
                <a:spcPts val="0"/>
              </a:spcBef>
              <a:spcAft>
                <a:spcPts val="1000"/>
              </a:spcAft>
              <a:buFont typeface="Arial"/>
              <a:buChar char="–"/>
              <a:defRPr sz="1500" b="0" i="0" kern="1200" baseline="0">
                <a:solidFill>
                  <a:srgbClr val="000000"/>
                </a:solidFill>
                <a:latin typeface="Open Sans Light"/>
                <a:ea typeface="+mn-ea"/>
                <a:cs typeface="Avenir LT Std 45 Book"/>
              </a:defRPr>
            </a:lvl4pPr>
            <a:lvl5pPr marL="182880" indent="-274320" algn="l" defTabSz="457200" rtl="0" eaLnBrk="1" latinLnBrk="0" hangingPunct="1">
              <a:spcBef>
                <a:spcPts val="0"/>
              </a:spcBef>
              <a:spcAft>
                <a:spcPts val="1000"/>
              </a:spcAft>
              <a:buFont typeface="Arial"/>
              <a:buChar char="»"/>
              <a:defRPr sz="1500" b="0" i="0" kern="1200" baseline="0">
                <a:solidFill>
                  <a:srgbClr val="000000"/>
                </a:solidFill>
                <a:latin typeface="Open Sans Light"/>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500"/>
              </a:spcAft>
            </a:pPr>
            <a:r>
              <a:rPr lang="en-US" sz="1600" b="1" dirty="0">
                <a:solidFill>
                  <a:schemeClr val="accent5"/>
                </a:solidFill>
                <a:latin typeface="+mn-lt"/>
                <a:ea typeface="Open Sans Semibold" panose="020B0606030504020204" pitchFamily="34" charset="0"/>
                <a:cs typeface="Arial" panose="020B0604020202020204" pitchFamily="34" charset="0"/>
              </a:rPr>
              <a:t>Zoomers</a:t>
            </a:r>
            <a:endParaRPr lang="en-US" altLang="en-US" sz="1600" b="1" dirty="0">
              <a:solidFill>
                <a:schemeClr val="accent5"/>
              </a:solidFill>
              <a:latin typeface="+mn-lt"/>
              <a:ea typeface="Open Sans Semibold" panose="020B0606030504020204" pitchFamily="34" charset="0"/>
              <a:cs typeface="Arial" panose="020B0604020202020204" pitchFamily="34" charset="0"/>
            </a:endParaRPr>
          </a:p>
          <a:p>
            <a:pPr>
              <a:spcAft>
                <a:spcPts val="500"/>
              </a:spcAft>
            </a:pPr>
            <a:r>
              <a:rPr lang="en-US" altLang="en-US" sz="1400" dirty="0">
                <a:solidFill>
                  <a:schemeClr val="tx2"/>
                </a:solidFill>
                <a:latin typeface="+mn-lt"/>
                <a:ea typeface="Open Sans Light" panose="020B0306030504020204" pitchFamily="34" charset="0"/>
                <a:cs typeface="Arial" panose="020B0604020202020204" pitchFamily="34" charset="0"/>
              </a:rPr>
              <a:t>Short attention span, lack of focus,  disrespectful, never look up from their phones, and too obsessed with social media.</a:t>
            </a:r>
          </a:p>
        </p:txBody>
      </p:sp>
      <p:sp>
        <p:nvSpPr>
          <p:cNvPr id="12" name="Text Placeholder 6">
            <a:extLst>
              <a:ext uri="{FF2B5EF4-FFF2-40B4-BE49-F238E27FC236}">
                <a16:creationId xmlns:a16="http://schemas.microsoft.com/office/drawing/2014/main" id="{8803B327-87A8-4725-8017-0794BDE348D3}"/>
              </a:ext>
            </a:extLst>
          </p:cNvPr>
          <p:cNvSpPr txBox="1">
            <a:spLocks/>
          </p:cNvSpPr>
          <p:nvPr/>
        </p:nvSpPr>
        <p:spPr>
          <a:xfrm>
            <a:off x="4319551" y="3068463"/>
            <a:ext cx="2102604" cy="1559286"/>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500"/>
              </a:spcAft>
            </a:pPr>
            <a:r>
              <a:rPr lang="en-US" sz="1600" b="1" dirty="0">
                <a:solidFill>
                  <a:schemeClr val="accent5"/>
                </a:solidFill>
                <a:ea typeface="Open Sans Semibold" panose="020B0606030504020204" pitchFamily="34" charset="0"/>
              </a:rPr>
              <a:t>Millennials</a:t>
            </a:r>
            <a:endParaRPr lang="en-US" altLang="en-US" sz="1600" b="1" dirty="0">
              <a:solidFill>
                <a:schemeClr val="accent5"/>
              </a:solidFill>
              <a:ea typeface="Open Sans Semibold" panose="020B0606030504020204" pitchFamily="34" charset="0"/>
            </a:endParaRPr>
          </a:p>
          <a:p>
            <a:pPr>
              <a:spcAft>
                <a:spcPts val="500"/>
              </a:spcAft>
            </a:pPr>
            <a:r>
              <a:rPr lang="en-US" altLang="en-US" sz="1400" dirty="0"/>
              <a:t>Lazy, entitled, self-involved,  participation trophy, and overpraised.</a:t>
            </a:r>
          </a:p>
          <a:p>
            <a:endParaRPr lang="en-US" sz="1600" dirty="0"/>
          </a:p>
        </p:txBody>
      </p:sp>
      <p:pic>
        <p:nvPicPr>
          <p:cNvPr id="13" name="Picture Placeholder 12" descr="A picture containing person, building, person, outdoor&#10;&#10;Description automatically generated">
            <a:extLst>
              <a:ext uri="{FF2B5EF4-FFF2-40B4-BE49-F238E27FC236}">
                <a16:creationId xmlns:a16="http://schemas.microsoft.com/office/drawing/2014/main" id="{DBDC38FE-95BF-45FA-ADB4-ED9DEFE5B2AA}"/>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xfrm>
            <a:off x="0" y="0"/>
            <a:ext cx="3972454" cy="5143500"/>
          </a:xfrm>
        </p:spPr>
      </p:pic>
    </p:spTree>
    <p:custDataLst>
      <p:tags r:id="rId1"/>
    </p:custDataLst>
    <p:extLst>
      <p:ext uri="{BB962C8B-B14F-4D97-AF65-F5344CB8AC3E}">
        <p14:creationId xmlns:p14="http://schemas.microsoft.com/office/powerpoint/2010/main" val="276449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C88DE100-0E5C-6AA0-DF6A-1958A1D75E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 r="29548" b="29548"/>
          <a:stretch/>
        </p:blipFill>
        <p:spPr bwMode="auto">
          <a:xfrm>
            <a:off x="6224" y="0"/>
            <a:ext cx="9137776"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5F48584B-3BA8-52A7-F81C-3B7C04D8DD2D}"/>
              </a:ext>
            </a:extLst>
          </p:cNvPr>
          <p:cNvSpPr/>
          <p:nvPr/>
        </p:nvSpPr>
        <p:spPr>
          <a:xfrm>
            <a:off x="-1" y="0"/>
            <a:ext cx="9137776" cy="5143500"/>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13" name="Group 12">
            <a:extLst>
              <a:ext uri="{FF2B5EF4-FFF2-40B4-BE49-F238E27FC236}">
                <a16:creationId xmlns:a16="http://schemas.microsoft.com/office/drawing/2014/main" id="{FD1730F7-0B9F-C8F8-42C8-5B88EBD1DCF5}"/>
              </a:ext>
            </a:extLst>
          </p:cNvPr>
          <p:cNvGrpSpPr/>
          <p:nvPr/>
        </p:nvGrpSpPr>
        <p:grpSpPr>
          <a:xfrm>
            <a:off x="481909" y="698510"/>
            <a:ext cx="5338319" cy="3773901"/>
            <a:chOff x="3147422" y="649801"/>
            <a:chExt cx="5214697" cy="3773901"/>
          </a:xfrm>
          <a:solidFill>
            <a:schemeClr val="bg1"/>
          </a:solidFill>
        </p:grpSpPr>
        <p:sp>
          <p:nvSpPr>
            <p:cNvPr id="14" name="Text Placeholder 1">
              <a:extLst>
                <a:ext uri="{FF2B5EF4-FFF2-40B4-BE49-F238E27FC236}">
                  <a16:creationId xmlns:a16="http://schemas.microsoft.com/office/drawing/2014/main" id="{21BAA0B8-B733-456B-6AAE-AD9C7F739EA7}"/>
                </a:ext>
              </a:extLst>
            </p:cNvPr>
            <p:cNvSpPr txBox="1">
              <a:spLocks/>
            </p:cNvSpPr>
            <p:nvPr/>
          </p:nvSpPr>
          <p:spPr>
            <a:xfrm>
              <a:off x="3236359" y="1533350"/>
              <a:ext cx="5125760" cy="2890352"/>
            </a:xfrm>
            <a:prstGeom prst="rect">
              <a:avLst/>
            </a:prstGeom>
            <a:noFill/>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00"/>
                </a:spcAft>
                <a:buNone/>
              </a:pPr>
              <a:r>
                <a:rPr lang="en-US" sz="1500" b="1" dirty="0">
                  <a:solidFill>
                    <a:schemeClr val="bg1"/>
                  </a:solidFill>
                  <a:latin typeface="+mn-lt"/>
                  <a:ea typeface="Open Sans" panose="020B0606030504020204" pitchFamily="34" charset="0"/>
                  <a:cs typeface="Arial" panose="020B0604020202020204" pitchFamily="34" charset="0"/>
                </a:rPr>
                <a:t>The children now love luxury; they have bad manners, contempt for authority; they show disrespect for elders and love chatter in place of exercise. </a:t>
              </a:r>
              <a:br>
                <a:rPr lang="en-US" sz="1500" b="1" dirty="0">
                  <a:solidFill>
                    <a:schemeClr val="bg1"/>
                  </a:solidFill>
                  <a:latin typeface="+mn-lt"/>
                  <a:ea typeface="Open Sans" panose="020B0606030504020204" pitchFamily="34" charset="0"/>
                  <a:cs typeface="Arial" panose="020B0604020202020204" pitchFamily="34" charset="0"/>
                </a:rPr>
              </a:br>
              <a:br>
                <a:rPr lang="en-US" sz="1500" b="1" dirty="0">
                  <a:solidFill>
                    <a:schemeClr val="bg1"/>
                  </a:solidFill>
                  <a:latin typeface="+mn-lt"/>
                  <a:ea typeface="Open Sans" panose="020B0606030504020204" pitchFamily="34" charset="0"/>
                  <a:cs typeface="Arial" panose="020B0604020202020204" pitchFamily="34" charset="0"/>
                </a:rPr>
              </a:br>
              <a:r>
                <a:rPr lang="en-US" sz="1500" b="1" dirty="0">
                  <a:solidFill>
                    <a:schemeClr val="bg1"/>
                  </a:solidFill>
                  <a:latin typeface="+mn-lt"/>
                  <a:ea typeface="Open Sans" panose="020B0606030504020204" pitchFamily="34" charset="0"/>
                  <a:cs typeface="Arial" panose="020B0604020202020204" pitchFamily="34" charset="0"/>
                </a:rPr>
                <a:t>Children are now tyrants, not the servants of their households. They no longer rise when elders enter </a:t>
              </a:r>
              <a:br>
                <a:rPr lang="en-US" sz="1500" b="1" dirty="0">
                  <a:solidFill>
                    <a:schemeClr val="bg1"/>
                  </a:solidFill>
                  <a:latin typeface="+mn-lt"/>
                  <a:ea typeface="Open Sans" panose="020B0606030504020204" pitchFamily="34" charset="0"/>
                  <a:cs typeface="Arial" panose="020B0604020202020204" pitchFamily="34" charset="0"/>
                </a:rPr>
              </a:br>
              <a:r>
                <a:rPr lang="en-US" sz="1500" b="1" dirty="0">
                  <a:solidFill>
                    <a:schemeClr val="bg1"/>
                  </a:solidFill>
                  <a:latin typeface="+mn-lt"/>
                  <a:ea typeface="Open Sans" panose="020B0606030504020204" pitchFamily="34" charset="0"/>
                  <a:cs typeface="Arial" panose="020B0604020202020204" pitchFamily="34" charset="0"/>
                </a:rPr>
                <a:t>the room. They contradict their parents, chatter before company, gobble up dainties at the table, cross their legs, and tyrannize their teachers.”</a:t>
              </a:r>
            </a:p>
          </p:txBody>
        </p:sp>
        <p:pic>
          <p:nvPicPr>
            <p:cNvPr id="15" name="Graphic 14" descr="Open quotation mark outline">
              <a:extLst>
                <a:ext uri="{FF2B5EF4-FFF2-40B4-BE49-F238E27FC236}">
                  <a16:creationId xmlns:a16="http://schemas.microsoft.com/office/drawing/2014/main" id="{92E83386-C7AF-942C-8A37-0EBCC021FE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3147422" y="649801"/>
              <a:ext cx="914400" cy="914400"/>
            </a:xfrm>
            <a:prstGeom prst="rect">
              <a:avLst/>
            </a:prstGeom>
          </p:spPr>
        </p:pic>
      </p:grpSp>
      <p:sp>
        <p:nvSpPr>
          <p:cNvPr id="28" name="Text Placeholder 4">
            <a:extLst>
              <a:ext uri="{FF2B5EF4-FFF2-40B4-BE49-F238E27FC236}">
                <a16:creationId xmlns:a16="http://schemas.microsoft.com/office/drawing/2014/main" id="{252872EE-C810-B38A-3EBF-E5CB6BCBA357}"/>
              </a:ext>
            </a:extLst>
          </p:cNvPr>
          <p:cNvSpPr txBox="1">
            <a:spLocks/>
          </p:cNvSpPr>
          <p:nvPr/>
        </p:nvSpPr>
        <p:spPr>
          <a:xfrm>
            <a:off x="567262" y="4040849"/>
            <a:ext cx="4509816" cy="287322"/>
          </a:xfrm>
          <a:prstGeom prst="rect">
            <a:avLst/>
          </a:prstGeom>
          <a:noFill/>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solidFill>
                  <a:schemeClr val="bg1"/>
                </a:solidFill>
              </a:rPr>
              <a:t>Socrates – circa 470 BC</a:t>
            </a:r>
          </a:p>
          <a:p>
            <a:endParaRPr lang="en-US" sz="2000" dirty="0">
              <a:solidFill>
                <a:schemeClr val="bg1"/>
              </a:solidFill>
            </a:endParaRPr>
          </a:p>
        </p:txBody>
      </p:sp>
    </p:spTree>
    <p:custDataLst>
      <p:tags r:id="rId1"/>
    </p:custDataLst>
    <p:extLst>
      <p:ext uri="{BB962C8B-B14F-4D97-AF65-F5344CB8AC3E}">
        <p14:creationId xmlns:p14="http://schemas.microsoft.com/office/powerpoint/2010/main" val="88206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extLst>
    <p:ext uri="{6950BFC3-D8DA-4A85-94F7-54DA5524770B}">
      <p188:commentRel xmlns:p188="http://schemas.microsoft.com/office/powerpoint/2018/8/main" r:id="rId4"/>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picture containing text, person, indoor, person&#10;&#10;Description automatically generated">
            <a:extLst>
              <a:ext uri="{FF2B5EF4-FFF2-40B4-BE49-F238E27FC236}">
                <a16:creationId xmlns:a16="http://schemas.microsoft.com/office/drawing/2014/main" id="{748E1C63-FEEA-408B-A818-83FC045D07E8}"/>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1328814" y="1378403"/>
            <a:ext cx="2458955" cy="2458955"/>
          </a:xfrm>
        </p:spPr>
      </p:pic>
      <p:pic>
        <p:nvPicPr>
          <p:cNvPr id="7" name="Picture Placeholder 6" descr="Two people holding a box&#10;&#10;Description automatically generated with low confidence">
            <a:extLst>
              <a:ext uri="{FF2B5EF4-FFF2-40B4-BE49-F238E27FC236}">
                <a16:creationId xmlns:a16="http://schemas.microsoft.com/office/drawing/2014/main" id="{2AE4E614-79F5-4472-8F0B-61F1AD4323AB}"/>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5336200" y="1378403"/>
            <a:ext cx="2458955" cy="2458955"/>
          </a:xfrm>
        </p:spPr>
      </p:pic>
      <p:sp>
        <p:nvSpPr>
          <p:cNvPr id="2" name="Title 1">
            <a:extLst>
              <a:ext uri="{FF2B5EF4-FFF2-40B4-BE49-F238E27FC236}">
                <a16:creationId xmlns:a16="http://schemas.microsoft.com/office/drawing/2014/main" id="{4C93128F-6664-6D4A-8D66-1C1B323DC97F}"/>
              </a:ext>
            </a:extLst>
          </p:cNvPr>
          <p:cNvSpPr>
            <a:spLocks noGrp="1"/>
          </p:cNvSpPr>
          <p:nvPr>
            <p:ph type="title"/>
          </p:nvPr>
        </p:nvSpPr>
        <p:spPr/>
        <p:txBody>
          <a:bodyPr/>
          <a:lstStyle/>
          <a:p>
            <a:r>
              <a:rPr lang="en-US" dirty="0"/>
              <a:t>Harmful Stereotypes</a:t>
            </a:r>
          </a:p>
        </p:txBody>
      </p:sp>
      <p:sp>
        <p:nvSpPr>
          <p:cNvPr id="3" name="Text Placeholder 2">
            <a:extLst>
              <a:ext uri="{FF2B5EF4-FFF2-40B4-BE49-F238E27FC236}">
                <a16:creationId xmlns:a16="http://schemas.microsoft.com/office/drawing/2014/main" id="{3F51562F-36F3-9F45-838E-6A7930757CE7}"/>
              </a:ext>
            </a:extLst>
          </p:cNvPr>
          <p:cNvSpPr>
            <a:spLocks noGrp="1"/>
          </p:cNvSpPr>
          <p:nvPr>
            <p:ph type="body" sz="quarter" idx="12"/>
          </p:nvPr>
        </p:nvSpPr>
        <p:spPr/>
        <p:txBody>
          <a:bodyPr/>
          <a:lstStyle/>
          <a:p>
            <a:r>
              <a:rPr lang="en-US" dirty="0"/>
              <a:t>Implications</a:t>
            </a:r>
          </a:p>
        </p:txBody>
      </p:sp>
      <p:sp>
        <p:nvSpPr>
          <p:cNvPr id="10" name="Picture Placeholder 2">
            <a:extLst>
              <a:ext uri="{FF2B5EF4-FFF2-40B4-BE49-F238E27FC236}">
                <a16:creationId xmlns:a16="http://schemas.microsoft.com/office/drawing/2014/main" id="{D975DB2F-820E-BD47-A3A2-AF32C0C757C8}"/>
              </a:ext>
            </a:extLst>
          </p:cNvPr>
          <p:cNvSpPr txBox="1">
            <a:spLocks/>
          </p:cNvSpPr>
          <p:nvPr/>
        </p:nvSpPr>
        <p:spPr>
          <a:xfrm>
            <a:off x="3332507" y="1378403"/>
            <a:ext cx="2458955" cy="2458955"/>
          </a:xfrm>
          <a:prstGeom prst="ellipse">
            <a:avLst/>
          </a:prstGeom>
          <a:solidFill>
            <a:schemeClr val="accent5">
              <a:alpha val="80000"/>
            </a:scheme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9" name="TextBox 83">
            <a:extLst>
              <a:ext uri="{FF2B5EF4-FFF2-40B4-BE49-F238E27FC236}">
                <a16:creationId xmlns:a16="http://schemas.microsoft.com/office/drawing/2014/main" id="{A97D2F17-D8D2-6740-89F8-A0F811B9F1DB}"/>
              </a:ext>
            </a:extLst>
          </p:cNvPr>
          <p:cNvSpPr txBox="1">
            <a:spLocks noChangeArrowheads="1"/>
          </p:cNvSpPr>
          <p:nvPr/>
        </p:nvSpPr>
        <p:spPr bwMode="auto">
          <a:xfrm>
            <a:off x="870926" y="3989743"/>
            <a:ext cx="3374729" cy="623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a:lnSpc>
                <a:spcPct val="130000"/>
              </a:lnSpc>
            </a:pPr>
            <a:r>
              <a:rPr lang="en-US" sz="1400" dirty="0">
                <a:solidFill>
                  <a:schemeClr val="tx2"/>
                </a:solidFill>
                <a:latin typeface="+mn-lt"/>
                <a:ea typeface="Open Sans Light" panose="020B0306030504020204" pitchFamily="34" charset="0"/>
                <a:cs typeface="Arial" panose="020B0604020202020204" pitchFamily="34" charset="0"/>
              </a:rPr>
              <a:t>Create Self-fulfilling Prophecies which Reinforce Negative Stereotypes</a:t>
            </a:r>
          </a:p>
        </p:txBody>
      </p:sp>
      <p:sp>
        <p:nvSpPr>
          <p:cNvPr id="22" name="TextBox 83">
            <a:extLst>
              <a:ext uri="{FF2B5EF4-FFF2-40B4-BE49-F238E27FC236}">
                <a16:creationId xmlns:a16="http://schemas.microsoft.com/office/drawing/2014/main" id="{CFD00DF1-E90F-834C-8658-995DE8A1B5FE}"/>
              </a:ext>
            </a:extLst>
          </p:cNvPr>
          <p:cNvSpPr txBox="1">
            <a:spLocks noChangeArrowheads="1"/>
          </p:cNvSpPr>
          <p:nvPr/>
        </p:nvSpPr>
        <p:spPr bwMode="auto">
          <a:xfrm>
            <a:off x="4795020" y="3989743"/>
            <a:ext cx="3541314" cy="652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a:lnSpc>
                <a:spcPct val="130000"/>
              </a:lnSpc>
            </a:pPr>
            <a:r>
              <a:rPr lang="en-US" sz="1400" dirty="0">
                <a:solidFill>
                  <a:schemeClr val="tx2"/>
                </a:solidFill>
                <a:latin typeface="+mn-lt"/>
                <a:ea typeface="Open Sans Light" panose="020B0306030504020204" pitchFamily="34" charset="0"/>
                <a:cs typeface="Arial" panose="020B0604020202020204" pitchFamily="34" charset="0"/>
              </a:rPr>
              <a:t>Seemingly Unwelcoming Environment Resulting in Turnover</a:t>
            </a:r>
          </a:p>
        </p:txBody>
      </p:sp>
      <p:sp>
        <p:nvSpPr>
          <p:cNvPr id="26" name="TextBox 83">
            <a:extLst>
              <a:ext uri="{FF2B5EF4-FFF2-40B4-BE49-F238E27FC236}">
                <a16:creationId xmlns:a16="http://schemas.microsoft.com/office/drawing/2014/main" id="{807D55A5-4B42-B944-8673-23FCEC2676F4}"/>
              </a:ext>
            </a:extLst>
          </p:cNvPr>
          <p:cNvSpPr txBox="1">
            <a:spLocks noChangeArrowheads="1"/>
          </p:cNvSpPr>
          <p:nvPr/>
        </p:nvSpPr>
        <p:spPr bwMode="auto">
          <a:xfrm>
            <a:off x="3620677" y="2156185"/>
            <a:ext cx="1902646" cy="93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a:lnSpc>
                <a:spcPct val="130000"/>
              </a:lnSpc>
            </a:pPr>
            <a:r>
              <a:rPr lang="en-US" sz="1400" dirty="0">
                <a:solidFill>
                  <a:schemeClr val="bg1"/>
                </a:solidFill>
                <a:latin typeface="+mn-lt"/>
                <a:ea typeface="Open Sans" panose="020B0606030504020204" pitchFamily="34" charset="0"/>
                <a:cs typeface="Arial" panose="020B0604020202020204" pitchFamily="34" charset="0"/>
              </a:rPr>
              <a:t>Leads to Underutilizing Employees</a:t>
            </a:r>
          </a:p>
        </p:txBody>
      </p:sp>
    </p:spTree>
    <p:custDataLst>
      <p:tags r:id="rId1"/>
    </p:custDataLst>
    <p:extLst>
      <p:ext uri="{BB962C8B-B14F-4D97-AF65-F5344CB8AC3E}">
        <p14:creationId xmlns:p14="http://schemas.microsoft.com/office/powerpoint/2010/main" val="137777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85D986-696D-8F5D-4F0C-FC4BA9DE3E59}"/>
              </a:ext>
            </a:extLst>
          </p:cNvPr>
          <p:cNvSpPr/>
          <p:nvPr/>
        </p:nvSpPr>
        <p:spPr>
          <a:xfrm>
            <a:off x="0" y="3033486"/>
            <a:ext cx="9144000" cy="21100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pic>
        <p:nvPicPr>
          <p:cNvPr id="7" name="Picture 6" descr="A group of people sitting around a table&#10;&#10;Description automatically generated with medium confidence">
            <a:extLst>
              <a:ext uri="{FF2B5EF4-FFF2-40B4-BE49-F238E27FC236}">
                <a16:creationId xmlns:a16="http://schemas.microsoft.com/office/drawing/2014/main" id="{7356EC02-F73D-A20C-5947-3D24C0634976}"/>
              </a:ext>
            </a:extLst>
          </p:cNvPr>
          <p:cNvPicPr>
            <a:picLocks noChangeAspect="1"/>
          </p:cNvPicPr>
          <p:nvPr/>
        </p:nvPicPr>
        <p:blipFill rotWithShape="1">
          <a:blip r:embed="rId4"/>
          <a:srcRect t="5592" b="35432"/>
          <a:stretch/>
        </p:blipFill>
        <p:spPr>
          <a:xfrm>
            <a:off x="0" y="-1"/>
            <a:ext cx="9144000" cy="3033487"/>
          </a:xfrm>
          <a:prstGeom prst="rect">
            <a:avLst/>
          </a:prstGeom>
        </p:spPr>
      </p:pic>
      <p:sp>
        <p:nvSpPr>
          <p:cNvPr id="9" name="Rectangle 8">
            <a:extLst>
              <a:ext uri="{FF2B5EF4-FFF2-40B4-BE49-F238E27FC236}">
                <a16:creationId xmlns:a16="http://schemas.microsoft.com/office/drawing/2014/main" id="{37D448DF-7E69-34AE-E2C3-0B19F9A2F9FB}"/>
              </a:ext>
            </a:extLst>
          </p:cNvPr>
          <p:cNvSpPr/>
          <p:nvPr/>
        </p:nvSpPr>
        <p:spPr>
          <a:xfrm>
            <a:off x="0" y="0"/>
            <a:ext cx="5646057" cy="3033486"/>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D22753-C1AD-0129-8A96-58AF30350511}"/>
              </a:ext>
            </a:extLst>
          </p:cNvPr>
          <p:cNvSpPr>
            <a:spLocks noGrp="1"/>
          </p:cNvSpPr>
          <p:nvPr>
            <p:ph type="title"/>
          </p:nvPr>
        </p:nvSpPr>
        <p:spPr>
          <a:xfrm>
            <a:off x="376814" y="432661"/>
            <a:ext cx="2816329" cy="1280021"/>
          </a:xfrm>
        </p:spPr>
        <p:txBody>
          <a:bodyPr/>
          <a:lstStyle/>
          <a:p>
            <a:r>
              <a:rPr lang="en-US" dirty="0">
                <a:solidFill>
                  <a:schemeClr val="bg1"/>
                </a:solidFill>
              </a:rPr>
              <a:t>Overcoming </a:t>
            </a:r>
            <a:br>
              <a:rPr lang="en-US" dirty="0">
                <a:solidFill>
                  <a:schemeClr val="bg1"/>
                </a:solidFill>
              </a:rPr>
            </a:br>
            <a:r>
              <a:rPr lang="en-US" dirty="0">
                <a:solidFill>
                  <a:schemeClr val="bg1"/>
                </a:solidFill>
              </a:rPr>
              <a:t>Bias in your Team</a:t>
            </a:r>
          </a:p>
        </p:txBody>
      </p:sp>
      <p:sp>
        <p:nvSpPr>
          <p:cNvPr id="3" name="Text Placeholder 2">
            <a:extLst>
              <a:ext uri="{FF2B5EF4-FFF2-40B4-BE49-F238E27FC236}">
                <a16:creationId xmlns:a16="http://schemas.microsoft.com/office/drawing/2014/main" id="{5AA92055-6439-3365-2EFE-E8C512B22E10}"/>
              </a:ext>
            </a:extLst>
          </p:cNvPr>
          <p:cNvSpPr>
            <a:spLocks noGrp="1"/>
          </p:cNvSpPr>
          <p:nvPr>
            <p:ph type="body" sz="quarter" idx="13"/>
          </p:nvPr>
        </p:nvSpPr>
        <p:spPr>
          <a:xfrm>
            <a:off x="376813" y="3309416"/>
            <a:ext cx="8767187" cy="1834084"/>
          </a:xfrm>
        </p:spPr>
        <p:txBody>
          <a:bodyPr numCol="3" spcCol="360000"/>
          <a:lstStyle/>
          <a:p>
            <a:pPr marL="285750" lvl="1" indent="-285750">
              <a:buClr>
                <a:schemeClr val="bg1"/>
              </a:buClr>
            </a:pPr>
            <a:r>
              <a:rPr lang="en-US" dirty="0">
                <a:solidFill>
                  <a:schemeClr val="bg1"/>
                </a:solidFill>
              </a:rPr>
              <a:t>Lead by Example</a:t>
            </a:r>
          </a:p>
          <a:p>
            <a:pPr marL="285750" lvl="1" indent="-285750">
              <a:buClr>
                <a:schemeClr val="bg1"/>
              </a:buClr>
            </a:pPr>
            <a:r>
              <a:rPr lang="en-US" dirty="0">
                <a:solidFill>
                  <a:schemeClr val="bg1"/>
                </a:solidFill>
              </a:rPr>
              <a:t>Open Door Policy </a:t>
            </a:r>
            <a:br>
              <a:rPr lang="en-US" dirty="0">
                <a:solidFill>
                  <a:schemeClr val="bg1"/>
                </a:solidFill>
              </a:rPr>
            </a:br>
            <a:r>
              <a:rPr lang="en-US" dirty="0">
                <a:solidFill>
                  <a:schemeClr val="bg1"/>
                </a:solidFill>
              </a:rPr>
              <a:t>and Practice</a:t>
            </a:r>
          </a:p>
          <a:p>
            <a:pPr marL="285750" lvl="1" indent="-285750">
              <a:buClr>
                <a:schemeClr val="bg1"/>
              </a:buClr>
            </a:pPr>
            <a:r>
              <a:rPr lang="en-US" dirty="0">
                <a:solidFill>
                  <a:schemeClr val="bg1"/>
                </a:solidFill>
              </a:rPr>
              <a:t>Review policies </a:t>
            </a:r>
            <a:br>
              <a:rPr lang="en-US" dirty="0">
                <a:solidFill>
                  <a:schemeClr val="bg1"/>
                </a:solidFill>
              </a:rPr>
            </a:br>
            <a:r>
              <a:rPr lang="en-US" dirty="0">
                <a:solidFill>
                  <a:schemeClr val="bg1"/>
                </a:solidFill>
              </a:rPr>
              <a:t>and language</a:t>
            </a:r>
          </a:p>
          <a:p>
            <a:pPr marL="285750" lvl="1" indent="-285750">
              <a:buClr>
                <a:schemeClr val="bg1"/>
              </a:buClr>
            </a:pPr>
            <a:r>
              <a:rPr lang="en-US" dirty="0">
                <a:solidFill>
                  <a:schemeClr val="bg1"/>
                </a:solidFill>
              </a:rPr>
              <a:t>Find your unconscious bias</a:t>
            </a:r>
          </a:p>
          <a:p>
            <a:pPr marL="285750" lvl="1" indent="-285750">
              <a:buClr>
                <a:schemeClr val="bg1"/>
              </a:buClr>
            </a:pPr>
            <a:r>
              <a:rPr lang="en-US" dirty="0">
                <a:solidFill>
                  <a:schemeClr val="bg1"/>
                </a:solidFill>
              </a:rPr>
              <a:t>Practice teamwork</a:t>
            </a:r>
          </a:p>
          <a:p>
            <a:pPr marL="285750" lvl="1" indent="-285750">
              <a:buClr>
                <a:schemeClr val="bg1"/>
              </a:buClr>
            </a:pPr>
            <a:r>
              <a:rPr lang="en-US" dirty="0">
                <a:solidFill>
                  <a:schemeClr val="bg1"/>
                </a:solidFill>
              </a:rPr>
              <a:t>Knowledge Sharing</a:t>
            </a:r>
          </a:p>
          <a:p>
            <a:pPr marL="285750" lvl="1" indent="-285750">
              <a:buClr>
                <a:schemeClr val="bg1"/>
              </a:buClr>
            </a:pPr>
            <a:r>
              <a:rPr lang="en-US" dirty="0">
                <a:solidFill>
                  <a:schemeClr val="bg1"/>
                </a:solidFill>
              </a:rPr>
              <a:t>Celebrate success</a:t>
            </a:r>
            <a:br>
              <a:rPr lang="en-US" dirty="0">
                <a:solidFill>
                  <a:schemeClr val="bg1"/>
                </a:solidFill>
              </a:rPr>
            </a:br>
            <a:endParaRPr lang="en-US" dirty="0">
              <a:solidFill>
                <a:schemeClr val="bg1"/>
              </a:solidFill>
            </a:endParaRPr>
          </a:p>
          <a:p>
            <a:pPr marL="623888" lvl="1" indent="-260350">
              <a:buClr>
                <a:schemeClr val="bg1"/>
              </a:buClr>
            </a:pPr>
            <a:r>
              <a:rPr lang="en-US" dirty="0">
                <a:solidFill>
                  <a:schemeClr val="bg1"/>
                </a:solidFill>
              </a:rPr>
              <a:t>Encourage </a:t>
            </a:r>
            <a:br>
              <a:rPr lang="en-US" dirty="0">
                <a:solidFill>
                  <a:schemeClr val="bg1"/>
                </a:solidFill>
              </a:rPr>
            </a:br>
            <a:r>
              <a:rPr lang="en-US" dirty="0">
                <a:solidFill>
                  <a:schemeClr val="bg1"/>
                </a:solidFill>
              </a:rPr>
              <a:t>communications</a:t>
            </a:r>
          </a:p>
          <a:p>
            <a:pPr marL="623888" lvl="1" indent="-260350">
              <a:buClr>
                <a:schemeClr val="bg1"/>
              </a:buClr>
            </a:pPr>
            <a:r>
              <a:rPr lang="en-US" dirty="0">
                <a:solidFill>
                  <a:schemeClr val="bg1"/>
                </a:solidFill>
              </a:rPr>
              <a:t>Feedback</a:t>
            </a:r>
          </a:p>
          <a:p>
            <a:pPr marL="623888" lvl="1" indent="-260350">
              <a:buClr>
                <a:schemeClr val="bg1"/>
              </a:buClr>
            </a:pPr>
            <a:r>
              <a:rPr lang="en-US" dirty="0">
                <a:solidFill>
                  <a:schemeClr val="bg1"/>
                </a:solidFill>
              </a:rPr>
              <a:t>Build Trust</a:t>
            </a:r>
          </a:p>
        </p:txBody>
      </p:sp>
    </p:spTree>
    <p:custDataLst>
      <p:tags r:id="rId1"/>
    </p:custDataLst>
    <p:extLst>
      <p:ext uri="{BB962C8B-B14F-4D97-AF65-F5344CB8AC3E}">
        <p14:creationId xmlns:p14="http://schemas.microsoft.com/office/powerpoint/2010/main" val="1413006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7B975C0-4C44-6441-A7BD-929FF87262B5}"/>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CA98CB7-93D6-A140-ADF0-3B4E17ED3D40}"/>
              </a:ext>
            </a:extLst>
          </p:cNvPr>
          <p:cNvSpPr txBox="1"/>
          <p:nvPr/>
        </p:nvSpPr>
        <p:spPr>
          <a:xfrm>
            <a:off x="2309503" y="2153213"/>
            <a:ext cx="5740545" cy="861774"/>
          </a:xfrm>
          <a:prstGeom prst="rect">
            <a:avLst/>
          </a:prstGeom>
          <a:noFill/>
        </p:spPr>
        <p:txBody>
          <a:bodyPr wrap="square" rtlCol="0">
            <a:spAutoFit/>
          </a:bodyPr>
          <a:lstStyle/>
          <a:p>
            <a:r>
              <a:rPr lang="en-US" sz="5000" b="1" spc="1000" dirty="0">
                <a:solidFill>
                  <a:schemeClr val="bg1"/>
                </a:solidFill>
                <a:latin typeface="+mj-lt"/>
                <a:ea typeface="Open Sans" panose="020B0606030504020204" pitchFamily="34" charset="0"/>
                <a:cs typeface="Arial" panose="020B0604020202020204" pitchFamily="34" charset="0"/>
              </a:rPr>
              <a:t>QUESTIONS?</a:t>
            </a:r>
          </a:p>
        </p:txBody>
      </p:sp>
      <p:grpSp>
        <p:nvGrpSpPr>
          <p:cNvPr id="6" name="Group 5">
            <a:extLst>
              <a:ext uri="{FF2B5EF4-FFF2-40B4-BE49-F238E27FC236}">
                <a16:creationId xmlns:a16="http://schemas.microsoft.com/office/drawing/2014/main" id="{79DBA131-8B9E-2140-AB52-D761699649CC}"/>
              </a:ext>
            </a:extLst>
          </p:cNvPr>
          <p:cNvGrpSpPr/>
          <p:nvPr/>
        </p:nvGrpSpPr>
        <p:grpSpPr>
          <a:xfrm>
            <a:off x="1940707" y="1766026"/>
            <a:ext cx="1717688" cy="1629474"/>
            <a:chOff x="5580183" y="4525108"/>
            <a:chExt cx="4683576" cy="4443046"/>
          </a:xfrm>
        </p:grpSpPr>
        <p:cxnSp>
          <p:nvCxnSpPr>
            <p:cNvPr id="7" name="Straight Connector 6">
              <a:extLst>
                <a:ext uri="{FF2B5EF4-FFF2-40B4-BE49-F238E27FC236}">
                  <a16:creationId xmlns:a16="http://schemas.microsoft.com/office/drawing/2014/main" id="{B3E670F1-B0D4-4F44-B345-A05D71E2869A}"/>
                </a:ext>
              </a:extLst>
            </p:cNvPr>
            <p:cNvCxnSpPr/>
            <p:nvPr/>
          </p:nvCxnSpPr>
          <p:spPr>
            <a:xfrm>
              <a:off x="5580183" y="8944708"/>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2AC0F-E268-A342-A744-7EB9D92A767E}"/>
                </a:ext>
              </a:extLst>
            </p:cNvPr>
            <p:cNvCxnSpPr/>
            <p:nvPr/>
          </p:nvCxnSpPr>
          <p:spPr>
            <a:xfrm flipV="1">
              <a:off x="10263759" y="7716127"/>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69B829-FB62-624B-8ECC-B87A55FD7D3D}"/>
                </a:ext>
              </a:extLst>
            </p:cNvPr>
            <p:cNvCxnSpPr/>
            <p:nvPr/>
          </p:nvCxnSpPr>
          <p:spPr>
            <a:xfrm>
              <a:off x="5580183" y="4548554"/>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96EB35-4B9B-9343-8797-F770D312EA45}"/>
                </a:ext>
              </a:extLst>
            </p:cNvPr>
            <p:cNvCxnSpPr/>
            <p:nvPr/>
          </p:nvCxnSpPr>
          <p:spPr>
            <a:xfrm flipV="1">
              <a:off x="5603629" y="4525108"/>
              <a:ext cx="0" cy="4419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AE75DA-24AA-2C45-96CB-930B30DDE8EF}"/>
                </a:ext>
              </a:extLst>
            </p:cNvPr>
            <p:cNvCxnSpPr/>
            <p:nvPr/>
          </p:nvCxnSpPr>
          <p:spPr>
            <a:xfrm flipV="1">
              <a:off x="10263759" y="4525108"/>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6659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6" y="1830042"/>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spTree>
    <p:custDataLst>
      <p:tags r:id="rId1"/>
    </p:custDataLst>
    <p:extLst>
      <p:ext uri="{BB962C8B-B14F-4D97-AF65-F5344CB8AC3E}">
        <p14:creationId xmlns:p14="http://schemas.microsoft.com/office/powerpoint/2010/main" val="296416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iStock-479875962.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32" name="Rectangle 31"/>
          <p:cNvSpPr/>
          <p:nvPr/>
        </p:nvSpPr>
        <p:spPr>
          <a:xfrm>
            <a:off x="-1" y="0"/>
            <a:ext cx="7399872" cy="2438508"/>
          </a:xfrm>
          <a:prstGeom prst="rect">
            <a:avLst/>
          </a:prstGeom>
          <a:gradFill flip="none" rotWithShape="1">
            <a:gsLst>
              <a:gs pos="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DEEAF54D-4DF0-3B4E-8DA7-A0950B0E11DD}"/>
              </a:ext>
            </a:extLst>
          </p:cNvPr>
          <p:cNvSpPr>
            <a:spLocks noGrp="1"/>
          </p:cNvSpPr>
          <p:nvPr>
            <p:ph type="title"/>
          </p:nvPr>
        </p:nvSpPr>
        <p:spPr>
          <a:xfrm>
            <a:off x="312013" y="877936"/>
            <a:ext cx="8223782" cy="369054"/>
          </a:xfrm>
        </p:spPr>
        <p:txBody>
          <a:bodyPr/>
          <a:lstStyle/>
          <a:p>
            <a:r>
              <a:rPr lang="en-US" dirty="0"/>
              <a:t>Learning Objectives</a:t>
            </a:r>
            <a:br>
              <a:rPr lang="en-US" dirty="0"/>
            </a:br>
            <a:endParaRPr lang="en-US" dirty="0"/>
          </a:p>
        </p:txBody>
      </p:sp>
      <p:sp>
        <p:nvSpPr>
          <p:cNvPr id="7" name="Rectangle 6"/>
          <p:cNvSpPr/>
          <p:nvPr/>
        </p:nvSpPr>
        <p:spPr>
          <a:xfrm>
            <a:off x="3048000" y="2438508"/>
            <a:ext cx="3048000" cy="270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8" name="Rectangle 7"/>
          <p:cNvSpPr/>
          <p:nvPr/>
        </p:nvSpPr>
        <p:spPr>
          <a:xfrm>
            <a:off x="609600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27" name="Rectangle 26"/>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5" name="TextBox 4">
            <a:extLst>
              <a:ext uri="{FF2B5EF4-FFF2-40B4-BE49-F238E27FC236}">
                <a16:creationId xmlns:a16="http://schemas.microsoft.com/office/drawing/2014/main" id="{B688E98B-24DE-22DA-2ED5-E50F2AC1A450}"/>
              </a:ext>
            </a:extLst>
          </p:cNvPr>
          <p:cNvSpPr txBox="1"/>
          <p:nvPr/>
        </p:nvSpPr>
        <p:spPr>
          <a:xfrm>
            <a:off x="334313" y="3687035"/>
            <a:ext cx="2341978" cy="954107"/>
          </a:xfrm>
          <a:prstGeom prst="rect">
            <a:avLst/>
          </a:prstGeom>
          <a:noFill/>
        </p:spPr>
        <p:txBody>
          <a:bodyPr wrap="square">
            <a:spAutoFit/>
          </a:bodyPr>
          <a:lstStyle/>
          <a:p>
            <a:pPr algn="ctr">
              <a:buClr>
                <a:srgbClr val="00A5B5"/>
              </a:buClr>
            </a:pPr>
            <a:r>
              <a:rPr lang="en-US" sz="1400" b="0" dirty="0">
                <a:solidFill>
                  <a:schemeClr val="tx2"/>
                </a:solidFill>
              </a:rPr>
              <a:t>To obtain a deeper understanding of the communication styles of the different generations</a:t>
            </a:r>
          </a:p>
        </p:txBody>
      </p:sp>
      <p:sp>
        <p:nvSpPr>
          <p:cNvPr id="9" name="TextBox 8">
            <a:extLst>
              <a:ext uri="{FF2B5EF4-FFF2-40B4-BE49-F238E27FC236}">
                <a16:creationId xmlns:a16="http://schemas.microsoft.com/office/drawing/2014/main" id="{80BAF6DC-384E-0715-9D57-2167F6C2C595}"/>
              </a:ext>
            </a:extLst>
          </p:cNvPr>
          <p:cNvSpPr txBox="1"/>
          <p:nvPr/>
        </p:nvSpPr>
        <p:spPr>
          <a:xfrm>
            <a:off x="3399261" y="3687035"/>
            <a:ext cx="2339898" cy="954107"/>
          </a:xfrm>
          <a:prstGeom prst="rect">
            <a:avLst/>
          </a:prstGeom>
          <a:noFill/>
        </p:spPr>
        <p:txBody>
          <a:bodyPr wrap="square">
            <a:spAutoFit/>
          </a:bodyPr>
          <a:lstStyle/>
          <a:p>
            <a:pPr algn="ctr">
              <a:buClr>
                <a:srgbClr val="00A5B5"/>
              </a:buClr>
            </a:pPr>
            <a:r>
              <a:rPr lang="en-US" sz="1400" b="0" dirty="0">
                <a:solidFill>
                  <a:schemeClr val="tx2"/>
                </a:solidFill>
              </a:rPr>
              <a:t>How to more effectively communicate and lead team members from each of the generations</a:t>
            </a:r>
          </a:p>
        </p:txBody>
      </p:sp>
      <p:sp>
        <p:nvSpPr>
          <p:cNvPr id="22" name="TextBox 21">
            <a:extLst>
              <a:ext uri="{FF2B5EF4-FFF2-40B4-BE49-F238E27FC236}">
                <a16:creationId xmlns:a16="http://schemas.microsoft.com/office/drawing/2014/main" id="{AEC2DF96-E417-E735-638B-6F93B2C631AA}"/>
              </a:ext>
            </a:extLst>
          </p:cNvPr>
          <p:cNvSpPr txBox="1"/>
          <p:nvPr/>
        </p:nvSpPr>
        <p:spPr>
          <a:xfrm>
            <a:off x="6393364" y="3687035"/>
            <a:ext cx="2460703" cy="523220"/>
          </a:xfrm>
          <a:prstGeom prst="rect">
            <a:avLst/>
          </a:prstGeom>
          <a:noFill/>
        </p:spPr>
        <p:txBody>
          <a:bodyPr wrap="square">
            <a:spAutoFit/>
          </a:bodyPr>
          <a:lstStyle/>
          <a:p>
            <a:pPr algn="ctr">
              <a:buClr>
                <a:srgbClr val="00A5B5"/>
              </a:buClr>
            </a:pPr>
            <a:r>
              <a:rPr lang="en-US" sz="1400" b="0" dirty="0">
                <a:solidFill>
                  <a:schemeClr val="tx2"/>
                </a:solidFill>
              </a:rPr>
              <a:t>How to avoid harmful stereotypes</a:t>
            </a:r>
          </a:p>
        </p:txBody>
      </p:sp>
      <p:cxnSp>
        <p:nvCxnSpPr>
          <p:cNvPr id="23" name="Straight Connector 22">
            <a:extLst>
              <a:ext uri="{FF2B5EF4-FFF2-40B4-BE49-F238E27FC236}">
                <a16:creationId xmlns:a16="http://schemas.microsoft.com/office/drawing/2014/main" id="{220F0E23-8FB1-745F-BD54-A0F7317329D5}"/>
              </a:ext>
            </a:extLst>
          </p:cNvPr>
          <p:cNvCxnSpPr>
            <a:cxnSpLocks/>
          </p:cNvCxnSpPr>
          <p:nvPr/>
        </p:nvCxnSpPr>
        <p:spPr>
          <a:xfrm>
            <a:off x="4343411" y="3509789"/>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93FCCE-3F50-CFDE-49A7-B8401E4EAC21}"/>
              </a:ext>
            </a:extLst>
          </p:cNvPr>
          <p:cNvCxnSpPr>
            <a:cxnSpLocks/>
          </p:cNvCxnSpPr>
          <p:nvPr/>
        </p:nvCxnSpPr>
        <p:spPr>
          <a:xfrm>
            <a:off x="7397916" y="3509789"/>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6B6992-FCD3-E70D-6CC3-06B35530C585}"/>
              </a:ext>
            </a:extLst>
          </p:cNvPr>
          <p:cNvCxnSpPr>
            <a:cxnSpLocks/>
          </p:cNvCxnSpPr>
          <p:nvPr/>
        </p:nvCxnSpPr>
        <p:spPr>
          <a:xfrm>
            <a:off x="1279503" y="3509789"/>
            <a:ext cx="4515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Shape 2540">
            <a:extLst>
              <a:ext uri="{FF2B5EF4-FFF2-40B4-BE49-F238E27FC236}">
                <a16:creationId xmlns:a16="http://schemas.microsoft.com/office/drawing/2014/main" id="{28EA82F9-1B0B-148F-0A72-2B93A0BCDA78}"/>
              </a:ext>
            </a:extLst>
          </p:cNvPr>
          <p:cNvSpPr/>
          <p:nvPr/>
        </p:nvSpPr>
        <p:spPr>
          <a:xfrm>
            <a:off x="1259795" y="2865673"/>
            <a:ext cx="471309" cy="47130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3175">
            <a:solidFill>
              <a:schemeClr val="accent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62" name="Shape 2540">
            <a:extLst>
              <a:ext uri="{FF2B5EF4-FFF2-40B4-BE49-F238E27FC236}">
                <a16:creationId xmlns:a16="http://schemas.microsoft.com/office/drawing/2014/main" id="{9C6A7A18-03FC-7CFD-2873-4617803FFF5D}"/>
              </a:ext>
            </a:extLst>
          </p:cNvPr>
          <p:cNvSpPr/>
          <p:nvPr/>
        </p:nvSpPr>
        <p:spPr>
          <a:xfrm>
            <a:off x="4333556" y="2872009"/>
            <a:ext cx="471309" cy="47130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3"/>
          </a:solidFill>
          <a:ln w="3175">
            <a:solidFill>
              <a:schemeClr val="accent3"/>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64" name="Shape 2540">
            <a:extLst>
              <a:ext uri="{FF2B5EF4-FFF2-40B4-BE49-F238E27FC236}">
                <a16:creationId xmlns:a16="http://schemas.microsoft.com/office/drawing/2014/main" id="{7C25FCC3-0F9D-37BB-80C9-FA23EC0D46C5}"/>
              </a:ext>
            </a:extLst>
          </p:cNvPr>
          <p:cNvSpPr/>
          <p:nvPr/>
        </p:nvSpPr>
        <p:spPr>
          <a:xfrm>
            <a:off x="7355903" y="2845135"/>
            <a:ext cx="471309" cy="471309"/>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4"/>
          </a:solidFill>
          <a:ln w="3175">
            <a:solidFill>
              <a:schemeClr val="accent4"/>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custDataLst>
      <p:tags r:id="rId1"/>
    </p:custDataLst>
    <p:extLst>
      <p:ext uri="{BB962C8B-B14F-4D97-AF65-F5344CB8AC3E}">
        <p14:creationId xmlns:p14="http://schemas.microsoft.com/office/powerpoint/2010/main" val="19042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5086067" y="0"/>
            <a:ext cx="4057933" cy="5143500"/>
          </a:xfrm>
        </p:spPr>
      </p:pic>
      <p:sp>
        <p:nvSpPr>
          <p:cNvPr id="3" name="Title 2">
            <a:extLst>
              <a:ext uri="{FF2B5EF4-FFF2-40B4-BE49-F238E27FC236}">
                <a16:creationId xmlns:a16="http://schemas.microsoft.com/office/drawing/2014/main" id="{D705BEC8-C78E-A941-9072-A51FF77D09B4}"/>
              </a:ext>
            </a:extLst>
          </p:cNvPr>
          <p:cNvSpPr>
            <a:spLocks noGrp="1"/>
          </p:cNvSpPr>
          <p:nvPr>
            <p:ph type="title"/>
          </p:nvPr>
        </p:nvSpPr>
        <p:spPr>
          <a:xfrm>
            <a:off x="456222" y="317502"/>
            <a:ext cx="4753988" cy="369054"/>
          </a:xfrm>
          <a:prstGeom prst="rect">
            <a:avLst/>
          </a:prstGeom>
        </p:spPr>
        <p:txBody>
          <a:bodyPr/>
          <a:lstStyle/>
          <a:p>
            <a:r>
              <a:rPr lang="en-US" dirty="0"/>
              <a:t>Today’s Agenda</a:t>
            </a:r>
          </a:p>
        </p:txBody>
      </p:sp>
      <p:sp>
        <p:nvSpPr>
          <p:cNvPr id="4" name="Text Placeholder 3">
            <a:extLst>
              <a:ext uri="{FF2B5EF4-FFF2-40B4-BE49-F238E27FC236}">
                <a16:creationId xmlns:a16="http://schemas.microsoft.com/office/drawing/2014/main" id="{3260ACCA-63DF-A54E-9018-F104C6BB6699}"/>
              </a:ext>
            </a:extLst>
          </p:cNvPr>
          <p:cNvSpPr>
            <a:spLocks noGrp="1"/>
          </p:cNvSpPr>
          <p:nvPr>
            <p:ph type="body" sz="quarter" idx="14"/>
          </p:nvPr>
        </p:nvSpPr>
        <p:spPr>
          <a:xfrm>
            <a:off x="456222" y="1122346"/>
            <a:ext cx="4298658" cy="3275483"/>
          </a:xfrm>
        </p:spPr>
        <p:txBody>
          <a:bodyPr/>
          <a:lstStyle/>
          <a:p>
            <a:pPr>
              <a:lnSpc>
                <a:spcPct val="150000"/>
              </a:lnSpc>
            </a:pPr>
            <a:r>
              <a:rPr lang="en-US" b="1" dirty="0">
                <a:solidFill>
                  <a:schemeClr val="accent1"/>
                </a:solidFill>
              </a:rPr>
              <a:t>01.</a:t>
            </a:r>
            <a:r>
              <a:rPr lang="en-US" dirty="0"/>
              <a:t> Introduction</a:t>
            </a:r>
          </a:p>
          <a:p>
            <a:pPr>
              <a:lnSpc>
                <a:spcPct val="150000"/>
              </a:lnSpc>
            </a:pPr>
            <a:r>
              <a:rPr lang="en-US" b="1" dirty="0">
                <a:solidFill>
                  <a:schemeClr val="accent1"/>
                </a:solidFill>
              </a:rPr>
              <a:t>02.</a:t>
            </a:r>
            <a:r>
              <a:rPr lang="en-US" dirty="0"/>
              <a:t> Overview of Different Generations</a:t>
            </a:r>
          </a:p>
          <a:p>
            <a:pPr>
              <a:lnSpc>
                <a:spcPct val="150000"/>
              </a:lnSpc>
            </a:pPr>
            <a:r>
              <a:rPr lang="en-US" b="1" dirty="0">
                <a:solidFill>
                  <a:schemeClr val="accent1"/>
                </a:solidFill>
              </a:rPr>
              <a:t>03.</a:t>
            </a:r>
            <a:r>
              <a:rPr lang="en-US" dirty="0"/>
              <a:t> Attracting and Retaining Top Talen</a:t>
            </a:r>
          </a:p>
          <a:p>
            <a:pPr>
              <a:lnSpc>
                <a:spcPct val="150000"/>
              </a:lnSpc>
            </a:pPr>
            <a:r>
              <a:rPr lang="en-US" b="1" dirty="0">
                <a:solidFill>
                  <a:schemeClr val="accent1"/>
                </a:solidFill>
              </a:rPr>
              <a:t>04.</a:t>
            </a:r>
            <a:r>
              <a:rPr lang="en-US" dirty="0"/>
              <a:t> Management Strategies</a:t>
            </a:r>
          </a:p>
          <a:p>
            <a:pPr>
              <a:lnSpc>
                <a:spcPct val="150000"/>
              </a:lnSpc>
            </a:pPr>
            <a:r>
              <a:rPr lang="en-US" b="1" dirty="0">
                <a:solidFill>
                  <a:schemeClr val="accent1"/>
                </a:solidFill>
              </a:rPr>
              <a:t>05. </a:t>
            </a:r>
            <a:r>
              <a:rPr lang="en-US" dirty="0"/>
              <a:t>Effective Communication</a:t>
            </a:r>
          </a:p>
          <a:p>
            <a:pPr>
              <a:lnSpc>
                <a:spcPct val="150000"/>
              </a:lnSpc>
            </a:pPr>
            <a:r>
              <a:rPr lang="en-US" b="1" dirty="0">
                <a:solidFill>
                  <a:schemeClr val="accent1"/>
                </a:solidFill>
              </a:rPr>
              <a:t>06.</a:t>
            </a:r>
            <a:r>
              <a:rPr lang="en-US" dirty="0"/>
              <a:t> Overcoming Harmful Stereotypes</a:t>
            </a:r>
          </a:p>
          <a:p>
            <a:pPr>
              <a:lnSpc>
                <a:spcPct val="150000"/>
              </a:lnSpc>
            </a:pPr>
            <a:r>
              <a:rPr lang="en-US" b="1" dirty="0">
                <a:solidFill>
                  <a:schemeClr val="accent1"/>
                </a:solidFill>
              </a:rPr>
              <a:t>07.</a:t>
            </a:r>
            <a:r>
              <a:rPr lang="en-US" dirty="0"/>
              <a:t> Questions</a:t>
            </a:r>
          </a:p>
        </p:txBody>
      </p:sp>
      <p:sp>
        <p:nvSpPr>
          <p:cNvPr id="16" name="Rectangle 15">
            <a:extLst>
              <a:ext uri="{FF2B5EF4-FFF2-40B4-BE49-F238E27FC236}">
                <a16:creationId xmlns:a16="http://schemas.microsoft.com/office/drawing/2014/main" id="{27DFD3B6-A42C-A64A-A172-AB5C77A56046}"/>
              </a:ext>
            </a:extLst>
          </p:cNvPr>
          <p:cNvSpPr/>
          <p:nvPr/>
        </p:nvSpPr>
        <p:spPr>
          <a:xfrm>
            <a:off x="93350" y="4817805"/>
            <a:ext cx="1659638" cy="236668"/>
          </a:xfrm>
          <a:prstGeom prst="rect">
            <a:avLst/>
          </a:prstGeom>
        </p:spPr>
        <p:txBody>
          <a:bodyPr wrap="square">
            <a:spAutoFit/>
          </a:bodyPr>
          <a:lstStyle/>
          <a:p>
            <a:pPr>
              <a:lnSpc>
                <a:spcPct val="150000"/>
              </a:lnSpc>
            </a:pPr>
            <a:r>
              <a:rPr lang="en-US" sz="700" dirty="0">
                <a:solidFill>
                  <a:srgbClr val="808184"/>
                </a:solidFill>
                <a:latin typeface="Open Sans Light"/>
                <a:cs typeface="Open Sans Light"/>
              </a:rPr>
              <a:t>© 2022 Vensure Employer Services</a:t>
            </a:r>
          </a:p>
        </p:txBody>
      </p:sp>
    </p:spTree>
    <p:custDataLst>
      <p:tags r:id="rId1"/>
    </p:custDataLst>
    <p:extLst>
      <p:ext uri="{BB962C8B-B14F-4D97-AF65-F5344CB8AC3E}">
        <p14:creationId xmlns:p14="http://schemas.microsoft.com/office/powerpoint/2010/main" val="425215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6DCED448-3AA2-FB47-9F39-B382DDF00175}"/>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43" r="43"/>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2" y="2884648"/>
            <a:ext cx="8283268"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000" dirty="0">
                <a:solidFill>
                  <a:schemeClr val="bg1"/>
                </a:solidFill>
                <a:latin typeface="+mj-lt"/>
                <a:cs typeface="Arial" panose="020B0604020202020204" pitchFamily="34" charset="0"/>
              </a:rPr>
              <a:t>Overview of Different Generations</a:t>
            </a:r>
          </a:p>
        </p:txBody>
      </p:sp>
      <p:sp>
        <p:nvSpPr>
          <p:cNvPr id="8" name="Text Placeholder 1">
            <a:extLst>
              <a:ext uri="{FF2B5EF4-FFF2-40B4-BE49-F238E27FC236}">
                <a16:creationId xmlns:a16="http://schemas.microsoft.com/office/drawing/2014/main" id="{F2B6715D-EA77-524F-811E-F84E981FB809}"/>
              </a:ext>
            </a:extLst>
          </p:cNvPr>
          <p:cNvSpPr txBox="1">
            <a:spLocks/>
          </p:cNvSpPr>
          <p:nvPr/>
        </p:nvSpPr>
        <p:spPr>
          <a:xfrm>
            <a:off x="466721" y="4273378"/>
            <a:ext cx="6831226" cy="311649"/>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500" dirty="0">
                <a:solidFill>
                  <a:schemeClr val="bg1"/>
                </a:solidFill>
                <a:latin typeface="+mn-lt"/>
                <a:ea typeface="Open Sans" panose="020B0606030504020204" pitchFamily="34" charset="0"/>
                <a:cs typeface="Arial" panose="020B0604020202020204" pitchFamily="34" charset="0"/>
              </a:rPr>
              <a:t>Traditionalists, Baby Boomers, Generation X, Millennials, and Generation Z </a:t>
            </a:r>
          </a:p>
        </p:txBody>
      </p:sp>
    </p:spTree>
    <p:custDataLst>
      <p:tags r:id="rId1"/>
    </p:custDataLst>
    <p:extLst>
      <p:ext uri="{BB962C8B-B14F-4D97-AF65-F5344CB8AC3E}">
        <p14:creationId xmlns:p14="http://schemas.microsoft.com/office/powerpoint/2010/main" val="327677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F065FAE-F1F9-2640-9311-045B34E1EE56}"/>
              </a:ext>
            </a:extLst>
          </p:cNvPr>
          <p:cNvPicPr>
            <a:picLocks noGrp="1" noChangeAspect="1"/>
          </p:cNvPicPr>
          <p:nvPr>
            <p:ph type="pic" sz="quarter" idx="13"/>
          </p:nvPr>
        </p:nvPicPr>
        <p:blipFill rotWithShape="1">
          <a:blip r:embed="rId4"/>
          <a:srcRect l="17780" r="3839" b="275"/>
          <a:stretch/>
        </p:blipFill>
        <p:spPr>
          <a:xfrm flipH="1">
            <a:off x="3080084" y="0"/>
            <a:ext cx="6063915" cy="5143500"/>
          </a:xfrm>
        </p:spPr>
      </p:pic>
      <p:sp>
        <p:nvSpPr>
          <p:cNvPr id="7" name="Rectangle 6">
            <a:extLst>
              <a:ext uri="{FF2B5EF4-FFF2-40B4-BE49-F238E27FC236}">
                <a16:creationId xmlns:a16="http://schemas.microsoft.com/office/drawing/2014/main" id="{CDE28265-0166-724C-8E55-82CEBA21D270}"/>
              </a:ext>
            </a:extLst>
          </p:cNvPr>
          <p:cNvSpPr/>
          <p:nvPr/>
        </p:nvSpPr>
        <p:spPr>
          <a:xfrm>
            <a:off x="634840" y="1115122"/>
            <a:ext cx="4108145" cy="33020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4" name="Text Placeholder 5">
            <a:extLst>
              <a:ext uri="{FF2B5EF4-FFF2-40B4-BE49-F238E27FC236}">
                <a16:creationId xmlns:a16="http://schemas.microsoft.com/office/drawing/2014/main" id="{E25C326A-A41A-6E75-0978-847F9F40A333}"/>
              </a:ext>
            </a:extLst>
          </p:cNvPr>
          <p:cNvSpPr txBox="1">
            <a:spLocks/>
          </p:cNvSpPr>
          <p:nvPr/>
        </p:nvSpPr>
        <p:spPr>
          <a:xfrm>
            <a:off x="859692" y="2190482"/>
            <a:ext cx="3727175" cy="2080589"/>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Overview</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Born prior to 1945  (77 Years Old +)</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Silent Generation, Veterans, Moral Authority</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The New Deal, World War II, Korean War</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Raised by parents that just survived the Great Depression</a:t>
            </a:r>
          </a:p>
        </p:txBody>
      </p:sp>
      <p:sp>
        <p:nvSpPr>
          <p:cNvPr id="12" name="Shape 2614">
            <a:extLst>
              <a:ext uri="{FF2B5EF4-FFF2-40B4-BE49-F238E27FC236}">
                <a16:creationId xmlns:a16="http://schemas.microsoft.com/office/drawing/2014/main" id="{BDBD4007-124F-86B9-2011-5E270AB769FE}"/>
              </a:ext>
            </a:extLst>
          </p:cNvPr>
          <p:cNvSpPr/>
          <p:nvPr/>
        </p:nvSpPr>
        <p:spPr>
          <a:xfrm>
            <a:off x="2339312" y="1490130"/>
            <a:ext cx="767935" cy="76793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5" name="Title 11">
            <a:extLst>
              <a:ext uri="{FF2B5EF4-FFF2-40B4-BE49-F238E27FC236}">
                <a16:creationId xmlns:a16="http://schemas.microsoft.com/office/drawing/2014/main" id="{F8D4609C-F1AF-101B-9A08-2C7150B032F7}"/>
              </a:ext>
            </a:extLst>
          </p:cNvPr>
          <p:cNvSpPr txBox="1">
            <a:spLocks/>
          </p:cNvSpPr>
          <p:nvPr/>
        </p:nvSpPr>
        <p:spPr>
          <a:xfrm>
            <a:off x="533243" y="352982"/>
            <a:ext cx="2437810"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200" b="1" dirty="0">
                <a:solidFill>
                  <a:schemeClr val="accent1"/>
                </a:solidFill>
                <a:latin typeface="+mj-lt"/>
              </a:rPr>
              <a:t>Traditionalists</a:t>
            </a:r>
          </a:p>
        </p:txBody>
      </p:sp>
    </p:spTree>
    <p:custDataLst>
      <p:tags r:id="rId1"/>
    </p:custDataLst>
    <p:extLst>
      <p:ext uri="{BB962C8B-B14F-4D97-AF65-F5344CB8AC3E}">
        <p14:creationId xmlns:p14="http://schemas.microsoft.com/office/powerpoint/2010/main" val="2576311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0">
            <a:extLst>
              <a:ext uri="{FF2B5EF4-FFF2-40B4-BE49-F238E27FC236}">
                <a16:creationId xmlns:a16="http://schemas.microsoft.com/office/drawing/2014/main" id="{18B23D20-2B1C-8A03-BC7A-46A6B2FF17ED}"/>
              </a:ext>
            </a:extLst>
          </p:cNvPr>
          <p:cNvPicPr>
            <a:picLocks noGrp="1" noChangeAspect="1"/>
          </p:cNvPicPr>
          <p:nvPr>
            <p:ph type="pic" sz="quarter" idx="13"/>
          </p:nvPr>
        </p:nvPicPr>
        <p:blipFill rotWithShape="1">
          <a:blip r:embed="rId4"/>
          <a:srcRect l="17780" r="3839" b="275"/>
          <a:stretch/>
        </p:blipFill>
        <p:spPr>
          <a:xfrm flipH="1">
            <a:off x="3080084" y="0"/>
            <a:ext cx="6063915" cy="5143500"/>
          </a:xfrm>
        </p:spPr>
      </p:pic>
      <p:sp>
        <p:nvSpPr>
          <p:cNvPr id="13" name="Rectangle 12">
            <a:extLst>
              <a:ext uri="{FF2B5EF4-FFF2-40B4-BE49-F238E27FC236}">
                <a16:creationId xmlns:a16="http://schemas.microsoft.com/office/drawing/2014/main" id="{ED98AA8D-6348-676F-FFEA-0FC8D5B12B04}"/>
              </a:ext>
            </a:extLst>
          </p:cNvPr>
          <p:cNvSpPr/>
          <p:nvPr/>
        </p:nvSpPr>
        <p:spPr>
          <a:xfrm>
            <a:off x="634840" y="1115122"/>
            <a:ext cx="4108145" cy="33020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4" name="Text Placeholder 5">
            <a:extLst>
              <a:ext uri="{FF2B5EF4-FFF2-40B4-BE49-F238E27FC236}">
                <a16:creationId xmlns:a16="http://schemas.microsoft.com/office/drawing/2014/main" id="{E25C326A-A41A-6E75-0978-847F9F40A333}"/>
              </a:ext>
            </a:extLst>
          </p:cNvPr>
          <p:cNvSpPr txBox="1">
            <a:spLocks/>
          </p:cNvSpPr>
          <p:nvPr/>
        </p:nvSpPr>
        <p:spPr>
          <a:xfrm>
            <a:off x="789354" y="1115122"/>
            <a:ext cx="3797513" cy="3302052"/>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Work Habits and Communication Preferences</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Top-down management</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Stability</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Clearly defined rules and policies</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Memos, personal interaction</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Private recognition</a:t>
            </a:r>
          </a:p>
          <a:p>
            <a:pPr marL="274320" lvl="1"/>
            <a:endParaRPr lang="en-US" sz="1200" dirty="0"/>
          </a:p>
        </p:txBody>
      </p:sp>
      <p:sp>
        <p:nvSpPr>
          <p:cNvPr id="15" name="Title 11">
            <a:extLst>
              <a:ext uri="{FF2B5EF4-FFF2-40B4-BE49-F238E27FC236}">
                <a16:creationId xmlns:a16="http://schemas.microsoft.com/office/drawing/2014/main" id="{58EDA8B4-F9A2-9C37-C86B-B0E7003BCF7C}"/>
              </a:ext>
            </a:extLst>
          </p:cNvPr>
          <p:cNvSpPr txBox="1">
            <a:spLocks/>
          </p:cNvSpPr>
          <p:nvPr/>
        </p:nvSpPr>
        <p:spPr>
          <a:xfrm>
            <a:off x="533243" y="352982"/>
            <a:ext cx="2437810"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200" b="1" dirty="0">
                <a:solidFill>
                  <a:schemeClr val="accent1"/>
                </a:solidFill>
                <a:latin typeface="+mj-lt"/>
              </a:rPr>
              <a:t>Traditionalists</a:t>
            </a:r>
          </a:p>
        </p:txBody>
      </p:sp>
    </p:spTree>
    <p:custDataLst>
      <p:tags r:id="rId1"/>
    </p:custDataLst>
    <p:extLst>
      <p:ext uri="{BB962C8B-B14F-4D97-AF65-F5344CB8AC3E}">
        <p14:creationId xmlns:p14="http://schemas.microsoft.com/office/powerpoint/2010/main" val="167964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F065FAE-F1F9-2640-9311-045B34E1EE56}"/>
              </a:ext>
            </a:extLst>
          </p:cNvPr>
          <p:cNvPicPr>
            <a:picLocks noGrp="1" noChangeAspect="1"/>
          </p:cNvPicPr>
          <p:nvPr>
            <p:ph type="pic" sz="quarter" idx="4294967295"/>
          </p:nvPr>
        </p:nvPicPr>
        <p:blipFill rotWithShape="1">
          <a:blip r:embed="rId4"/>
          <a:srcRect l="9882" r="13439" b="2506"/>
          <a:stretch/>
        </p:blipFill>
        <p:spPr>
          <a:xfrm>
            <a:off x="0" y="0"/>
            <a:ext cx="6064250" cy="5143500"/>
          </a:xfrm>
          <a:prstGeom prst="rect">
            <a:avLst/>
          </a:prstGeom>
        </p:spPr>
      </p:pic>
      <p:sp>
        <p:nvSpPr>
          <p:cNvPr id="7" name="Rectangle 6">
            <a:extLst>
              <a:ext uri="{FF2B5EF4-FFF2-40B4-BE49-F238E27FC236}">
                <a16:creationId xmlns:a16="http://schemas.microsoft.com/office/drawing/2014/main" id="{CDE28265-0166-724C-8E55-82CEBA21D270}"/>
              </a:ext>
            </a:extLst>
          </p:cNvPr>
          <p:cNvSpPr/>
          <p:nvPr/>
        </p:nvSpPr>
        <p:spPr>
          <a:xfrm>
            <a:off x="4713226" y="1115121"/>
            <a:ext cx="3750836" cy="362857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4" name="Text Placeholder 5">
            <a:extLst>
              <a:ext uri="{FF2B5EF4-FFF2-40B4-BE49-F238E27FC236}">
                <a16:creationId xmlns:a16="http://schemas.microsoft.com/office/drawing/2014/main" id="{E25C326A-A41A-6E75-0978-847F9F40A333}"/>
              </a:ext>
            </a:extLst>
          </p:cNvPr>
          <p:cNvSpPr txBox="1">
            <a:spLocks/>
          </p:cNvSpPr>
          <p:nvPr/>
        </p:nvSpPr>
        <p:spPr>
          <a:xfrm>
            <a:off x="4876803" y="2294558"/>
            <a:ext cx="3427118" cy="2080589"/>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Overview</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Born 1946 – 1964  (58 to 76 Years Old)</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After World War II</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Post-war Economic Prosperity</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Vietnam War and the Civil Rights Movement</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Adapting to Technological Changes </a:t>
            </a:r>
            <a:br>
              <a:rPr lang="en-US" sz="1200" dirty="0">
                <a:solidFill>
                  <a:srgbClr val="FFFFFF"/>
                </a:solidFill>
                <a:latin typeface="+mn-lt"/>
                <a:ea typeface="Open Sans" panose="020B0606030504020204" pitchFamily="34" charset="0"/>
                <a:cs typeface="Arial" panose="020B0604020202020204" pitchFamily="34" charset="0"/>
              </a:rPr>
            </a:br>
            <a:r>
              <a:rPr lang="en-US" sz="1200" dirty="0">
                <a:solidFill>
                  <a:srgbClr val="FFFFFF"/>
                </a:solidFill>
                <a:latin typeface="+mn-lt"/>
                <a:ea typeface="Open Sans" panose="020B0606030504020204" pitchFamily="34" charset="0"/>
                <a:cs typeface="Arial" panose="020B0604020202020204" pitchFamily="34" charset="0"/>
              </a:rPr>
              <a:t>in the Workplace</a:t>
            </a:r>
          </a:p>
        </p:txBody>
      </p:sp>
      <p:sp>
        <p:nvSpPr>
          <p:cNvPr id="6" name="Title 11">
            <a:extLst>
              <a:ext uri="{FF2B5EF4-FFF2-40B4-BE49-F238E27FC236}">
                <a16:creationId xmlns:a16="http://schemas.microsoft.com/office/drawing/2014/main" id="{EDEB1E82-DB4D-3968-574B-58ED748CD93A}"/>
              </a:ext>
            </a:extLst>
          </p:cNvPr>
          <p:cNvSpPr txBox="1">
            <a:spLocks/>
          </p:cNvSpPr>
          <p:nvPr/>
        </p:nvSpPr>
        <p:spPr>
          <a:xfrm>
            <a:off x="6396304" y="399807"/>
            <a:ext cx="2175267"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200" b="1" dirty="0">
                <a:solidFill>
                  <a:schemeClr val="accent1"/>
                </a:solidFill>
                <a:latin typeface="+mj-lt"/>
              </a:rPr>
              <a:t>Baby Boomers</a:t>
            </a:r>
          </a:p>
        </p:txBody>
      </p:sp>
      <p:sp>
        <p:nvSpPr>
          <p:cNvPr id="8" name="Shape 2614">
            <a:extLst>
              <a:ext uri="{FF2B5EF4-FFF2-40B4-BE49-F238E27FC236}">
                <a16:creationId xmlns:a16="http://schemas.microsoft.com/office/drawing/2014/main" id="{9236171A-F35B-035A-B92D-E283CC864BCF}"/>
              </a:ext>
            </a:extLst>
          </p:cNvPr>
          <p:cNvSpPr/>
          <p:nvPr/>
        </p:nvSpPr>
        <p:spPr>
          <a:xfrm>
            <a:off x="6205274" y="1393488"/>
            <a:ext cx="767935" cy="76793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custDataLst>
      <p:tags r:id="rId1"/>
    </p:custDataLst>
    <p:extLst>
      <p:ext uri="{BB962C8B-B14F-4D97-AF65-F5344CB8AC3E}">
        <p14:creationId xmlns:p14="http://schemas.microsoft.com/office/powerpoint/2010/main" val="149268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0">
            <a:extLst>
              <a:ext uri="{FF2B5EF4-FFF2-40B4-BE49-F238E27FC236}">
                <a16:creationId xmlns:a16="http://schemas.microsoft.com/office/drawing/2014/main" id="{33004B9C-D06D-629D-032D-F11A093E0F1D}"/>
              </a:ext>
            </a:extLst>
          </p:cNvPr>
          <p:cNvPicPr>
            <a:picLocks noChangeAspect="1"/>
          </p:cNvPicPr>
          <p:nvPr/>
        </p:nvPicPr>
        <p:blipFill rotWithShape="1">
          <a:blip r:embed="rId4"/>
          <a:srcRect l="9882" r="13439" b="2506"/>
          <a:stretch/>
        </p:blipFill>
        <p:spPr>
          <a:xfrm>
            <a:off x="0" y="0"/>
            <a:ext cx="6064250" cy="5143500"/>
          </a:xfrm>
          <a:prstGeom prst="rect">
            <a:avLst/>
          </a:prstGeom>
        </p:spPr>
      </p:pic>
      <p:sp>
        <p:nvSpPr>
          <p:cNvPr id="8" name="Rectangle 7">
            <a:extLst>
              <a:ext uri="{FF2B5EF4-FFF2-40B4-BE49-F238E27FC236}">
                <a16:creationId xmlns:a16="http://schemas.microsoft.com/office/drawing/2014/main" id="{8EEBEEFA-3161-5939-31D4-1C7477C0AB92}"/>
              </a:ext>
            </a:extLst>
          </p:cNvPr>
          <p:cNvSpPr/>
          <p:nvPr/>
        </p:nvSpPr>
        <p:spPr>
          <a:xfrm>
            <a:off x="4713226" y="1115121"/>
            <a:ext cx="3750836" cy="362857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4" name="Text Placeholder 5">
            <a:extLst>
              <a:ext uri="{FF2B5EF4-FFF2-40B4-BE49-F238E27FC236}">
                <a16:creationId xmlns:a16="http://schemas.microsoft.com/office/drawing/2014/main" id="{E25C326A-A41A-6E75-0978-847F9F40A333}"/>
              </a:ext>
            </a:extLst>
          </p:cNvPr>
          <p:cNvSpPr txBox="1">
            <a:spLocks/>
          </p:cNvSpPr>
          <p:nvPr/>
        </p:nvSpPr>
        <p:spPr>
          <a:xfrm>
            <a:off x="4970585" y="1440889"/>
            <a:ext cx="3273860" cy="2955227"/>
          </a:xfrm>
          <a:prstGeom prst="rect">
            <a:avLst/>
          </a:prstGeom>
        </p:spPr>
        <p:txBody>
          <a:bodyPr anchor="ctr" anchorCtr="0"/>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000"/>
              </a:lnSpc>
              <a:buNone/>
            </a:pPr>
            <a:r>
              <a:rPr lang="en-US" sz="1600" b="1" dirty="0">
                <a:solidFill>
                  <a:schemeClr val="bg1"/>
                </a:solidFill>
                <a:latin typeface="+mn-lt"/>
                <a:ea typeface="Open Sans" panose="020B0606030504020204" pitchFamily="34" charset="0"/>
                <a:cs typeface="Arial" panose="020B0604020202020204" pitchFamily="34" charset="0"/>
              </a:rPr>
              <a:t>Work Habits and Communication Preferences</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Face-to-Face Communication</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Formal and Direct Communications </a:t>
            </a:r>
            <a:br>
              <a:rPr lang="en-US" sz="1200" dirty="0">
                <a:solidFill>
                  <a:srgbClr val="FFFFFF"/>
                </a:solidFill>
                <a:latin typeface="+mn-lt"/>
                <a:ea typeface="Open Sans" panose="020B0606030504020204" pitchFamily="34" charset="0"/>
                <a:cs typeface="Arial" panose="020B0604020202020204" pitchFamily="34" charset="0"/>
              </a:rPr>
            </a:br>
            <a:r>
              <a:rPr lang="en-US" sz="1200" dirty="0">
                <a:solidFill>
                  <a:srgbClr val="FFFFFF"/>
                </a:solidFill>
                <a:latin typeface="+mn-lt"/>
                <a:ea typeface="Open Sans" panose="020B0606030504020204" pitchFamily="34" charset="0"/>
                <a:cs typeface="Arial" panose="020B0604020202020204" pitchFamily="34" charset="0"/>
              </a:rPr>
              <a:t>In-person, Phone, and Email</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Job Security</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Company Loyalty</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Monetary Rewards, Public Recognition, </a:t>
            </a:r>
            <a:br>
              <a:rPr lang="en-US" sz="1200" dirty="0">
                <a:solidFill>
                  <a:srgbClr val="FFFFFF"/>
                </a:solidFill>
                <a:latin typeface="+mn-lt"/>
                <a:ea typeface="Open Sans" panose="020B0606030504020204" pitchFamily="34" charset="0"/>
                <a:cs typeface="Arial" panose="020B0604020202020204" pitchFamily="34" charset="0"/>
              </a:rPr>
            </a:br>
            <a:r>
              <a:rPr lang="en-US" sz="1200" dirty="0">
                <a:solidFill>
                  <a:srgbClr val="FFFFFF"/>
                </a:solidFill>
                <a:latin typeface="+mn-lt"/>
                <a:ea typeface="Open Sans" panose="020B0606030504020204" pitchFamily="34" charset="0"/>
                <a:cs typeface="Arial" panose="020B0604020202020204" pitchFamily="34" charset="0"/>
              </a:rPr>
              <a:t>and Awards</a:t>
            </a:r>
          </a:p>
          <a:p>
            <a:pPr marL="190500" lvl="1" indent="-203200">
              <a:lnSpc>
                <a:spcPts val="1800"/>
              </a:lnSpc>
              <a:buFont typeface="Arial" panose="020B0604020202020204" pitchFamily="34" charset="0"/>
              <a:buChar char="›"/>
            </a:pPr>
            <a:r>
              <a:rPr lang="en-US" sz="1200" dirty="0">
                <a:solidFill>
                  <a:srgbClr val="FFFFFF"/>
                </a:solidFill>
                <a:latin typeface="+mn-lt"/>
                <a:ea typeface="Open Sans" panose="020B0606030504020204" pitchFamily="34" charset="0"/>
                <a:cs typeface="Arial" panose="020B0604020202020204" pitchFamily="34" charset="0"/>
              </a:rPr>
              <a:t>Live to Work</a:t>
            </a:r>
          </a:p>
        </p:txBody>
      </p:sp>
      <p:sp>
        <p:nvSpPr>
          <p:cNvPr id="6" name="Title 11">
            <a:extLst>
              <a:ext uri="{FF2B5EF4-FFF2-40B4-BE49-F238E27FC236}">
                <a16:creationId xmlns:a16="http://schemas.microsoft.com/office/drawing/2014/main" id="{EDEB1E82-DB4D-3968-574B-58ED748CD93A}"/>
              </a:ext>
            </a:extLst>
          </p:cNvPr>
          <p:cNvSpPr txBox="1">
            <a:spLocks/>
          </p:cNvSpPr>
          <p:nvPr/>
        </p:nvSpPr>
        <p:spPr>
          <a:xfrm>
            <a:off x="6396304" y="399807"/>
            <a:ext cx="2175267" cy="430887"/>
          </a:xfrm>
          <a:prstGeom prst="rect">
            <a:avLst/>
          </a:prstGeom>
        </p:spPr>
        <p:txBody>
          <a:bodyPr wrap="square" anchor="ctr" anchorCtr="0">
            <a:sp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200" b="1" dirty="0">
                <a:solidFill>
                  <a:schemeClr val="accent1"/>
                </a:solidFill>
                <a:latin typeface="+mj-lt"/>
              </a:rPr>
              <a:t>Baby Boomers</a:t>
            </a:r>
          </a:p>
        </p:txBody>
      </p:sp>
    </p:spTree>
    <p:custDataLst>
      <p:tags r:id="rId1"/>
    </p:custDataLst>
    <p:extLst>
      <p:ext uri="{BB962C8B-B14F-4D97-AF65-F5344CB8AC3E}">
        <p14:creationId xmlns:p14="http://schemas.microsoft.com/office/powerpoint/2010/main" val="1869650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9"/>
  <p:tag name="ARTICULATE_DESIGN_ID_VES POWERPOINT THEME" val="AkcgAY5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7896060e-4592-4e08-8da2-a98d7dd7c620" Name="Computed" ContentType="XML" MajorVersion="0" MinorVersion="1" isLocalCopy="False" IsBaseObject="False" DataSourceId="80368b5b-3659-4f24-b124-52c3ecd6c401" DataSourceMajorVersion="0" DataSourceMinorVersion="1"/>
</file>

<file path=customXml/item2.xml><?xml version="1.0" encoding="utf-8"?>
<AllExternalAdhocVariableMappings/>
</file>

<file path=customXml/item3.xml><?xml version="1.0" encoding="utf-8"?>
<VariableListDefinition name="System" displayName="System" id="f8370609-0976-4a6a-a2ed-8b8a61fc00a2" isdomainofvalue="False" dataSourceId="fee2e93f-a36d-4f74-8b5f-5fe81438622d"/>
</file>

<file path=customXml/item4.xml><?xml version="1.0" encoding="utf-8"?>
<VariableList UniqueId="f8370609-0976-4a6a-a2ed-8b8a61fc00a2" Name="System" ContentType="XML" MajorVersion="0" MinorVersion="1" isLocalCopy="False" IsBaseObject="False" DataSourceId="fee2e93f-a36d-4f74-8b5f-5fe81438622d" DataSourceMajorVersion="0" DataSourceMinorVersion="1"/>
</file>

<file path=customXml/item5.xml><?xml version="1.0" encoding="utf-8"?>
<VariableListDefinition name="Computed" displayName="Computed" id="7896060e-4592-4e08-8da2-a98d7dd7c620" isdomainofvalue="False" dataSourceId="80368b5b-3659-4f24-b124-52c3ecd6c401"/>
</file>

<file path=customXml/item6.xml><?xml version="1.0" encoding="utf-8"?>
<VariableList UniqueId="6540e6a4-15c9-457b-95bc-e6857d5d2047" Name="AD_HOC" ContentType="XML" MajorVersion="0" MinorVersion="1" isLocalCopy="False" IsBaseObject="False" DataSourceId="dffd5291-e1b1-4214-9e3f-efeefcb50a5f" DataSourceMajorVersion="0" DataSourceMinorVersion="1"/>
</file>

<file path=customXml/item7.xml><?xml version="1.0" encoding="utf-8"?>
<VariableListDefinition name="AD_HOC" displayName="AD_HOC" id="6540e6a4-15c9-457b-95bc-e6857d5d2047" isdomainofvalue="False" dataSourceId="dffd5291-e1b1-4214-9e3f-efeefcb50a5f"/>
</file>

<file path=customXml/itemProps1.xml><?xml version="1.0" encoding="utf-8"?>
<ds:datastoreItem xmlns:ds="http://schemas.openxmlformats.org/officeDocument/2006/customXml" ds:itemID="{36D45F9D-3868-46A4-BEF1-CA013057DE58}">
  <ds:schemaRefs/>
</ds:datastoreItem>
</file>

<file path=customXml/itemProps2.xml><?xml version="1.0" encoding="utf-8"?>
<ds:datastoreItem xmlns:ds="http://schemas.openxmlformats.org/officeDocument/2006/customXml" ds:itemID="{E03735B7-141F-4390-BB3E-99D42858A9D2}">
  <ds:schemaRefs/>
</ds:datastoreItem>
</file>

<file path=customXml/itemProps3.xml><?xml version="1.0" encoding="utf-8"?>
<ds:datastoreItem xmlns:ds="http://schemas.openxmlformats.org/officeDocument/2006/customXml" ds:itemID="{8715971F-AA6C-41F5-A2A1-D16375D8CEB9}">
  <ds:schemaRefs/>
</ds:datastoreItem>
</file>

<file path=customXml/itemProps4.xml><?xml version="1.0" encoding="utf-8"?>
<ds:datastoreItem xmlns:ds="http://schemas.openxmlformats.org/officeDocument/2006/customXml" ds:itemID="{F86222C8-E586-44E5-9B5A-FD814B494A6E}">
  <ds:schemaRefs/>
</ds:datastoreItem>
</file>

<file path=customXml/itemProps5.xml><?xml version="1.0" encoding="utf-8"?>
<ds:datastoreItem xmlns:ds="http://schemas.openxmlformats.org/officeDocument/2006/customXml" ds:itemID="{9DA585BA-07CD-4113-A39F-EEEC8CF99865}">
  <ds:schemaRefs/>
</ds:datastoreItem>
</file>

<file path=customXml/itemProps6.xml><?xml version="1.0" encoding="utf-8"?>
<ds:datastoreItem xmlns:ds="http://schemas.openxmlformats.org/officeDocument/2006/customXml" ds:itemID="{1DC6910C-86EC-4FFA-A387-72F05077A31B}">
  <ds:schemaRefs/>
</ds:datastoreItem>
</file>

<file path=customXml/itemProps7.xml><?xml version="1.0" encoding="utf-8"?>
<ds:datastoreItem xmlns:ds="http://schemas.openxmlformats.org/officeDocument/2006/customXml" ds:itemID="{5C3FB7C5-1280-4C70-8C1C-34B65AFA784C}">
  <ds:schemaRefs/>
</ds:datastoreItem>
</file>

<file path=docProps/app.xml><?xml version="1.0" encoding="utf-8"?>
<Properties xmlns="http://schemas.openxmlformats.org/officeDocument/2006/extended-properties" xmlns:vt="http://schemas.openxmlformats.org/officeDocument/2006/docPropsVTypes">
  <Template/>
  <TotalTime>33215</TotalTime>
  <Words>7934</Words>
  <Application>Microsoft Office PowerPoint</Application>
  <PresentationFormat>On-screen Show (16:9)</PresentationFormat>
  <Paragraphs>410</Paragraphs>
  <Slides>29</Slides>
  <Notes>28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-apple-system</vt:lpstr>
      <vt:lpstr>Arial</vt:lpstr>
      <vt:lpstr>Avenir LT Std 45 Book</vt:lpstr>
      <vt:lpstr>Calibri</vt:lpstr>
      <vt:lpstr>Gill Sans</vt:lpstr>
      <vt:lpstr>halcyon-regular</vt:lpstr>
      <vt:lpstr>Lato</vt:lpstr>
      <vt:lpstr>Lato Light</vt:lpstr>
      <vt:lpstr>Merriweather</vt:lpstr>
      <vt:lpstr>Merriweather Regular</vt:lpstr>
      <vt:lpstr>Open Sans Light</vt:lpstr>
      <vt:lpstr>Roboto</vt:lpstr>
      <vt:lpstr>System Font Regular</vt:lpstr>
      <vt:lpstr>Ubuntu</vt:lpstr>
      <vt:lpstr>ui-sans-serif</vt:lpstr>
      <vt:lpstr>Zapf Dingbats</vt:lpstr>
      <vt:lpstr>VES PowerPoint Theme</vt:lpstr>
      <vt:lpstr>PowerPoint Presentation</vt:lpstr>
      <vt:lpstr>PowerPoint Presentation</vt:lpstr>
      <vt:lpstr>Learning Objectives </vt:lpstr>
      <vt:lpstr>Today’s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Hybrid Considerations</vt:lpstr>
      <vt:lpstr>PowerPoint Presentation</vt:lpstr>
      <vt:lpstr>Management Strategies</vt:lpstr>
      <vt:lpstr>PowerPoint Presentation</vt:lpstr>
      <vt:lpstr>Communication Strategies</vt:lpstr>
      <vt:lpstr>Gain Consensus</vt:lpstr>
      <vt:lpstr>PowerPoint Presentation</vt:lpstr>
      <vt:lpstr>Harmful Stereotypes</vt:lpstr>
      <vt:lpstr>PowerPoint Presentation</vt:lpstr>
      <vt:lpstr>Harmful Stereotypes</vt:lpstr>
      <vt:lpstr>Overcoming  Bias in your Team</vt:lpstr>
      <vt:lpstr>PowerPoint Presentation</vt:lpstr>
      <vt:lpstr>PowerPoint Presentation</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Alba Pabon</cp:lastModifiedBy>
  <cp:revision>700</cp:revision>
  <cp:lastPrinted>2022-08-15T01:22:28Z</cp:lastPrinted>
  <dcterms:created xsi:type="dcterms:W3CDTF">2017-09-26T18:05:46Z</dcterms:created>
  <dcterms:modified xsi:type="dcterms:W3CDTF">2022-09-01T22:00:32Z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CD68EC42-1C6E-4137-9BE0-6C8999374718</vt:lpwstr>
  </property>
  <property fmtid="{D5CDD505-2E9C-101B-9397-08002B2CF9AE}" pid="3" name="ArticulatePath">
    <vt:lpwstr>VES_Strategies_for_Cross-Generational_Communication_September_2022_for_marketing</vt:lpwstr>
  </property>
</Properties>
</file>