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2.xml" ContentType="application/vnd.openxmlformats-officedocument.presentationml.tags+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835" r:id="rId2"/>
  </p:sldMasterIdLst>
  <p:notesMasterIdLst>
    <p:notesMasterId r:id="rId61"/>
  </p:notesMasterIdLst>
  <p:handoutMasterIdLst>
    <p:handoutMasterId r:id="rId62"/>
  </p:handoutMasterIdLst>
  <p:sldIdLst>
    <p:sldId id="553" r:id="rId3"/>
    <p:sldId id="2278" r:id="rId4"/>
    <p:sldId id="2314" r:id="rId5"/>
    <p:sldId id="2315" r:id="rId6"/>
    <p:sldId id="2316" r:id="rId7"/>
    <p:sldId id="335" r:id="rId8"/>
    <p:sldId id="2318" r:id="rId9"/>
    <p:sldId id="374" r:id="rId10"/>
    <p:sldId id="2284" r:id="rId11"/>
    <p:sldId id="2323" r:id="rId12"/>
    <p:sldId id="2294" r:id="rId13"/>
    <p:sldId id="343" r:id="rId14"/>
    <p:sldId id="2236" r:id="rId15"/>
    <p:sldId id="307" r:id="rId16"/>
    <p:sldId id="2328" r:id="rId17"/>
    <p:sldId id="2330" r:id="rId18"/>
    <p:sldId id="2332" r:id="rId19"/>
    <p:sldId id="2334" r:id="rId20"/>
    <p:sldId id="2333" r:id="rId21"/>
    <p:sldId id="2335" r:id="rId22"/>
    <p:sldId id="2322" r:id="rId23"/>
    <p:sldId id="2337" r:id="rId24"/>
    <p:sldId id="2339" r:id="rId25"/>
    <p:sldId id="2232" r:id="rId26"/>
    <p:sldId id="2342" r:id="rId27"/>
    <p:sldId id="2343" r:id="rId28"/>
    <p:sldId id="2344" r:id="rId29"/>
    <p:sldId id="2283" r:id="rId30"/>
    <p:sldId id="2348" r:id="rId31"/>
    <p:sldId id="2349" r:id="rId32"/>
    <p:sldId id="2345" r:id="rId33"/>
    <p:sldId id="2350" r:id="rId34"/>
    <p:sldId id="2351" r:id="rId35"/>
    <p:sldId id="2352" r:id="rId36"/>
    <p:sldId id="2346" r:id="rId37"/>
    <p:sldId id="2353" r:id="rId38"/>
    <p:sldId id="2354" r:id="rId39"/>
    <p:sldId id="2355" r:id="rId40"/>
    <p:sldId id="2356" r:id="rId41"/>
    <p:sldId id="386" r:id="rId42"/>
    <p:sldId id="2359" r:id="rId43"/>
    <p:sldId id="2336" r:id="rId44"/>
    <p:sldId id="2360" r:id="rId45"/>
    <p:sldId id="2365" r:id="rId46"/>
    <p:sldId id="2363" r:id="rId47"/>
    <p:sldId id="2364" r:id="rId48"/>
    <p:sldId id="2366" r:id="rId49"/>
    <p:sldId id="2367" r:id="rId50"/>
    <p:sldId id="2368" r:id="rId51"/>
    <p:sldId id="2371" r:id="rId52"/>
    <p:sldId id="366" r:id="rId53"/>
    <p:sldId id="416" r:id="rId54"/>
    <p:sldId id="2375" r:id="rId55"/>
    <p:sldId id="2308" r:id="rId56"/>
    <p:sldId id="2376" r:id="rId57"/>
    <p:sldId id="2347" r:id="rId58"/>
    <p:sldId id="2265" r:id="rId59"/>
    <p:sldId id="2377" r:id="rId60"/>
  </p:sldIdLst>
  <p:sldSz cx="9144000" cy="5143500" type="screen16x9"/>
  <p:notesSz cx="6858000" cy="9144000"/>
  <p:custDataLst>
    <p:tags r:id="rId6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020" userDrawn="1">
          <p15:clr>
            <a:srgbClr val="A4A3A4"/>
          </p15:clr>
        </p15:guide>
        <p15:guide id="3" pos="5520" userDrawn="1">
          <p15:clr>
            <a:srgbClr val="A4A3A4"/>
          </p15:clr>
        </p15:guide>
        <p15:guide id="4" pos="2880" userDrawn="1">
          <p15:clr>
            <a:srgbClr val="A4A3A4"/>
          </p15:clr>
        </p15:guide>
        <p15:guide id="5" pos="2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A0E2F1"/>
    <a:srgbClr val="00A5B5"/>
    <a:srgbClr val="E8E8E9"/>
    <a:srgbClr val="59595B"/>
    <a:srgbClr val="000000"/>
    <a:srgbClr val="A71930"/>
    <a:srgbClr val="EA5084"/>
    <a:srgbClr val="3B0083"/>
    <a:srgbClr val="69BE28"/>
    <a:srgbClr val="FF6D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56" autoAdjust="0"/>
    <p:restoredTop sz="88499" autoAdjust="0"/>
  </p:normalViewPr>
  <p:slideViewPr>
    <p:cSldViewPr snapToGrid="0" snapToObjects="1" showGuides="1">
      <p:cViewPr varScale="1">
        <p:scale>
          <a:sx n="124" d="100"/>
          <a:sy n="124" d="100"/>
        </p:scale>
        <p:origin x="1260" y="108"/>
      </p:cViewPr>
      <p:guideLst>
        <p:guide orient="horz" pos="1020"/>
        <p:guide pos="5520"/>
        <p:guide pos="2880"/>
        <p:guide pos="240"/>
      </p:guideLst>
    </p:cSldViewPr>
  </p:slideViewPr>
  <p:outlineViewPr>
    <p:cViewPr>
      <p:scale>
        <a:sx n="33" d="100"/>
        <a:sy n="33" d="100"/>
      </p:scale>
      <p:origin x="0" y="17640"/>
    </p:cViewPr>
  </p:outlineViewPr>
  <p:notesTextViewPr>
    <p:cViewPr>
      <p:scale>
        <a:sx n="100" d="100"/>
        <a:sy n="100" d="100"/>
      </p:scale>
      <p:origin x="0" y="0"/>
    </p:cViewPr>
  </p:notesTextViewPr>
  <p:notesViewPr>
    <p:cSldViewPr snapToGrid="0" snapToObjects="1" showGuides="1">
      <p:cViewPr varScale="1">
        <p:scale>
          <a:sx n="84" d="100"/>
          <a:sy n="84" d="100"/>
        </p:scale>
        <p:origin x="2976"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1CE93F-AACE-2549-8EA5-C195E02A5EFA}" type="slidenum">
              <a:rPr lang="en-US" smtClean="0"/>
              <a:t>‹#›</a:t>
            </a:fld>
            <a:endParaRPr lang="en-US" dirty="0"/>
          </a:p>
        </p:txBody>
      </p:sp>
    </p:spTree>
    <p:extLst>
      <p:ext uri="{BB962C8B-B14F-4D97-AF65-F5344CB8AC3E}">
        <p14:creationId xmlns:p14="http://schemas.microsoft.com/office/powerpoint/2010/main" val="3858782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917C35-5DD3-664E-BF78-E6A0455D11AB}" type="datetimeFigureOut">
              <a:rPr lang="en-US" smtClean="0"/>
              <a:t>8/10/2022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A9AE40-3CA6-2149-BC27-B0A8ADC6FAAA}" type="slidenum">
              <a:rPr lang="en-US" smtClean="0"/>
              <a:t>‹#›</a:t>
            </a:fld>
            <a:endParaRPr lang="en-US" dirty="0"/>
          </a:p>
        </p:txBody>
      </p:sp>
    </p:spTree>
    <p:extLst>
      <p:ext uri="{BB962C8B-B14F-4D97-AF65-F5344CB8AC3E}">
        <p14:creationId xmlns:p14="http://schemas.microsoft.com/office/powerpoint/2010/main" val="2487291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hunderbird.asu.edu/thought-leadership/insights/developing-global-mindset"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A9AE40-3CA6-2149-BC27-B0A8ADC6FAAA}" type="slidenum">
              <a:rPr lang="en-US" smtClean="0"/>
              <a:t>2</a:t>
            </a:fld>
            <a:endParaRPr lang="en-US" dirty="0"/>
          </a:p>
        </p:txBody>
      </p:sp>
    </p:spTree>
    <p:extLst>
      <p:ext uri="{BB962C8B-B14F-4D97-AF65-F5344CB8AC3E}">
        <p14:creationId xmlns:p14="http://schemas.microsoft.com/office/powerpoint/2010/main" val="4235578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important talk about cultural influence, and especially now that our technology allows us to be more interconnected. We get to see in real time, what culture looks like and see behaviors. And in many cases inspired by such. </a:t>
            </a:r>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12</a:t>
            </a:fld>
            <a:endParaRPr lang="en-US" dirty="0"/>
          </a:p>
        </p:txBody>
      </p:sp>
    </p:spTree>
    <p:extLst>
      <p:ext uri="{BB962C8B-B14F-4D97-AF65-F5344CB8AC3E}">
        <p14:creationId xmlns:p14="http://schemas.microsoft.com/office/powerpoint/2010/main" val="3964153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Yourdictionary.com defines multicultural as such. </a:t>
            </a:r>
          </a:p>
          <a:p>
            <a:r>
              <a:rPr lang="en-US" dirty="0"/>
              <a:t>Very important to note here that in business we continue to see more teams and groups that have multiculturalism. As people travel the world and seek opportunities in new places we experience this movement in the moment and adjusting and learning how to interact with the complexities of people. </a:t>
            </a:r>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13</a:t>
            </a:fld>
            <a:endParaRPr lang="en-US" dirty="0"/>
          </a:p>
        </p:txBody>
      </p:sp>
    </p:spTree>
    <p:extLst>
      <p:ext uri="{BB962C8B-B14F-4D97-AF65-F5344CB8AC3E}">
        <p14:creationId xmlns:p14="http://schemas.microsoft.com/office/powerpoint/2010/main" val="3190780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Commisceo-global.com. And here we have Cultural Awareness. A profound concept to consider as you sit on team or lead a team. </a:t>
            </a:r>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14</a:t>
            </a:fld>
            <a:endParaRPr lang="en-US" dirty="0"/>
          </a:p>
        </p:txBody>
      </p:sp>
    </p:spTree>
    <p:extLst>
      <p:ext uri="{BB962C8B-B14F-4D97-AF65-F5344CB8AC3E}">
        <p14:creationId xmlns:p14="http://schemas.microsoft.com/office/powerpoint/2010/main" val="3121875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Sometimes obvious elements identify an individual, such as;</a:t>
            </a:r>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15</a:t>
            </a:fld>
            <a:endParaRPr lang="en-US" dirty="0"/>
          </a:p>
        </p:txBody>
      </p:sp>
    </p:spTree>
    <p:extLst>
      <p:ext uri="{BB962C8B-B14F-4D97-AF65-F5344CB8AC3E}">
        <p14:creationId xmlns:p14="http://schemas.microsoft.com/office/powerpoint/2010/main" val="3652856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then there is the concept of ethnocentrism.</a:t>
            </a:r>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16</a:t>
            </a:fld>
            <a:endParaRPr lang="en-US" dirty="0"/>
          </a:p>
        </p:txBody>
      </p:sp>
    </p:spTree>
    <p:extLst>
      <p:ext uri="{BB962C8B-B14F-4D97-AF65-F5344CB8AC3E}">
        <p14:creationId xmlns:p14="http://schemas.microsoft.com/office/powerpoint/2010/main" val="4203451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Mindset is very deep and broad subject. We are going to spend a little time examining and pulling out key concepts from this subject as we put ideas inspiration into our toolbox to think bigger. Our reference for this section is drawn from GlobalMindset.com </a:t>
            </a:r>
          </a:p>
        </p:txBody>
      </p:sp>
      <p:sp>
        <p:nvSpPr>
          <p:cNvPr id="4" name="Slide Number Placeholder 3"/>
          <p:cNvSpPr>
            <a:spLocks noGrp="1"/>
          </p:cNvSpPr>
          <p:nvPr>
            <p:ph type="sldNum" sz="quarter" idx="5"/>
          </p:nvPr>
        </p:nvSpPr>
        <p:spPr/>
        <p:txBody>
          <a:bodyPr/>
          <a:lstStyle/>
          <a:p>
            <a:fld id="{DBA9AE40-3CA6-2149-BC27-B0A8ADC6FAAA}" type="slidenum">
              <a:rPr lang="en-US" smtClean="0"/>
              <a:t>21</a:t>
            </a:fld>
            <a:endParaRPr lang="en-US" dirty="0"/>
          </a:p>
        </p:txBody>
      </p:sp>
    </p:spTree>
    <p:extLst>
      <p:ext uri="{BB962C8B-B14F-4D97-AF65-F5344CB8AC3E}">
        <p14:creationId xmlns:p14="http://schemas.microsoft.com/office/powerpoint/2010/main" val="3962071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it be that we are so strong in our values that we may find it hard to adjust?</a:t>
            </a:r>
          </a:p>
        </p:txBody>
      </p:sp>
      <p:sp>
        <p:nvSpPr>
          <p:cNvPr id="4" name="Slide Number Placeholder 3"/>
          <p:cNvSpPr>
            <a:spLocks noGrp="1"/>
          </p:cNvSpPr>
          <p:nvPr>
            <p:ph type="sldNum" sz="quarter" idx="5"/>
          </p:nvPr>
        </p:nvSpPr>
        <p:spPr/>
        <p:txBody>
          <a:bodyPr/>
          <a:lstStyle/>
          <a:p>
            <a:fld id="{DBA9AE40-3CA6-2149-BC27-B0A8ADC6FAAA}" type="slidenum">
              <a:rPr lang="en-US" smtClean="0"/>
              <a:t>22</a:t>
            </a:fld>
            <a:endParaRPr lang="en-US" dirty="0"/>
          </a:p>
        </p:txBody>
      </p:sp>
    </p:spTree>
    <p:extLst>
      <p:ext uri="{BB962C8B-B14F-4D97-AF65-F5344CB8AC3E}">
        <p14:creationId xmlns:p14="http://schemas.microsoft.com/office/powerpoint/2010/main" val="158780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94949"/>
                </a:solidFill>
                <a:effectLst/>
                <a:latin typeface="proxima-nova"/>
              </a:rPr>
              <a:t>A global mindset is the ability to recognize and reflexively adjust to cultural signals so that an individual's effectiveness is not compromised when dealing with people from different backgrounds, according to </a:t>
            </a:r>
            <a:r>
              <a:rPr lang="en-US" b="0" i="0" dirty="0" err="1">
                <a:solidFill>
                  <a:srgbClr val="494949"/>
                </a:solidFill>
                <a:effectLst/>
                <a:latin typeface="proxima-nova"/>
              </a:rPr>
              <a:t>CultureWizard's</a:t>
            </a:r>
            <a:r>
              <a:rPr lang="en-US" b="0" i="0" dirty="0">
                <a:solidFill>
                  <a:srgbClr val="494949"/>
                </a:solidFill>
                <a:effectLst/>
                <a:latin typeface="proxima-nova"/>
              </a:rPr>
              <a:t> Global Mindset Index Study created by RW3, a firm that provides culturally-based training solutions.</a:t>
            </a:r>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23</a:t>
            </a:fld>
            <a:endParaRPr lang="en-US" dirty="0"/>
          </a:p>
        </p:txBody>
      </p:sp>
    </p:spTree>
    <p:extLst>
      <p:ext uri="{BB962C8B-B14F-4D97-AF65-F5344CB8AC3E}">
        <p14:creationId xmlns:p14="http://schemas.microsoft.com/office/powerpoint/2010/main" val="1730867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Developing a Global Mindset | Thunderbird (asu.edu)</a:t>
            </a:r>
            <a:r>
              <a:rPr lang="en-US" dirty="0"/>
              <a:t> </a:t>
            </a:r>
          </a:p>
          <a:p>
            <a:endParaRPr lang="en-US" dirty="0"/>
          </a:p>
          <a:p>
            <a:r>
              <a:rPr lang="en-US" dirty="0"/>
              <a:t>Have a look at these few skills and ask yourself if you feel 100% confident this is you. </a:t>
            </a:r>
          </a:p>
        </p:txBody>
      </p:sp>
      <p:sp>
        <p:nvSpPr>
          <p:cNvPr id="4" name="Slide Number Placeholder 3"/>
          <p:cNvSpPr>
            <a:spLocks noGrp="1"/>
          </p:cNvSpPr>
          <p:nvPr>
            <p:ph type="sldNum" sz="quarter" idx="5"/>
          </p:nvPr>
        </p:nvSpPr>
        <p:spPr/>
        <p:txBody>
          <a:bodyPr/>
          <a:lstStyle/>
          <a:p>
            <a:fld id="{DBA9AE40-3CA6-2149-BC27-B0A8ADC6FAAA}" type="slidenum">
              <a:rPr lang="en-US" smtClean="0"/>
              <a:t>25</a:t>
            </a:fld>
            <a:endParaRPr lang="en-US" dirty="0"/>
          </a:p>
        </p:txBody>
      </p:sp>
    </p:spTree>
    <p:extLst>
      <p:ext uri="{BB962C8B-B14F-4D97-AF65-F5344CB8AC3E}">
        <p14:creationId xmlns:p14="http://schemas.microsoft.com/office/powerpoint/2010/main" val="3940624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26</a:t>
            </a:fld>
            <a:endParaRPr lang="en-US" dirty="0"/>
          </a:p>
        </p:txBody>
      </p:sp>
    </p:spTree>
    <p:extLst>
      <p:ext uri="{BB962C8B-B14F-4D97-AF65-F5344CB8AC3E}">
        <p14:creationId xmlns:p14="http://schemas.microsoft.com/office/powerpoint/2010/main" val="1240968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F5E9D0D6-19B7-4A1E-8ED2-307B7D648DAA}" type="slidenum">
              <a:rPr lang="en-US" smtClean="0"/>
              <a:t>3</a:t>
            </a:fld>
            <a:endParaRPr lang="en-US"/>
          </a:p>
        </p:txBody>
      </p:sp>
    </p:spTree>
    <p:extLst>
      <p:ext uri="{BB962C8B-B14F-4D97-AF65-F5344CB8AC3E}">
        <p14:creationId xmlns:p14="http://schemas.microsoft.com/office/powerpoint/2010/main" val="532516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Public Sans"/>
              </a:rPr>
              <a:t>Intellectual Capital – The cognitive aspect refers to what the manager knows about global business in their industry and its broader macro environment. It also refers to how easy it is for them to analyze, digest and interpret this information. </a:t>
            </a:r>
          </a:p>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27</a:t>
            </a:fld>
            <a:endParaRPr lang="en-US" dirty="0"/>
          </a:p>
        </p:txBody>
      </p:sp>
    </p:spTree>
    <p:extLst>
      <p:ext uri="{BB962C8B-B14F-4D97-AF65-F5344CB8AC3E}">
        <p14:creationId xmlns:p14="http://schemas.microsoft.com/office/powerpoint/2010/main" val="157696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Public Sans"/>
              </a:rPr>
              <a:t>Business </a:t>
            </a:r>
            <a:r>
              <a:rPr lang="en-US" b="0" i="0" dirty="0" err="1">
                <a:solidFill>
                  <a:srgbClr val="333333"/>
                </a:solidFill>
                <a:effectLst/>
                <a:latin typeface="Public Sans"/>
              </a:rPr>
              <a:t>saavy</a:t>
            </a:r>
            <a:r>
              <a:rPr lang="en-US" b="0" i="0" dirty="0">
                <a:solidFill>
                  <a:srgbClr val="333333"/>
                </a:solidFill>
                <a:effectLst/>
                <a:latin typeface="Public Sans"/>
              </a:rPr>
              <a:t> in an international setting may seem like its not relevant if you are managing a business here locally in the US. However, people from diverse backgrounds learned who may be on your team, learned different concepts about business respectively to their culture or country. Having knowledge of business </a:t>
            </a:r>
            <a:r>
              <a:rPr lang="en-US" b="0" i="0" dirty="0" err="1">
                <a:solidFill>
                  <a:srgbClr val="333333"/>
                </a:solidFill>
                <a:effectLst/>
                <a:latin typeface="Public Sans"/>
              </a:rPr>
              <a:t>saavy</a:t>
            </a:r>
            <a:r>
              <a:rPr lang="en-US" b="0" i="0" dirty="0">
                <a:solidFill>
                  <a:srgbClr val="333333"/>
                </a:solidFill>
                <a:effectLst/>
                <a:latin typeface="Public Sans"/>
              </a:rPr>
              <a:t> broadens your credibility and power of influence. </a:t>
            </a:r>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28</a:t>
            </a:fld>
            <a:endParaRPr lang="en-US" dirty="0"/>
          </a:p>
        </p:txBody>
      </p:sp>
    </p:spTree>
    <p:extLst>
      <p:ext uri="{BB962C8B-B14F-4D97-AF65-F5344CB8AC3E}">
        <p14:creationId xmlns:p14="http://schemas.microsoft.com/office/powerpoint/2010/main" val="1377083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Public Sans"/>
              </a:rPr>
              <a:t>Intellectual Capital – The cognitive aspect refers to what the manager knows about global business in their industry and its broader macro environment. It also refers to how easy it is for them to analyze, digest and interpret this information. </a:t>
            </a:r>
          </a:p>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29</a:t>
            </a:fld>
            <a:endParaRPr lang="en-US" dirty="0"/>
          </a:p>
        </p:txBody>
      </p:sp>
    </p:spTree>
    <p:extLst>
      <p:ext uri="{BB962C8B-B14F-4D97-AF65-F5344CB8AC3E}">
        <p14:creationId xmlns:p14="http://schemas.microsoft.com/office/powerpoint/2010/main" val="2483201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30</a:t>
            </a:fld>
            <a:endParaRPr lang="en-US" dirty="0"/>
          </a:p>
        </p:txBody>
      </p:sp>
    </p:spTree>
    <p:extLst>
      <p:ext uri="{BB962C8B-B14F-4D97-AF65-F5344CB8AC3E}">
        <p14:creationId xmlns:p14="http://schemas.microsoft.com/office/powerpoint/2010/main" val="3655497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Public Sans"/>
              </a:rPr>
              <a:t>Psychological Capital – The affective aspect refers to the manager’s emotional energy, capacity for self-reflection, and willingness to engage in a global environment. It reflects a positive and constructive attitude towards diversity of thought and action. It is the desire and ability to understand and embrace cultural differences. </a:t>
            </a:r>
          </a:p>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31</a:t>
            </a:fld>
            <a:endParaRPr lang="en-US" dirty="0"/>
          </a:p>
        </p:txBody>
      </p:sp>
    </p:spTree>
    <p:extLst>
      <p:ext uri="{BB962C8B-B14F-4D97-AF65-F5344CB8AC3E}">
        <p14:creationId xmlns:p14="http://schemas.microsoft.com/office/powerpoint/2010/main" val="3332004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32</a:t>
            </a:fld>
            <a:endParaRPr lang="en-US" dirty="0"/>
          </a:p>
        </p:txBody>
      </p:sp>
    </p:spTree>
    <p:extLst>
      <p:ext uri="{BB962C8B-B14F-4D97-AF65-F5344CB8AC3E}">
        <p14:creationId xmlns:p14="http://schemas.microsoft.com/office/powerpoint/2010/main" val="68885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33</a:t>
            </a:fld>
            <a:endParaRPr lang="en-US" dirty="0"/>
          </a:p>
        </p:txBody>
      </p:sp>
    </p:spTree>
    <p:extLst>
      <p:ext uri="{BB962C8B-B14F-4D97-AF65-F5344CB8AC3E}">
        <p14:creationId xmlns:p14="http://schemas.microsoft.com/office/powerpoint/2010/main" val="3598632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34</a:t>
            </a:fld>
            <a:endParaRPr lang="en-US" dirty="0"/>
          </a:p>
        </p:txBody>
      </p:sp>
    </p:spTree>
    <p:extLst>
      <p:ext uri="{BB962C8B-B14F-4D97-AF65-F5344CB8AC3E}">
        <p14:creationId xmlns:p14="http://schemas.microsoft.com/office/powerpoint/2010/main" val="3378030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Public Sans"/>
              </a:rPr>
              <a:t>Social Capital – The behavioral aspect reflects the individual or leader’s ability to act in a way that helps build trusting relationships with people from other parts of the world. Whether you're heading for a leadership role in the private or public sector, understanding how social capital works in global companies, governments, and nonprofits is essential for anyone working in an organization.</a:t>
            </a:r>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35</a:t>
            </a:fld>
            <a:endParaRPr lang="en-US" dirty="0"/>
          </a:p>
        </p:txBody>
      </p:sp>
    </p:spTree>
    <p:extLst>
      <p:ext uri="{BB962C8B-B14F-4D97-AF65-F5344CB8AC3E}">
        <p14:creationId xmlns:p14="http://schemas.microsoft.com/office/powerpoint/2010/main" val="3949001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36</a:t>
            </a:fld>
            <a:endParaRPr lang="en-US" dirty="0"/>
          </a:p>
        </p:txBody>
      </p:sp>
    </p:spTree>
    <p:extLst>
      <p:ext uri="{BB962C8B-B14F-4D97-AF65-F5344CB8AC3E}">
        <p14:creationId xmlns:p14="http://schemas.microsoft.com/office/powerpoint/2010/main" val="1898030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F5E9D0D6-19B7-4A1E-8ED2-307B7D648DAA}" type="slidenum">
              <a:rPr lang="en-US" smtClean="0"/>
              <a:t>4</a:t>
            </a:fld>
            <a:endParaRPr lang="en-US"/>
          </a:p>
        </p:txBody>
      </p:sp>
    </p:spTree>
    <p:extLst>
      <p:ext uri="{BB962C8B-B14F-4D97-AF65-F5344CB8AC3E}">
        <p14:creationId xmlns:p14="http://schemas.microsoft.com/office/powerpoint/2010/main" val="1928856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37</a:t>
            </a:fld>
            <a:endParaRPr lang="en-US" dirty="0"/>
          </a:p>
        </p:txBody>
      </p:sp>
    </p:spTree>
    <p:extLst>
      <p:ext uri="{BB962C8B-B14F-4D97-AF65-F5344CB8AC3E}">
        <p14:creationId xmlns:p14="http://schemas.microsoft.com/office/powerpoint/2010/main" val="798418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38</a:t>
            </a:fld>
            <a:endParaRPr lang="en-US" dirty="0"/>
          </a:p>
        </p:txBody>
      </p:sp>
    </p:spTree>
    <p:extLst>
      <p:ext uri="{BB962C8B-B14F-4D97-AF65-F5344CB8AC3E}">
        <p14:creationId xmlns:p14="http://schemas.microsoft.com/office/powerpoint/2010/main" val="4138044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39</a:t>
            </a:fld>
            <a:endParaRPr lang="en-US" dirty="0"/>
          </a:p>
        </p:txBody>
      </p:sp>
    </p:spTree>
    <p:extLst>
      <p:ext uri="{BB962C8B-B14F-4D97-AF65-F5344CB8AC3E}">
        <p14:creationId xmlns:p14="http://schemas.microsoft.com/office/powerpoint/2010/main" val="10443499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remember as we examined in the previous slide’s, global mindsets are a set of tools that individuals can embrace to navigate more effectively in diverse team settings. </a:t>
            </a:r>
          </a:p>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40</a:t>
            </a:fld>
            <a:endParaRPr lang="en-US" dirty="0"/>
          </a:p>
        </p:txBody>
      </p:sp>
    </p:spTree>
    <p:extLst>
      <p:ext uri="{BB962C8B-B14F-4D97-AF65-F5344CB8AC3E}">
        <p14:creationId xmlns:p14="http://schemas.microsoft.com/office/powerpoint/2010/main" val="32425012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next segment we will dive a little deeper on the concept of building trust, confidence, inclusion and create psychological safety within diverse teams…shaping team culture.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go through a handful of ideas for you to consider. </a:t>
            </a:r>
          </a:p>
        </p:txBody>
      </p:sp>
      <p:sp>
        <p:nvSpPr>
          <p:cNvPr id="4" name="Slide Number Placeholder 3"/>
          <p:cNvSpPr>
            <a:spLocks noGrp="1"/>
          </p:cNvSpPr>
          <p:nvPr>
            <p:ph type="sldNum" sz="quarter" idx="5"/>
          </p:nvPr>
        </p:nvSpPr>
        <p:spPr/>
        <p:txBody>
          <a:bodyPr/>
          <a:lstStyle/>
          <a:p>
            <a:fld id="{DBA9AE40-3CA6-2149-BC27-B0A8ADC6FAAA}" type="slidenum">
              <a:rPr lang="en-US" smtClean="0"/>
              <a:t>41</a:t>
            </a:fld>
            <a:endParaRPr lang="en-US" dirty="0"/>
          </a:p>
        </p:txBody>
      </p:sp>
    </p:spTree>
    <p:extLst>
      <p:ext uri="{BB962C8B-B14F-4D97-AF65-F5344CB8AC3E}">
        <p14:creationId xmlns:p14="http://schemas.microsoft.com/office/powerpoint/2010/main" val="38025651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we are that last portion of our webinar. Ideas for building! As it is important to drive the business forward having  strong team dynamics and embracing diversity could serve as essential. Let’s dive in.  </a:t>
            </a:r>
          </a:p>
        </p:txBody>
      </p:sp>
      <p:sp>
        <p:nvSpPr>
          <p:cNvPr id="4" name="Slide Number Placeholder 3"/>
          <p:cNvSpPr>
            <a:spLocks noGrp="1"/>
          </p:cNvSpPr>
          <p:nvPr>
            <p:ph type="sldNum" sz="quarter" idx="5"/>
          </p:nvPr>
        </p:nvSpPr>
        <p:spPr/>
        <p:txBody>
          <a:bodyPr/>
          <a:lstStyle/>
          <a:p>
            <a:fld id="{DBA9AE40-3CA6-2149-BC27-B0A8ADC6FAAA}" type="slidenum">
              <a:rPr lang="en-US" smtClean="0"/>
              <a:t>42</a:t>
            </a:fld>
            <a:endParaRPr lang="en-US" dirty="0"/>
          </a:p>
        </p:txBody>
      </p:sp>
    </p:spTree>
    <p:extLst>
      <p:ext uri="{BB962C8B-B14F-4D97-AF65-F5344CB8AC3E}">
        <p14:creationId xmlns:p14="http://schemas.microsoft.com/office/powerpoint/2010/main" val="10855351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simple as it may seem, being curious certainly takes effort and mindfulness. </a:t>
            </a:r>
          </a:p>
          <a:p>
            <a:endParaRPr lang="en-US" dirty="0"/>
          </a:p>
          <a:p>
            <a:r>
              <a:rPr lang="en-US" dirty="0"/>
              <a:t>And being curious also take pre-work and studying cultural norms. </a:t>
            </a:r>
          </a:p>
        </p:txBody>
      </p:sp>
      <p:sp>
        <p:nvSpPr>
          <p:cNvPr id="4" name="Slide Number Placeholder 3"/>
          <p:cNvSpPr>
            <a:spLocks noGrp="1"/>
          </p:cNvSpPr>
          <p:nvPr>
            <p:ph type="sldNum" sz="quarter" idx="5"/>
          </p:nvPr>
        </p:nvSpPr>
        <p:spPr/>
        <p:txBody>
          <a:bodyPr/>
          <a:lstStyle/>
          <a:p>
            <a:fld id="{DBA9AE40-3CA6-2149-BC27-B0A8ADC6FAAA}" type="slidenum">
              <a:rPr lang="en-US" smtClean="0"/>
              <a:t>43</a:t>
            </a:fld>
            <a:endParaRPr lang="en-US" dirty="0"/>
          </a:p>
        </p:txBody>
      </p:sp>
    </p:spTree>
    <p:extLst>
      <p:ext uri="{BB962C8B-B14F-4D97-AF65-F5344CB8AC3E}">
        <p14:creationId xmlns:p14="http://schemas.microsoft.com/office/powerpoint/2010/main" val="41544432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Indeed suggest that Cultural Curiosity </a:t>
            </a:r>
          </a:p>
        </p:txBody>
      </p:sp>
      <p:sp>
        <p:nvSpPr>
          <p:cNvPr id="4" name="Slide Number Placeholder 3"/>
          <p:cNvSpPr>
            <a:spLocks noGrp="1"/>
          </p:cNvSpPr>
          <p:nvPr>
            <p:ph type="sldNum" sz="quarter" idx="5"/>
          </p:nvPr>
        </p:nvSpPr>
        <p:spPr/>
        <p:txBody>
          <a:bodyPr/>
          <a:lstStyle/>
          <a:p>
            <a:fld id="{DBA9AE40-3CA6-2149-BC27-B0A8ADC6FAAA}" type="slidenum">
              <a:rPr lang="en-US" smtClean="0"/>
              <a:t>44</a:t>
            </a:fld>
            <a:endParaRPr lang="en-US" dirty="0"/>
          </a:p>
        </p:txBody>
      </p:sp>
    </p:spTree>
    <p:extLst>
      <p:ext uri="{BB962C8B-B14F-4D97-AF65-F5344CB8AC3E}">
        <p14:creationId xmlns:p14="http://schemas.microsoft.com/office/powerpoint/2010/main" val="6709434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so easy for people to get in the rhythm of day to day business that we almost go into auto-pilot and forget that people are among us and there is potentially some rich interaction that could happen to inspire the week. </a:t>
            </a:r>
          </a:p>
        </p:txBody>
      </p:sp>
      <p:sp>
        <p:nvSpPr>
          <p:cNvPr id="4" name="Slide Number Placeholder 3"/>
          <p:cNvSpPr>
            <a:spLocks noGrp="1"/>
          </p:cNvSpPr>
          <p:nvPr>
            <p:ph type="sldNum" sz="quarter" idx="5"/>
          </p:nvPr>
        </p:nvSpPr>
        <p:spPr/>
        <p:txBody>
          <a:bodyPr/>
          <a:lstStyle/>
          <a:p>
            <a:fld id="{DBA9AE40-3CA6-2149-BC27-B0A8ADC6FAAA}" type="slidenum">
              <a:rPr lang="en-US" smtClean="0"/>
              <a:t>45</a:t>
            </a:fld>
            <a:endParaRPr lang="en-US" dirty="0"/>
          </a:p>
        </p:txBody>
      </p:sp>
    </p:spTree>
    <p:extLst>
      <p:ext uri="{BB962C8B-B14F-4D97-AF65-F5344CB8AC3E}">
        <p14:creationId xmlns:p14="http://schemas.microsoft.com/office/powerpoint/2010/main" val="3484403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organization could use a road map when living their purpose. As we are encouraging people to think bigger and embrace the talent that is driving this purpose, some great staples in an organization are the statements around corporate culture, values, mission and ethics. </a:t>
            </a:r>
          </a:p>
        </p:txBody>
      </p:sp>
      <p:sp>
        <p:nvSpPr>
          <p:cNvPr id="4" name="Slide Number Placeholder 3"/>
          <p:cNvSpPr>
            <a:spLocks noGrp="1"/>
          </p:cNvSpPr>
          <p:nvPr>
            <p:ph type="sldNum" sz="quarter" idx="5"/>
          </p:nvPr>
        </p:nvSpPr>
        <p:spPr/>
        <p:txBody>
          <a:bodyPr/>
          <a:lstStyle/>
          <a:p>
            <a:fld id="{DBA9AE40-3CA6-2149-BC27-B0A8ADC6FAAA}" type="slidenum">
              <a:rPr lang="en-US" smtClean="0"/>
              <a:t>46</a:t>
            </a:fld>
            <a:endParaRPr lang="en-US" dirty="0"/>
          </a:p>
        </p:txBody>
      </p:sp>
    </p:spTree>
    <p:extLst>
      <p:ext uri="{BB962C8B-B14F-4D97-AF65-F5344CB8AC3E}">
        <p14:creationId xmlns:p14="http://schemas.microsoft.com/office/powerpoint/2010/main" val="1154976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F5E9D0D6-19B7-4A1E-8ED2-307B7D648DAA}" type="slidenum">
              <a:rPr lang="en-US" smtClean="0"/>
              <a:t>5</a:t>
            </a:fld>
            <a:endParaRPr lang="en-US"/>
          </a:p>
        </p:txBody>
      </p:sp>
    </p:spTree>
    <p:extLst>
      <p:ext uri="{BB962C8B-B14F-4D97-AF65-F5344CB8AC3E}">
        <p14:creationId xmlns:p14="http://schemas.microsoft.com/office/powerpoint/2010/main" val="451353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idea for building trust, confidence, inclusion and creating psychological safety is to create opportunity for people connect, contribute, coach and mentor one another. </a:t>
            </a:r>
          </a:p>
          <a:p>
            <a:endParaRPr lang="en-US" dirty="0"/>
          </a:p>
          <a:p>
            <a:r>
              <a:rPr lang="en-US" dirty="0"/>
              <a:t>Learn from one another and hopefully be inspired to think broader about their contributions and impact thereof.</a:t>
            </a:r>
          </a:p>
        </p:txBody>
      </p:sp>
      <p:sp>
        <p:nvSpPr>
          <p:cNvPr id="4" name="Slide Number Placeholder 3"/>
          <p:cNvSpPr>
            <a:spLocks noGrp="1"/>
          </p:cNvSpPr>
          <p:nvPr>
            <p:ph type="sldNum" sz="quarter" idx="5"/>
          </p:nvPr>
        </p:nvSpPr>
        <p:spPr/>
        <p:txBody>
          <a:bodyPr/>
          <a:lstStyle/>
          <a:p>
            <a:fld id="{DBA9AE40-3CA6-2149-BC27-B0A8ADC6FAAA}" type="slidenum">
              <a:rPr lang="en-US" smtClean="0"/>
              <a:t>47</a:t>
            </a:fld>
            <a:endParaRPr lang="en-US" dirty="0"/>
          </a:p>
        </p:txBody>
      </p:sp>
    </p:spTree>
    <p:extLst>
      <p:ext uri="{BB962C8B-B14F-4D97-AF65-F5344CB8AC3E}">
        <p14:creationId xmlns:p14="http://schemas.microsoft.com/office/powerpoint/2010/main" val="3665590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 our 5</a:t>
            </a:r>
            <a:r>
              <a:rPr lang="en-US" baseline="30000" dirty="0"/>
              <a:t>th</a:t>
            </a:r>
            <a:r>
              <a:rPr lang="en-US" dirty="0"/>
              <a:t> idea of how to build Trust and inclusion within multicultural teams is to integrate diverse perspectives and ways of interacting…. I would like to share a couple of stories before we examine what is on this page.</a:t>
            </a:r>
          </a:p>
          <a:p>
            <a:endParaRPr lang="en-US" dirty="0"/>
          </a:p>
          <a:p>
            <a:r>
              <a:rPr lang="en-US" dirty="0"/>
              <a:t>You know I stand back and I reflect on the last 5 ideas we have shared and I have to admit there was a time in my career journey that I had not thought about how important it was to interact differently with teams- I was stuck in doing things my way or stuck in my own </a:t>
            </a:r>
            <a:r>
              <a:rPr lang="en-US" dirty="0" err="1"/>
              <a:t>enthnocentrisms</a:t>
            </a:r>
            <a:r>
              <a:rPr lang="en-US" dirty="0"/>
              <a:t> ,  until I started listening to other ideas… and realizing the positive outcomes after trying those ideas. </a:t>
            </a:r>
          </a:p>
          <a:p>
            <a:endParaRPr lang="en-US" dirty="0"/>
          </a:p>
          <a:p>
            <a:r>
              <a:rPr lang="en-US" dirty="0"/>
              <a:t>And I am both surprised and not surprised at the amount of time it took for me to realize that my way of doing things was not the only way.  I was a product of my culture, experience and learning at that time. As I learned more my interactions with people evolved and got better and then something wonderful happened, I started mentoring other people on how to expand their skills around culture and engagement.  </a:t>
            </a:r>
          </a:p>
          <a:p>
            <a:endParaRPr lang="en-US" dirty="0"/>
          </a:p>
          <a:p>
            <a:r>
              <a:rPr lang="en-US" dirty="0"/>
              <a:t>And so,</a:t>
            </a:r>
          </a:p>
          <a:p>
            <a:endParaRPr lang="en-US" dirty="0"/>
          </a:p>
          <a:p>
            <a:r>
              <a:rPr lang="en-US" dirty="0"/>
              <a:t>A brief story on how these ideas found their way on the screen:</a:t>
            </a:r>
          </a:p>
          <a:p>
            <a:endParaRPr lang="en-US" dirty="0"/>
          </a:p>
          <a:p>
            <a:r>
              <a:rPr lang="en-US" dirty="0"/>
              <a:t>I was conducting an engagement strategy session with a group a senior leaders and one of the leaders who in normal business and day to day interaction was very direct and appeared to be cold. I mean you did not get any warm vibes, ever from him. Some had commented that he himself was disengaged. So imagine the concern that a leader who was responsible for engaging leading a team was he himself potentially disengaged.  When he got the opportunity to share his ideas, he left the people in the room stunned and inspired.  He very warmly said we need to have a family picnic where our employees can bring their families and socialize. </a:t>
            </a:r>
          </a:p>
          <a:p>
            <a:endParaRPr lang="en-US" dirty="0"/>
          </a:p>
          <a:p>
            <a:r>
              <a:rPr lang="en-US" dirty="0"/>
              <a:t>It is important that we understand our people and what matters to them, who is important to them and see them in their natural life outside of work- see their culture, so that they feel seen and important while they are at work. He further stated, we are a global organization and we have stopped celebrating people… </a:t>
            </a:r>
          </a:p>
          <a:p>
            <a:endParaRPr lang="en-US" dirty="0"/>
          </a:p>
          <a:p>
            <a:r>
              <a:rPr lang="en-US" dirty="0"/>
              <a:t>WOW- and this this whole time we thought he was cold and indifferent. </a:t>
            </a:r>
          </a:p>
          <a:p>
            <a:endParaRPr lang="en-US" dirty="0"/>
          </a:p>
          <a:p>
            <a:r>
              <a:rPr lang="en-US" dirty="0"/>
              <a:t>Let’s unpack this now, the ideas on this page really speak to creating opportunity for people to be seen as who they are and where they come from. </a:t>
            </a:r>
          </a:p>
        </p:txBody>
      </p:sp>
      <p:sp>
        <p:nvSpPr>
          <p:cNvPr id="4" name="Slide Number Placeholder 3"/>
          <p:cNvSpPr>
            <a:spLocks noGrp="1"/>
          </p:cNvSpPr>
          <p:nvPr>
            <p:ph type="sldNum" sz="quarter" idx="5"/>
          </p:nvPr>
        </p:nvSpPr>
        <p:spPr/>
        <p:txBody>
          <a:bodyPr/>
          <a:lstStyle/>
          <a:p>
            <a:fld id="{DBA9AE40-3CA6-2149-BC27-B0A8ADC6FAAA}" type="slidenum">
              <a:rPr lang="en-US" smtClean="0"/>
              <a:t>48</a:t>
            </a:fld>
            <a:endParaRPr lang="en-US" dirty="0"/>
          </a:p>
        </p:txBody>
      </p:sp>
    </p:spTree>
    <p:extLst>
      <p:ext uri="{BB962C8B-B14F-4D97-AF65-F5344CB8AC3E}">
        <p14:creationId xmlns:p14="http://schemas.microsoft.com/office/powerpoint/2010/main" val="31573737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no that we have examined key culture concepts, global mindset attributes, ideas for building trust and more, it’s now the time to look deeper and lastly at what is Shaping Team culture and what could further inspire Thinking Bigger. </a:t>
            </a:r>
          </a:p>
        </p:txBody>
      </p:sp>
      <p:sp>
        <p:nvSpPr>
          <p:cNvPr id="4" name="Slide Number Placeholder 3"/>
          <p:cNvSpPr>
            <a:spLocks noGrp="1"/>
          </p:cNvSpPr>
          <p:nvPr>
            <p:ph type="sldNum" sz="quarter" idx="5"/>
          </p:nvPr>
        </p:nvSpPr>
        <p:spPr/>
        <p:txBody>
          <a:bodyPr/>
          <a:lstStyle/>
          <a:p>
            <a:fld id="{DBA9AE40-3CA6-2149-BC27-B0A8ADC6FAAA}" type="slidenum">
              <a:rPr lang="en-US" smtClean="0"/>
              <a:t>49</a:t>
            </a:fld>
            <a:endParaRPr lang="en-US" dirty="0"/>
          </a:p>
        </p:txBody>
      </p:sp>
    </p:spTree>
    <p:extLst>
      <p:ext uri="{BB962C8B-B14F-4D97-AF65-F5344CB8AC3E}">
        <p14:creationId xmlns:p14="http://schemas.microsoft.com/office/powerpoint/2010/main" val="24901358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Understanding not just how culture is different, but why is more relevant when thinking about shaping culture, because it will help influence how people feel comfortable in team settings.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will influence how to  maximized team contributions,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understanding why will help foster meaningful outcomes and potentially hitting business objectives.  </a:t>
            </a:r>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50</a:t>
            </a:fld>
            <a:endParaRPr lang="en-US" dirty="0"/>
          </a:p>
        </p:txBody>
      </p:sp>
    </p:spTree>
    <p:extLst>
      <p:ext uri="{BB962C8B-B14F-4D97-AF65-F5344CB8AC3E}">
        <p14:creationId xmlns:p14="http://schemas.microsoft.com/office/powerpoint/2010/main" val="16298572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the why of someone's culture provides a lens into what is informing someone values and influencing their practice. In other words it tells a story as to why people approach to  work is what it is and how they perceive their value and contributions or their  personal efficacy and/ or psyche.</a:t>
            </a:r>
          </a:p>
        </p:txBody>
      </p:sp>
      <p:sp>
        <p:nvSpPr>
          <p:cNvPr id="4" name="Slide Number Placeholder 3"/>
          <p:cNvSpPr>
            <a:spLocks noGrp="1"/>
          </p:cNvSpPr>
          <p:nvPr>
            <p:ph type="sldNum" sz="quarter" idx="5"/>
          </p:nvPr>
        </p:nvSpPr>
        <p:spPr/>
        <p:txBody>
          <a:bodyPr/>
          <a:lstStyle/>
          <a:p>
            <a:fld id="{DBA9AE40-3CA6-2149-BC27-B0A8ADC6FAAA}" type="slidenum">
              <a:rPr lang="en-US" smtClean="0"/>
              <a:t>51</a:t>
            </a:fld>
            <a:endParaRPr lang="en-US" dirty="0"/>
          </a:p>
        </p:txBody>
      </p:sp>
    </p:spTree>
    <p:extLst>
      <p:ext uri="{BB962C8B-B14F-4D97-AF65-F5344CB8AC3E}">
        <p14:creationId xmlns:p14="http://schemas.microsoft.com/office/powerpoint/2010/main" val="37230229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other outcomes within culture that impact psyche and self efficacy…  </a:t>
            </a:r>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52</a:t>
            </a:fld>
            <a:endParaRPr lang="en-US" dirty="0"/>
          </a:p>
        </p:txBody>
      </p:sp>
    </p:spTree>
    <p:extLst>
      <p:ext uri="{BB962C8B-B14F-4D97-AF65-F5344CB8AC3E}">
        <p14:creationId xmlns:p14="http://schemas.microsoft.com/office/powerpoint/2010/main" val="32876453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examine social capital a little deeper.</a:t>
            </a:r>
          </a:p>
        </p:txBody>
      </p:sp>
      <p:sp>
        <p:nvSpPr>
          <p:cNvPr id="4" name="Slide Number Placeholder 3"/>
          <p:cNvSpPr>
            <a:spLocks noGrp="1"/>
          </p:cNvSpPr>
          <p:nvPr>
            <p:ph type="sldNum" sz="quarter" idx="5"/>
          </p:nvPr>
        </p:nvSpPr>
        <p:spPr/>
        <p:txBody>
          <a:bodyPr/>
          <a:lstStyle/>
          <a:p>
            <a:fld id="{DBA9AE40-3CA6-2149-BC27-B0A8ADC6FAAA}" type="slidenum">
              <a:rPr lang="en-US" smtClean="0"/>
              <a:t>53</a:t>
            </a:fld>
            <a:endParaRPr lang="en-US" dirty="0"/>
          </a:p>
        </p:txBody>
      </p:sp>
    </p:spTree>
    <p:extLst>
      <p:ext uri="{BB962C8B-B14F-4D97-AF65-F5344CB8AC3E}">
        <p14:creationId xmlns:p14="http://schemas.microsoft.com/office/powerpoint/2010/main" val="3391180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unpack social capital a little more and discuss why it is important to shaping team culture. </a:t>
            </a:r>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54</a:t>
            </a:fld>
            <a:endParaRPr lang="en-US" dirty="0"/>
          </a:p>
        </p:txBody>
      </p:sp>
    </p:spTree>
    <p:extLst>
      <p:ext uri="{BB962C8B-B14F-4D97-AF65-F5344CB8AC3E}">
        <p14:creationId xmlns:p14="http://schemas.microsoft.com/office/powerpoint/2010/main" val="16853614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Thinking Bigger and embracing new concepts for interacting yields many positive results.</a:t>
            </a:r>
          </a:p>
        </p:txBody>
      </p:sp>
      <p:sp>
        <p:nvSpPr>
          <p:cNvPr id="4" name="Slide Number Placeholder 3"/>
          <p:cNvSpPr>
            <a:spLocks noGrp="1"/>
          </p:cNvSpPr>
          <p:nvPr>
            <p:ph type="sldNum" sz="quarter" idx="5"/>
          </p:nvPr>
        </p:nvSpPr>
        <p:spPr/>
        <p:txBody>
          <a:bodyPr/>
          <a:lstStyle/>
          <a:p>
            <a:fld id="{DBA9AE40-3CA6-2149-BC27-B0A8ADC6FAAA}" type="slidenum">
              <a:rPr lang="en-US" smtClean="0"/>
              <a:t>55</a:t>
            </a:fld>
            <a:endParaRPr lang="en-US" dirty="0"/>
          </a:p>
        </p:txBody>
      </p:sp>
    </p:spTree>
    <p:extLst>
      <p:ext uri="{BB962C8B-B14F-4D97-AF65-F5344CB8AC3E}">
        <p14:creationId xmlns:p14="http://schemas.microsoft.com/office/powerpoint/2010/main" val="32318799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16369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more question for you to take a moment and consider, is: What makes you who you are?  Think about your  values, roles, social status, age, beliefs and more. </a:t>
            </a:r>
          </a:p>
        </p:txBody>
      </p:sp>
      <p:sp>
        <p:nvSpPr>
          <p:cNvPr id="4" name="Slide Number Placeholder 3"/>
          <p:cNvSpPr>
            <a:spLocks noGrp="1"/>
          </p:cNvSpPr>
          <p:nvPr>
            <p:ph type="sldNum" sz="quarter" idx="5"/>
          </p:nvPr>
        </p:nvSpPr>
        <p:spPr/>
        <p:txBody>
          <a:bodyPr/>
          <a:lstStyle/>
          <a:p>
            <a:fld id="{DBA9AE40-3CA6-2149-BC27-B0A8ADC6FAAA}" type="slidenum">
              <a:rPr lang="en-US" smtClean="0"/>
              <a:t>6</a:t>
            </a:fld>
            <a:endParaRPr lang="en-US" dirty="0"/>
          </a:p>
        </p:txBody>
      </p:sp>
    </p:spTree>
    <p:extLst>
      <p:ext uri="{BB962C8B-B14F-4D97-AF65-F5344CB8AC3E}">
        <p14:creationId xmlns:p14="http://schemas.microsoft.com/office/powerpoint/2010/main" val="1408148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entertaining some of my questions! Today we are going to dig a little deeper in our personal skills and for some of us, our leadership capabilities and  try on some key learning. </a:t>
            </a:r>
          </a:p>
          <a:p>
            <a:endParaRPr lang="en-US" dirty="0"/>
          </a:p>
          <a:p>
            <a:r>
              <a:rPr lang="en-US" dirty="0"/>
              <a:t>Today’s Topic… </a:t>
            </a:r>
          </a:p>
        </p:txBody>
      </p:sp>
      <p:sp>
        <p:nvSpPr>
          <p:cNvPr id="4" name="Slide Number Placeholder 3"/>
          <p:cNvSpPr>
            <a:spLocks noGrp="1"/>
          </p:cNvSpPr>
          <p:nvPr>
            <p:ph type="sldNum" sz="quarter" idx="5"/>
          </p:nvPr>
        </p:nvSpPr>
        <p:spPr/>
        <p:txBody>
          <a:bodyPr/>
          <a:lstStyle/>
          <a:p>
            <a:fld id="{DBA9AE40-3CA6-2149-BC27-B0A8ADC6FAAA}" type="slidenum">
              <a:rPr lang="en-US" smtClean="0"/>
              <a:t>7</a:t>
            </a:fld>
            <a:endParaRPr lang="en-US" dirty="0"/>
          </a:p>
        </p:txBody>
      </p:sp>
    </p:spTree>
    <p:extLst>
      <p:ext uri="{BB962C8B-B14F-4D97-AF65-F5344CB8AC3E}">
        <p14:creationId xmlns:p14="http://schemas.microsoft.com/office/powerpoint/2010/main" val="1092267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into Global Mindset concepts, let’s first and briefly examine culture to help set our foundation. </a:t>
            </a:r>
          </a:p>
        </p:txBody>
      </p:sp>
      <p:sp>
        <p:nvSpPr>
          <p:cNvPr id="4" name="Slide Number Placeholder 3"/>
          <p:cNvSpPr>
            <a:spLocks noGrp="1"/>
          </p:cNvSpPr>
          <p:nvPr>
            <p:ph type="sldNum" sz="quarter" idx="5"/>
          </p:nvPr>
        </p:nvSpPr>
        <p:spPr/>
        <p:txBody>
          <a:bodyPr/>
          <a:lstStyle/>
          <a:p>
            <a:fld id="{DBA9AE40-3CA6-2149-BC27-B0A8ADC6FAAA}" type="slidenum">
              <a:rPr lang="en-US" smtClean="0"/>
              <a:t>9</a:t>
            </a:fld>
            <a:endParaRPr lang="en-US" dirty="0"/>
          </a:p>
        </p:txBody>
      </p:sp>
    </p:spTree>
    <p:extLst>
      <p:ext uri="{BB962C8B-B14F-4D97-AF65-F5344CB8AC3E}">
        <p14:creationId xmlns:p14="http://schemas.microsoft.com/office/powerpoint/2010/main" val="406326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high-level look at culture. </a:t>
            </a:r>
          </a:p>
          <a:p>
            <a:r>
              <a:rPr lang="en-US" dirty="0">
                <a:latin typeface="Arial" panose="020B0604020202020204" pitchFamily="34" charset="0"/>
                <a:cs typeface="Arial" panose="020B0604020202020204" pitchFamily="34" charset="0"/>
              </a:rPr>
              <a:t>There Elements that are seen and unseen: outward appearances that are seen and then the unseen- the thoughts and ideals people have, for example. </a:t>
            </a:r>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10</a:t>
            </a:fld>
            <a:endParaRPr lang="en-US" dirty="0"/>
          </a:p>
        </p:txBody>
      </p:sp>
    </p:spTree>
    <p:extLst>
      <p:ext uri="{BB962C8B-B14F-4D97-AF65-F5344CB8AC3E}">
        <p14:creationId xmlns:p14="http://schemas.microsoft.com/office/powerpoint/2010/main" val="1690193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high-level look at culture. </a:t>
            </a:r>
          </a:p>
          <a:p>
            <a:r>
              <a:rPr lang="en-US" dirty="0">
                <a:latin typeface="Arial" panose="020B0604020202020204" pitchFamily="34" charset="0"/>
                <a:cs typeface="Arial" panose="020B0604020202020204" pitchFamily="34" charset="0"/>
              </a:rPr>
              <a:t>There Elements that are seen and unseen: outward appearances that are seen and then the unseen- the thoughts and ideals people have, for example. </a:t>
            </a:r>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11</a:t>
            </a:fld>
            <a:endParaRPr lang="en-US" dirty="0"/>
          </a:p>
        </p:txBody>
      </p:sp>
    </p:spTree>
    <p:extLst>
      <p:ext uri="{BB962C8B-B14F-4D97-AF65-F5344CB8AC3E}">
        <p14:creationId xmlns:p14="http://schemas.microsoft.com/office/powerpoint/2010/main" val="251331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433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nk">
    <p:bg>
      <p:bgPr>
        <a:solidFill>
          <a:srgbClr val="EA50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616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d">
    <p:bg>
      <p:bgPr>
        <a:solidFill>
          <a:srgbClr val="A7193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882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ngable Cover V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884" y="0"/>
            <a:ext cx="9135880" cy="5143500"/>
          </a:xfrm>
          <a:prstGeom prst="rect">
            <a:avLst/>
          </a:prstGeom>
        </p:spPr>
      </p:pic>
      <p:pic>
        <p:nvPicPr>
          <p:cNvPr id="5" name="Picture 4">
            <a:extLst>
              <a:ext uri="{FF2B5EF4-FFF2-40B4-BE49-F238E27FC236}">
                <a16:creationId xmlns:a16="http://schemas.microsoft.com/office/drawing/2014/main" id="{2A6A89A9-D079-1A43-9C82-6924A1FF8B4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
        <p:nvSpPr>
          <p:cNvPr id="7" name="Picture Placeholder 26">
            <a:extLst>
              <a:ext uri="{FF2B5EF4-FFF2-40B4-BE49-F238E27FC236}">
                <a16:creationId xmlns:a16="http://schemas.microsoft.com/office/drawing/2014/main" id="{24FB9B7A-1C09-7345-82B6-7BFCEF0ADF6B}"/>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dirty="0"/>
          </a:p>
        </p:txBody>
      </p:sp>
    </p:spTree>
    <p:extLst>
      <p:ext uri="{BB962C8B-B14F-4D97-AF65-F5344CB8AC3E}">
        <p14:creationId xmlns:p14="http://schemas.microsoft.com/office/powerpoint/2010/main" val="371773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hangable Cover VH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884" y="0"/>
            <a:ext cx="9135880" cy="5143500"/>
          </a:xfrm>
          <a:prstGeom prst="rect">
            <a:avLst/>
          </a:prstGeom>
        </p:spPr>
      </p:pic>
      <p:sp>
        <p:nvSpPr>
          <p:cNvPr id="27" name="Picture Placeholder 26">
            <a:extLst>
              <a:ext uri="{FF2B5EF4-FFF2-40B4-BE49-F238E27FC236}">
                <a16:creationId xmlns:a16="http://schemas.microsoft.com/office/drawing/2014/main" id="{16F9D012-ECBD-F542-82F8-E67F374BB829}"/>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dirty="0"/>
          </a:p>
        </p:txBody>
      </p:sp>
      <p:pic>
        <p:nvPicPr>
          <p:cNvPr id="6" name="Picture 5">
            <a:extLst>
              <a:ext uri="{FF2B5EF4-FFF2-40B4-BE49-F238E27FC236}">
                <a16:creationId xmlns:a16="http://schemas.microsoft.com/office/drawing/2014/main" id="{47B71C13-F517-B448-AB32-B23FBB8A2BE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933491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Header VH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8A5B1A-6E91-0B4A-9373-F42ACC9485A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99" t="-1" b="388"/>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409170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range Header VES">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571123-608A-EE4C-A3B1-6AB0B564D13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00" b="289"/>
          <a:stretch/>
        </p:blipFill>
        <p:spPr>
          <a:xfrm>
            <a:off x="0" y="0"/>
            <a:ext cx="9144000" cy="5143500"/>
          </a:xfrm>
          <a:prstGeom prst="rect">
            <a:avLst/>
          </a:prstGeom>
        </p:spPr>
      </p:pic>
      <p:pic>
        <p:nvPicPr>
          <p:cNvPr id="5" name="Picture 4">
            <a:extLst>
              <a:ext uri="{FF2B5EF4-FFF2-40B4-BE49-F238E27FC236}">
                <a16:creationId xmlns:a16="http://schemas.microsoft.com/office/drawing/2014/main" id="{CCD079F3-0570-1F4F-930E-19950FB8EDD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Tree>
    <p:extLst>
      <p:ext uri="{BB962C8B-B14F-4D97-AF65-F5344CB8AC3E}">
        <p14:creationId xmlns:p14="http://schemas.microsoft.com/office/powerpoint/2010/main" val="1203778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range Header VH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911244-8C5F-47DC-8043-43F6E17A119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00" b="289"/>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800366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 Heading Only">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DA4A894D-BA62-C649-BF75-7D28D8D551F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8" name="Title 1">
            <a:extLst>
              <a:ext uri="{FF2B5EF4-FFF2-40B4-BE49-F238E27FC236}">
                <a16:creationId xmlns:a16="http://schemas.microsoft.com/office/drawing/2014/main" id="{FA5F2FA4-C382-FC4A-B014-C058CF75D0A4}"/>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9CC8148F-09F3-40AF-A2F5-A1E3A781DD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280817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1 Column">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43041FE2-2586-D14D-A013-CC89DC172F9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B9C583FA-0759-1445-A21B-1B4A608A6AC9}"/>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B3CC8F53-2F07-6849-B951-9CB2F68F9673}"/>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AD87BDE7-9548-42FC-A068-82D2084134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906412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1 Column VES Logo">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35BA28EC-8036-2A4E-A5E9-5A6E22CC6234}"/>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5">
            <a:extLst>
              <a:ext uri="{FF2B5EF4-FFF2-40B4-BE49-F238E27FC236}">
                <a16:creationId xmlns:a16="http://schemas.microsoft.com/office/drawing/2014/main" id="{57D5A83B-6F7D-E742-AD65-B0C2E5477D2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12" name="Picture 11">
            <a:extLst>
              <a:ext uri="{FF2B5EF4-FFF2-40B4-BE49-F238E27FC236}">
                <a16:creationId xmlns:a16="http://schemas.microsoft.com/office/drawing/2014/main" id="{058EFA1C-F807-4D43-B02C-008D0C4DD6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53985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Grey">
    <p:bg>
      <p:bgPr>
        <a:solidFill>
          <a:srgbClr val="E8E8E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18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 1 Column VHR Log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2C344BCE-B403-CA4A-9117-586BD87B6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8" name="Text Placeholder 11">
            <a:extLst>
              <a:ext uri="{FF2B5EF4-FFF2-40B4-BE49-F238E27FC236}">
                <a16:creationId xmlns:a16="http://schemas.microsoft.com/office/drawing/2014/main" id="{877859F6-77C1-7940-AD48-EE88C4CDC3A6}"/>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07694A3C-1841-3145-BEBB-8CCCA39FB21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368632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hite 1 Column Acc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613896D2-58E2-A445-B284-FFCEB06185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844D5B1-4F0A-8E4B-8F90-C2537D7836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A0ECE65F-7884-F946-B986-C41DC2DE9D06}"/>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371547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 2 Column">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6B5B4B9D-CF7F-4AB7-B8E2-F808976456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38505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 2 Column VES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2D9572BF-C106-F54D-BFFD-1EDB08F832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7" name="Text Placeholder 15">
            <a:extLst>
              <a:ext uri="{FF2B5EF4-FFF2-40B4-BE49-F238E27FC236}">
                <a16:creationId xmlns:a16="http://schemas.microsoft.com/office/drawing/2014/main" id="{0F8D08B6-0324-B345-8290-00927B1DEA8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916003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2 Column VHR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85B9C78C-AB50-C149-8B3D-D03C049D90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7" name="Text Placeholder 15">
            <a:extLst>
              <a:ext uri="{FF2B5EF4-FFF2-40B4-BE49-F238E27FC236}">
                <a16:creationId xmlns:a16="http://schemas.microsoft.com/office/drawing/2014/main" id="{94483CF7-29D6-F54E-A63F-F18D6FA58F1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4260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2 Column Accent">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23EEDFD3-DEB3-954D-827E-680F03010F5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7" name="Text Placeholder 15">
            <a:extLst>
              <a:ext uri="{FF2B5EF4-FFF2-40B4-BE49-F238E27FC236}">
                <a16:creationId xmlns:a16="http://schemas.microsoft.com/office/drawing/2014/main" id="{E5199EF0-BC5C-114F-9F18-2385A308F4D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925141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 Whit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13C10E6-8091-413E-B393-7D71F03F1D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587684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ey Heading Only">
    <p:bg>
      <p:bgPr>
        <a:solidFill>
          <a:srgbClr val="E8E8E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F85960-411E-2643-9811-26BB0E1B941D}"/>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5">
            <a:extLst>
              <a:ext uri="{FF2B5EF4-FFF2-40B4-BE49-F238E27FC236}">
                <a16:creationId xmlns:a16="http://schemas.microsoft.com/office/drawing/2014/main" id="{794BE18B-C1C0-894F-B785-B54B21D86C2F}"/>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174223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y 1 Column">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CF9AD12-5279-6D4B-A73E-60C0BB1FB3FF}"/>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D7E4BECB-D4DA-3040-B085-55AB98AE7442}"/>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5">
            <a:extLst>
              <a:ext uri="{FF2B5EF4-FFF2-40B4-BE49-F238E27FC236}">
                <a16:creationId xmlns:a16="http://schemas.microsoft.com/office/drawing/2014/main" id="{15E3C0C4-B494-AD40-A25A-4CFFFD9014A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276504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y 1 Column VES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62EF0D88-3F26-B241-8852-C7FE2F867A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200705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Grey">
    <p:bg>
      <p:bgPr>
        <a:solidFill>
          <a:srgbClr val="8081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333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y 1 Column VHR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0097A549-E726-5549-816F-928584EA495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1120681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y 1 Column Accent">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EFE52CB6-C26A-CE48-9B42-9A818D726A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609084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y 2 Column VES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E34DD886-3941-9647-BAA4-C7310E0690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376357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y 2 Column VHR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C0ADC1C-ECD0-FD45-8782-39B9E3E6E75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181307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y 2 Column Accent">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5D9354D-41A3-E940-97AF-4BF3896513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0571247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Grey">
    <p:bg>
      <p:bgPr>
        <a:solidFill>
          <a:srgbClr val="E8E8E9"/>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82109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rk Grey for Effect">
    <p:bg>
      <p:bgPr>
        <a:solidFill>
          <a:srgbClr val="59595B"/>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05853C41-0508-0F49-992F-17E32F4BBF4B}"/>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05BC18BE-BF0C-5748-8107-85BB6221BBA5}"/>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5">
            <a:extLst>
              <a:ext uri="{FF2B5EF4-FFF2-40B4-BE49-F238E27FC236}">
                <a16:creationId xmlns:a16="http://schemas.microsoft.com/office/drawing/2014/main" id="{C866352A-F6AB-9A4B-850C-044C8718FBC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9791667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hite Center Header">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8EAB14B2-0249-EA40-AB9A-F338825027BE}"/>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817F57C6-E518-E443-A913-D67FA55F8FF3}"/>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2055524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ey Center Header">
    <p:bg>
      <p:bgPr>
        <a:solidFill>
          <a:srgbClr val="E8E8E9"/>
        </a:solidFill>
        <a:effectLst/>
      </p:bgPr>
    </p:bg>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C09D12F4-CC28-F044-AA1F-C6FFA3D6FBC5}"/>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5C29EB2D-1E4D-544D-A316-A286CFCFCEAD}"/>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507762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mple Center Content">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2ADFE232-03CE-A746-ADD7-7F0C27C46DCB}"/>
              </a:ext>
            </a:extLst>
          </p:cNvPr>
          <p:cNvSpPr>
            <a:spLocks noGrp="1"/>
          </p:cNvSpPr>
          <p:nvPr>
            <p:ph type="body" sz="quarter" idx="14"/>
          </p:nvPr>
        </p:nvSpPr>
        <p:spPr>
          <a:xfrm>
            <a:off x="1065110" y="2503651"/>
            <a:ext cx="7013780" cy="2305050"/>
          </a:xfrm>
          <a:prstGeom prst="rect">
            <a:avLst/>
          </a:prstGeom>
        </p:spPr>
        <p:txBody>
          <a:bodyPr vert="horz"/>
          <a:lstStyle>
            <a:lvl1pPr marL="0" indent="0" algn="ctr">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8B7666FA-5F3A-2540-BCDC-5E2D4B8377BA}"/>
              </a:ext>
            </a:extLst>
          </p:cNvPr>
          <p:cNvSpPr>
            <a:spLocks noGrp="1"/>
          </p:cNvSpPr>
          <p:nvPr>
            <p:ph type="body" sz="quarter" idx="15" hasCustomPrompt="1"/>
          </p:nvPr>
        </p:nvSpPr>
        <p:spPr>
          <a:xfrm>
            <a:off x="376816" y="1869359"/>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7" name="Title 1">
            <a:extLst>
              <a:ext uri="{FF2B5EF4-FFF2-40B4-BE49-F238E27FC236}">
                <a16:creationId xmlns:a16="http://schemas.microsoft.com/office/drawing/2014/main" id="{C6FDAC45-6FB7-1742-B8F6-501B9BEEEC9D}"/>
              </a:ext>
            </a:extLst>
          </p:cNvPr>
          <p:cNvSpPr>
            <a:spLocks noGrp="1"/>
          </p:cNvSpPr>
          <p:nvPr>
            <p:ph type="title"/>
          </p:nvPr>
        </p:nvSpPr>
        <p:spPr>
          <a:xfrm>
            <a:off x="376813" y="1500306"/>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C5F12D12-ED0B-455C-9FAA-E187B79F67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264595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7754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Only">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1D57BA6-4217-7746-81B1-8A136F633AC5}"/>
              </a:ext>
            </a:extLst>
          </p:cNvPr>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1277974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Title 1">
            <a:extLst>
              <a:ext uri="{FF2B5EF4-FFF2-40B4-BE49-F238E27FC236}">
                <a16:creationId xmlns:a16="http://schemas.microsoft.com/office/drawing/2014/main" id="{FBC93CC2-5BB3-7A4F-B61A-6F4D330CC2E0}"/>
              </a:ext>
            </a:extLst>
          </p:cNvPr>
          <p:cNvSpPr>
            <a:spLocks noGrp="1"/>
          </p:cNvSpPr>
          <p:nvPr>
            <p:ph type="title"/>
          </p:nvPr>
        </p:nvSpPr>
        <p:spPr>
          <a:xfrm>
            <a:off x="376814" y="287522"/>
            <a:ext cx="6636382"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168CDA1-F7D1-F841-892A-97046B2CE1E4}"/>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E6D03A83-AA3D-4F4C-AA68-F8B3389A57B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216825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ight Grey Right Photo">
    <p:bg>
      <p:bgPr>
        <a:solidFill>
          <a:srgbClr val="E8E8E9"/>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2" name="Title 1">
            <a:extLst>
              <a:ext uri="{FF2B5EF4-FFF2-40B4-BE49-F238E27FC236}">
                <a16:creationId xmlns:a16="http://schemas.microsoft.com/office/drawing/2014/main" id="{7ACAEBD6-2AF7-8B4B-8BDA-C945AE66C3F4}"/>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3" name="Text Placeholder 11">
            <a:extLst>
              <a:ext uri="{FF2B5EF4-FFF2-40B4-BE49-F238E27FC236}">
                <a16:creationId xmlns:a16="http://schemas.microsoft.com/office/drawing/2014/main" id="{60D03388-6DCB-304A-A7B2-E1EAA60C9B34}"/>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A6982CCD-58AD-B24D-A684-793C3A0BE2A5}"/>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2537483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ight Grey Left Photo">
    <p:bg>
      <p:bgPr>
        <a:solidFill>
          <a:srgbClr val="E8E8E9"/>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Title 1">
            <a:extLst>
              <a:ext uri="{FF2B5EF4-FFF2-40B4-BE49-F238E27FC236}">
                <a16:creationId xmlns:a16="http://schemas.microsoft.com/office/drawing/2014/main" id="{C8EEF35D-9EF4-3B44-AD9B-D3F5537E2319}"/>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DEF5DAEF-869C-0A41-8206-578C4D30F58B}"/>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73846BBF-8433-F043-93A2-9468F0F610F6}"/>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5637576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ark Grey Right Photo">
    <p:bg>
      <p:bgPr>
        <a:solidFill>
          <a:srgbClr val="59595B"/>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94631630-44E7-E345-B123-B7EAF3367BFF}"/>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58F620CD-1B41-8940-9F5D-01764D3FC0E3}"/>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1EE9A02F-C861-CA4D-AB00-13AE0D4BA1CE}"/>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082280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rk Grey Left Photo">
    <p:bg>
      <p:bgPr>
        <a:solidFill>
          <a:srgbClr val="59595B"/>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0D387612-167E-1C40-A8DD-B0F5C3F03F55}"/>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8EBA03E9-F846-F74E-87CD-6EACF9C280A9}"/>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F4B32BF7-CB62-E146-AE57-8B9E63DD1E8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4204138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en Right Photo">
    <p:bg>
      <p:bgPr>
        <a:solidFill>
          <a:srgbClr val="69BE28"/>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671818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een Left Photo">
    <p:bg>
      <p:bgPr>
        <a:solidFill>
          <a:srgbClr val="69BE28"/>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784576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l Right Photo">
    <p:bg>
      <p:bgPr>
        <a:solidFill>
          <a:schemeClr val="accent3"/>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6765970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l Left Photo">
    <p:bg>
      <p:bgPr>
        <a:solidFill>
          <a:schemeClr val="accent3"/>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775666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range Main">
    <p:bg>
      <p:bgPr>
        <a:solidFill>
          <a:srgbClr val="E0520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4343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range Right Photo">
    <p:bg>
      <p:bgPr>
        <a:solidFill>
          <a:schemeClr val="accent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6036465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range Left Photo">
    <p:bg>
      <p:bgPr>
        <a:solidFill>
          <a:schemeClr val="accent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9522054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urple Right Photo">
    <p:bg>
      <p:bgPr>
        <a:solidFill>
          <a:schemeClr val="accent5"/>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4684319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urple Left Photo">
    <p:bg>
      <p:bgPr>
        <a:solidFill>
          <a:schemeClr val="accent5"/>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079961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hite Right Photo">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AB60A731-5B02-2846-9CBF-E3877913FEDC}"/>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4D7C8613-68E8-1646-B934-2C75B88B071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0CE7B50E-EFDE-3F43-8822-35FFBBEF4E4D}"/>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2960871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hite Left Photo">
    <p:bg>
      <p:bgPr>
        <a:solidFill>
          <a:schemeClr val="bg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CC1A63D-7EF1-B948-826B-37769131E7D2}"/>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23F9C845-A920-9F42-8C2F-EDFD1FF0447D}"/>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B23A3B9D-F850-584C-92C0-289193E18A0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D2F73757-F2E0-4D5E-932C-06EB6357AEC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83879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ight Curved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D709D52-BE6B-5644-9CEC-4B30DE609A52}"/>
              </a:ext>
            </a:extLst>
          </p:cNvPr>
          <p:cNvSpPr>
            <a:spLocks noGrp="1"/>
          </p:cNvSpPr>
          <p:nvPr>
            <p:ph type="pic" sz="quarter" idx="10" hasCustomPrompt="1"/>
          </p:nvPr>
        </p:nvSpPr>
        <p:spPr>
          <a:xfrm>
            <a:off x="5086067"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Title 1">
            <a:extLst>
              <a:ext uri="{FF2B5EF4-FFF2-40B4-BE49-F238E27FC236}">
                <a16:creationId xmlns:a16="http://schemas.microsoft.com/office/drawing/2014/main" id="{2489BE65-F79E-1D4F-9F21-678198764786}"/>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D01E464-2F0E-EC43-83C7-4D396CD4BE45}"/>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6291DFA-DA40-C047-8809-EA8970D1C913}"/>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Freeform 6">
            <a:extLst>
              <a:ext uri="{FF2B5EF4-FFF2-40B4-BE49-F238E27FC236}">
                <a16:creationId xmlns:a16="http://schemas.microsoft.com/office/drawing/2014/main" id="{07B15235-D10F-6849-9B35-73B1DF7DB0CA}"/>
              </a:ext>
            </a:extLst>
          </p:cNvPr>
          <p:cNvSpPr/>
          <p:nvPr userDrawn="1"/>
        </p:nvSpPr>
        <p:spPr>
          <a:xfrm>
            <a:off x="4977520"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25412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eft Curved Phot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C615DB-6C2D-AD4F-8B54-88DADD4A1A32}"/>
              </a:ext>
            </a:extLst>
          </p:cNvPr>
          <p:cNvSpPr>
            <a:spLocks noGrp="1"/>
          </p:cNvSpPr>
          <p:nvPr>
            <p:ph type="title"/>
          </p:nvPr>
        </p:nvSpPr>
        <p:spPr>
          <a:xfrm>
            <a:off x="4476624" y="317502"/>
            <a:ext cx="4667376"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8E1C16B4-F3C1-BC4F-8FCC-649D7C6A6C57}"/>
              </a:ext>
            </a:extLst>
          </p:cNvPr>
          <p:cNvSpPr>
            <a:spLocks noGrp="1"/>
          </p:cNvSpPr>
          <p:nvPr>
            <p:ph type="body" sz="quarter" idx="14"/>
          </p:nvPr>
        </p:nvSpPr>
        <p:spPr>
          <a:xfrm>
            <a:off x="5441430" y="1523655"/>
            <a:ext cx="3702570"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16219A2-E501-384B-9EAF-75CFF399C318}"/>
              </a:ext>
            </a:extLst>
          </p:cNvPr>
          <p:cNvSpPr>
            <a:spLocks noGrp="1"/>
          </p:cNvSpPr>
          <p:nvPr>
            <p:ph type="body" sz="quarter" idx="15" hasCustomPrompt="1"/>
          </p:nvPr>
        </p:nvSpPr>
        <p:spPr>
          <a:xfrm>
            <a:off x="4476626" y="686555"/>
            <a:ext cx="466737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Picture Placeholder 6">
            <a:extLst>
              <a:ext uri="{FF2B5EF4-FFF2-40B4-BE49-F238E27FC236}">
                <a16:creationId xmlns:a16="http://schemas.microsoft.com/office/drawing/2014/main" id="{2800A21A-9C0E-DA4B-B354-9662B04E36AF}"/>
              </a:ext>
            </a:extLst>
          </p:cNvPr>
          <p:cNvSpPr>
            <a:spLocks noGrp="1"/>
          </p:cNvSpPr>
          <p:nvPr>
            <p:ph type="pic" sz="quarter" idx="10" hasCustomPrompt="1"/>
          </p:nvPr>
        </p:nvSpPr>
        <p:spPr>
          <a:xfrm flipH="1">
            <a:off x="0"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l">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Freeform 8">
            <a:extLst>
              <a:ext uri="{FF2B5EF4-FFF2-40B4-BE49-F238E27FC236}">
                <a16:creationId xmlns:a16="http://schemas.microsoft.com/office/drawing/2014/main" id="{47ED7172-8828-6D4E-AB94-8561FCD74398}"/>
              </a:ext>
            </a:extLst>
          </p:cNvPr>
          <p:cNvSpPr/>
          <p:nvPr userDrawn="1"/>
        </p:nvSpPr>
        <p:spPr>
          <a:xfrm flipH="1">
            <a:off x="103046"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93690D2-46E1-4F6D-87AA-C4876CE51C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4640638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ight Side Photo Inset">
    <p:spTree>
      <p:nvGrpSpPr>
        <p:cNvPr id="1" name=""/>
        <p:cNvGrpSpPr/>
        <p:nvPr/>
      </p:nvGrpSpPr>
      <p:grpSpPr>
        <a:xfrm>
          <a:off x="0" y="0"/>
          <a:ext cx="0" cy="0"/>
          <a:chOff x="0" y="0"/>
          <a:chExt cx="0" cy="0"/>
        </a:xfrm>
      </p:grpSpPr>
      <p:sp>
        <p:nvSpPr>
          <p:cNvPr id="8" name="Picture Placeholder 2"/>
          <p:cNvSpPr>
            <a:spLocks noGrp="1"/>
          </p:cNvSpPr>
          <p:nvPr>
            <p:ph type="pic" sz="quarter" idx="40" hasCustomPrompt="1"/>
          </p:nvPr>
        </p:nvSpPr>
        <p:spPr>
          <a:xfrm>
            <a:off x="5632866"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75573156-7B00-4B4A-BE02-5ECD7FECE659}"/>
              </a:ext>
            </a:extLst>
          </p:cNvPr>
          <p:cNvSpPr>
            <a:spLocks noGrp="1"/>
          </p:cNvSpPr>
          <p:nvPr>
            <p:ph type="title"/>
          </p:nvPr>
        </p:nvSpPr>
        <p:spPr>
          <a:xfrm>
            <a:off x="376814" y="545235"/>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A71F491-7FCD-1148-A39C-862BEFD9D389}"/>
              </a:ext>
            </a:extLst>
          </p:cNvPr>
          <p:cNvSpPr>
            <a:spLocks noGrp="1"/>
          </p:cNvSpPr>
          <p:nvPr>
            <p:ph type="body" sz="quarter" idx="14"/>
          </p:nvPr>
        </p:nvSpPr>
        <p:spPr>
          <a:xfrm>
            <a:off x="376814" y="1769533"/>
            <a:ext cx="4753986"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D0F2E2A5-DC1D-1E4D-B78C-603247C61B79}"/>
              </a:ext>
            </a:extLst>
          </p:cNvPr>
          <p:cNvSpPr>
            <a:spLocks noGrp="1"/>
          </p:cNvSpPr>
          <p:nvPr>
            <p:ph type="body" sz="quarter" idx="12" hasCustomPrompt="1"/>
          </p:nvPr>
        </p:nvSpPr>
        <p:spPr>
          <a:xfrm>
            <a:off x="376816" y="914288"/>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8654478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eft Side Photo Inset">
    <p:spTree>
      <p:nvGrpSpPr>
        <p:cNvPr id="1" name=""/>
        <p:cNvGrpSpPr/>
        <p:nvPr/>
      </p:nvGrpSpPr>
      <p:grpSpPr>
        <a:xfrm>
          <a:off x="0" y="0"/>
          <a:ext cx="0" cy="0"/>
          <a:chOff x="0" y="0"/>
          <a:chExt cx="0" cy="0"/>
        </a:xfrm>
      </p:grpSpPr>
      <p:sp>
        <p:nvSpPr>
          <p:cNvPr id="6" name="Picture Placeholder 2"/>
          <p:cNvSpPr>
            <a:spLocks noGrp="1"/>
          </p:cNvSpPr>
          <p:nvPr>
            <p:ph type="pic" sz="quarter" idx="39" hasCustomPrompt="1"/>
          </p:nvPr>
        </p:nvSpPr>
        <p:spPr>
          <a:xfrm>
            <a:off x="561939"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3" name="Title 1">
            <a:extLst>
              <a:ext uri="{FF2B5EF4-FFF2-40B4-BE49-F238E27FC236}">
                <a16:creationId xmlns:a16="http://schemas.microsoft.com/office/drawing/2014/main" id="{11C3CD11-8866-944F-B4A7-833F63EBB3D4}"/>
              </a:ext>
            </a:extLst>
          </p:cNvPr>
          <p:cNvSpPr>
            <a:spLocks noGrp="1"/>
          </p:cNvSpPr>
          <p:nvPr>
            <p:ph type="title"/>
          </p:nvPr>
        </p:nvSpPr>
        <p:spPr>
          <a:xfrm>
            <a:off x="4025948" y="545235"/>
            <a:ext cx="4635454"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1">
            <a:extLst>
              <a:ext uri="{FF2B5EF4-FFF2-40B4-BE49-F238E27FC236}">
                <a16:creationId xmlns:a16="http://schemas.microsoft.com/office/drawing/2014/main" id="{3D52CC9B-CAEB-6549-B732-43EA0662479F}"/>
              </a:ext>
            </a:extLst>
          </p:cNvPr>
          <p:cNvSpPr>
            <a:spLocks noGrp="1"/>
          </p:cNvSpPr>
          <p:nvPr>
            <p:ph type="body" sz="quarter" idx="14"/>
          </p:nvPr>
        </p:nvSpPr>
        <p:spPr>
          <a:xfrm>
            <a:off x="4025948" y="1769533"/>
            <a:ext cx="4635452"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6287206E-7869-C74B-8D7F-3EA9020CC588}"/>
              </a:ext>
            </a:extLst>
          </p:cNvPr>
          <p:cNvSpPr>
            <a:spLocks noGrp="1"/>
          </p:cNvSpPr>
          <p:nvPr>
            <p:ph type="body" sz="quarter" idx="12" hasCustomPrompt="1"/>
          </p:nvPr>
        </p:nvSpPr>
        <p:spPr>
          <a:xfrm>
            <a:off x="4025950" y="914288"/>
            <a:ext cx="4635452"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0B8F82F6-A27A-4D6C-A041-244ABCEE26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93145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range Light">
    <p:bg>
      <p:bgPr>
        <a:solidFill>
          <a:srgbClr val="FF6D2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816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igh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3080084"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2641098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f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3" name="Picture 2">
            <a:extLst>
              <a:ext uri="{FF2B5EF4-FFF2-40B4-BE49-F238E27FC236}">
                <a16:creationId xmlns:a16="http://schemas.microsoft.com/office/drawing/2014/main" id="{F4F4ED50-40AD-484D-A409-3D3154F2AE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1778103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igh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6318607"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8089096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ef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3" name="Picture 2">
            <a:extLst>
              <a:ext uri="{FF2B5EF4-FFF2-40B4-BE49-F238E27FC236}">
                <a16:creationId xmlns:a16="http://schemas.microsoft.com/office/drawing/2014/main" id="{4998380E-B305-439C-BFC5-E9EA9A5A5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7495490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plit Page Feature">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4326673"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4" name="Title 1">
            <a:extLst>
              <a:ext uri="{FF2B5EF4-FFF2-40B4-BE49-F238E27FC236}">
                <a16:creationId xmlns:a16="http://schemas.microsoft.com/office/drawing/2014/main" id="{20AD73BF-652D-4749-86F7-9136DE829018}"/>
              </a:ext>
            </a:extLst>
          </p:cNvPr>
          <p:cNvSpPr>
            <a:spLocks noGrp="1"/>
          </p:cNvSpPr>
          <p:nvPr>
            <p:ph type="title"/>
          </p:nvPr>
        </p:nvSpPr>
        <p:spPr>
          <a:xfrm>
            <a:off x="376814" y="287522"/>
            <a:ext cx="3577119" cy="369054"/>
          </a:xfrm>
          <a:prstGeom prst="rect">
            <a:avLst/>
          </a:prstGeom>
        </p:spPr>
        <p:txBody>
          <a:bodyPr/>
          <a:lstStyle>
            <a:lvl1pPr>
              <a:defRPr sz="2100" b="1" i="0">
                <a:solidFill>
                  <a:schemeClr val="bg1"/>
                </a:solidFill>
                <a:latin typeface="+mj-lt"/>
                <a:cs typeface="Arial" panose="020B0604020202020204" pitchFamily="34" charset="0"/>
              </a:defRPr>
            </a:lvl1pPr>
          </a:lstStyle>
          <a:p>
            <a:r>
              <a:rPr lang="en-US" dirty="0"/>
              <a:t>Click to edit Master title style</a:t>
            </a:r>
          </a:p>
        </p:txBody>
      </p:sp>
      <p:sp>
        <p:nvSpPr>
          <p:cNvPr id="15" name="Text Placeholder 11">
            <a:extLst>
              <a:ext uri="{FF2B5EF4-FFF2-40B4-BE49-F238E27FC236}">
                <a16:creationId xmlns:a16="http://schemas.microsoft.com/office/drawing/2014/main" id="{80BB9A55-6CAA-5F47-9904-74574DD8DF4B}"/>
              </a:ext>
            </a:extLst>
          </p:cNvPr>
          <p:cNvSpPr>
            <a:spLocks noGrp="1"/>
          </p:cNvSpPr>
          <p:nvPr>
            <p:ph type="body" sz="quarter" idx="14"/>
          </p:nvPr>
        </p:nvSpPr>
        <p:spPr>
          <a:xfrm>
            <a:off x="376814" y="1551901"/>
            <a:ext cx="3577117"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570CDE83-F67D-E74C-9B25-453569D6F1DE}"/>
              </a:ext>
            </a:extLst>
          </p:cNvPr>
          <p:cNvSpPr>
            <a:spLocks noGrp="1"/>
          </p:cNvSpPr>
          <p:nvPr>
            <p:ph type="body" sz="quarter" idx="12" hasCustomPrompt="1"/>
          </p:nvPr>
        </p:nvSpPr>
        <p:spPr>
          <a:xfrm>
            <a:off x="376816" y="656575"/>
            <a:ext cx="3577117"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
        <p:nvSpPr>
          <p:cNvPr id="17" name="Text Placeholder 11">
            <a:extLst>
              <a:ext uri="{FF2B5EF4-FFF2-40B4-BE49-F238E27FC236}">
                <a16:creationId xmlns:a16="http://schemas.microsoft.com/office/drawing/2014/main" id="{79FAFFEF-61A5-D74B-92B2-DC758E824733}"/>
              </a:ext>
            </a:extLst>
          </p:cNvPr>
          <p:cNvSpPr>
            <a:spLocks noGrp="1"/>
          </p:cNvSpPr>
          <p:nvPr>
            <p:ph type="body" sz="quarter" idx="18"/>
          </p:nvPr>
        </p:nvSpPr>
        <p:spPr>
          <a:xfrm>
            <a:off x="4914947" y="806834"/>
            <a:ext cx="3653320" cy="3883699"/>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DD109BD-6D8B-42D3-84DA-FE61B05D22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4927677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igh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5116099"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C1C0663D-587F-5C4B-82DC-CDDD8AC105DB}"/>
              </a:ext>
            </a:extLst>
          </p:cNvPr>
          <p:cNvSpPr>
            <a:spLocks noGrp="1"/>
          </p:cNvSpPr>
          <p:nvPr>
            <p:ph type="title"/>
          </p:nvPr>
        </p:nvSpPr>
        <p:spPr>
          <a:xfrm>
            <a:off x="448730" y="325102"/>
            <a:ext cx="8223782" cy="369054"/>
          </a:xfrm>
          <a:prstGeom prst="rect">
            <a:avLst/>
          </a:prstGeom>
        </p:spPr>
        <p:txBody>
          <a:bodyPr/>
          <a:lstStyle>
            <a:lvl1pPr algn="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BD08337E-AD67-9246-9501-DD78CAE79F8A}"/>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3AB0C18F-A493-E145-84E9-21DC5F634689}"/>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r">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0419614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ef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66725"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Title 1">
            <a:extLst>
              <a:ext uri="{FF2B5EF4-FFF2-40B4-BE49-F238E27FC236}">
                <a16:creationId xmlns:a16="http://schemas.microsoft.com/office/drawing/2014/main" id="{A37234EA-ACA3-9F4F-BD9F-4397E8AEF596}"/>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C497D48C-49A7-1D45-BD94-13788B31854B}"/>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FD32E9C1-74C9-B345-BD68-4742655E9A4A}"/>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1E26760-0E82-4E6F-BC82-1B324AF794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2025974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Left Side Photo Grey">
    <p:bg>
      <p:bgPr>
        <a:solidFill>
          <a:srgbClr val="E8E8E9"/>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845980" y="1503445"/>
            <a:ext cx="2165908" cy="2165908"/>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Oval 6"/>
          <p:cNvSpPr/>
          <p:nvPr/>
        </p:nvSpPr>
        <p:spPr>
          <a:xfrm>
            <a:off x="742783" y="1400248"/>
            <a:ext cx="2372302" cy="2372302"/>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8700906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866126AB-0AEF-0148-AF0D-09DD8515A162}"/>
              </a:ext>
            </a:extLst>
          </p:cNvPr>
          <p:cNvSpPr>
            <a:spLocks noGrp="1"/>
          </p:cNvSpPr>
          <p:nvPr>
            <p:ph type="pic" sz="quarter" idx="12" hasCustomPrompt="1"/>
          </p:nvPr>
        </p:nvSpPr>
        <p:spPr>
          <a:xfrm>
            <a:off x="337509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4" name="Picture Placeholder 8">
            <a:extLst>
              <a:ext uri="{FF2B5EF4-FFF2-40B4-BE49-F238E27FC236}">
                <a16:creationId xmlns:a16="http://schemas.microsoft.com/office/drawing/2014/main" id="{EE961149-B6E6-B242-A557-EE5600722A56}"/>
              </a:ext>
            </a:extLst>
          </p:cNvPr>
          <p:cNvSpPr>
            <a:spLocks noGrp="1"/>
          </p:cNvSpPr>
          <p:nvPr>
            <p:ph type="pic" sz="quarter" idx="14" hasCustomPrompt="1"/>
          </p:nvPr>
        </p:nvSpPr>
        <p:spPr>
          <a:xfrm>
            <a:off x="628722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4" name="Picture 3">
            <a:extLst>
              <a:ext uri="{FF2B5EF4-FFF2-40B4-BE49-F238E27FC236}">
                <a16:creationId xmlns:a16="http://schemas.microsoft.com/office/drawing/2014/main" id="{69D9A952-E2EF-416D-B4D1-F4089B3668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8283761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39AF0DA1-483A-4944-B8BE-5B7AD39A564C}"/>
              </a:ext>
            </a:extLst>
          </p:cNvPr>
          <p:cNvSpPr>
            <a:spLocks noGrp="1"/>
          </p:cNvSpPr>
          <p:nvPr>
            <p:ph type="pic" sz="quarter" idx="12" hasCustomPrompt="1"/>
          </p:nvPr>
        </p:nvSpPr>
        <p:spPr>
          <a:xfrm>
            <a:off x="3375211" y="1035424"/>
            <a:ext cx="1713224"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9" name="Picture Placeholder 8">
            <a:extLst>
              <a:ext uri="{FF2B5EF4-FFF2-40B4-BE49-F238E27FC236}">
                <a16:creationId xmlns:a16="http://schemas.microsoft.com/office/drawing/2014/main" id="{01624D40-FB4C-9F43-B8D2-7A53A116176D}"/>
              </a:ext>
            </a:extLst>
          </p:cNvPr>
          <p:cNvSpPr>
            <a:spLocks noGrp="1"/>
          </p:cNvSpPr>
          <p:nvPr>
            <p:ph type="pic" sz="quarter" idx="14" hasCustomPrompt="1"/>
          </p:nvPr>
        </p:nvSpPr>
        <p:spPr>
          <a:xfrm>
            <a:off x="5402992"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0" name="Picture Placeholder 8">
            <a:extLst>
              <a:ext uri="{FF2B5EF4-FFF2-40B4-BE49-F238E27FC236}">
                <a16:creationId xmlns:a16="http://schemas.microsoft.com/office/drawing/2014/main" id="{5BBB1316-91D0-C34E-BEF9-B6B0545F7E66}"/>
              </a:ext>
            </a:extLst>
          </p:cNvPr>
          <p:cNvSpPr>
            <a:spLocks noGrp="1"/>
          </p:cNvSpPr>
          <p:nvPr>
            <p:ph type="pic" sz="quarter" idx="15" hasCustomPrompt="1"/>
          </p:nvPr>
        </p:nvSpPr>
        <p:spPr>
          <a:xfrm>
            <a:off x="7430774"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5" name="Picture 4">
            <a:extLst>
              <a:ext uri="{FF2B5EF4-FFF2-40B4-BE49-F238E27FC236}">
                <a16:creationId xmlns:a16="http://schemas.microsoft.com/office/drawing/2014/main" id="{3D06550C-C62A-4D58-AD72-9CF8A39AFC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36110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l">
    <p:bg>
      <p:bgPr>
        <a:solidFill>
          <a:srgbClr val="00A5B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914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AB8F94-DDB7-6D4C-8368-47B231CEC0ED}"/>
              </a:ext>
            </a:extLst>
          </p:cNvPr>
          <p:cNvSpPr>
            <a:spLocks noGrp="1"/>
          </p:cNvSpPr>
          <p:nvPr>
            <p:ph type="pic" sz="quarter" idx="12" hasCustomPrompt="1"/>
          </p:nvPr>
        </p:nvSpPr>
        <p:spPr>
          <a:xfrm>
            <a:off x="4015406"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0" name="Picture Placeholder 8">
            <a:extLst>
              <a:ext uri="{FF2B5EF4-FFF2-40B4-BE49-F238E27FC236}">
                <a16:creationId xmlns:a16="http://schemas.microsoft.com/office/drawing/2014/main" id="{439F2A22-59A2-6745-ACEB-76CFAAF4001C}"/>
              </a:ext>
            </a:extLst>
          </p:cNvPr>
          <p:cNvSpPr>
            <a:spLocks noGrp="1"/>
          </p:cNvSpPr>
          <p:nvPr>
            <p:ph type="pic" sz="quarter" idx="13" hasCustomPrompt="1"/>
          </p:nvPr>
        </p:nvSpPr>
        <p:spPr>
          <a:xfrm>
            <a:off x="6580612"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5" name="Picture Placeholder 8">
            <a:extLst>
              <a:ext uri="{FF2B5EF4-FFF2-40B4-BE49-F238E27FC236}">
                <a16:creationId xmlns:a16="http://schemas.microsoft.com/office/drawing/2014/main" id="{4DD87637-50B5-4143-9BA9-2E7A3B8CCA80}"/>
              </a:ext>
            </a:extLst>
          </p:cNvPr>
          <p:cNvSpPr>
            <a:spLocks noGrp="1"/>
          </p:cNvSpPr>
          <p:nvPr>
            <p:ph type="pic" sz="quarter" idx="14" hasCustomPrompt="1"/>
          </p:nvPr>
        </p:nvSpPr>
        <p:spPr>
          <a:xfrm>
            <a:off x="4015406"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6" name="Picture Placeholder 8">
            <a:extLst>
              <a:ext uri="{FF2B5EF4-FFF2-40B4-BE49-F238E27FC236}">
                <a16:creationId xmlns:a16="http://schemas.microsoft.com/office/drawing/2014/main" id="{51060817-FFAF-9E45-BB20-8B89B700257C}"/>
              </a:ext>
            </a:extLst>
          </p:cNvPr>
          <p:cNvSpPr>
            <a:spLocks noGrp="1"/>
          </p:cNvSpPr>
          <p:nvPr>
            <p:ph type="pic" sz="quarter" idx="15" hasCustomPrompt="1"/>
          </p:nvPr>
        </p:nvSpPr>
        <p:spPr>
          <a:xfrm>
            <a:off x="6580612"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6" name="Picture 5">
            <a:extLst>
              <a:ext uri="{FF2B5EF4-FFF2-40B4-BE49-F238E27FC236}">
                <a16:creationId xmlns:a16="http://schemas.microsoft.com/office/drawing/2014/main" id="{C3C61873-AD42-4D8A-8A4A-EEE81FBCA4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140746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ottom Half Photo">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384B3F4-B0C4-924A-8B05-384DCFB97053}"/>
              </a:ext>
            </a:extLst>
          </p:cNvPr>
          <p:cNvSpPr>
            <a:spLocks noGrp="1"/>
          </p:cNvSpPr>
          <p:nvPr>
            <p:ph type="pic" sz="quarter" idx="10" hasCustomPrompt="1"/>
          </p:nvPr>
        </p:nvSpPr>
        <p:spPr>
          <a:xfrm>
            <a:off x="0" y="2421467"/>
            <a:ext cx="9144000" cy="2722033"/>
          </a:xfrm>
          <a:prstGeom prst="rect">
            <a:avLst/>
          </a:prstGeom>
          <a:solidFill>
            <a:schemeClr val="bg1">
              <a:lumMod val="95000"/>
            </a:schemeClr>
          </a:solidFill>
        </p:spPr>
        <p:txBody>
          <a:bodyPr>
            <a:normAutofit/>
          </a:bodyPr>
          <a:lstStyle>
            <a:lvl1pPr marL="0" indent="0" algn="r">
              <a:buNone/>
              <a:defRPr sz="1000" b="0" i="0">
                <a:solidFill>
                  <a:schemeClr val="tx1"/>
                </a:solidFill>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80E09242-2BBD-B848-8D57-E927A4E27A42}"/>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5">
            <a:extLst>
              <a:ext uri="{FF2B5EF4-FFF2-40B4-BE49-F238E27FC236}">
                <a16:creationId xmlns:a16="http://schemas.microsoft.com/office/drawing/2014/main" id="{D85B8192-58E1-6E49-821A-AAB62F44FE96}"/>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5" name="Picture 4">
            <a:extLst>
              <a:ext uri="{FF2B5EF4-FFF2-40B4-BE49-F238E27FC236}">
                <a16:creationId xmlns:a16="http://schemas.microsoft.com/office/drawing/2014/main" id="{D97A93FB-682C-411B-8D4B-3B6120FC343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1285842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op Half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2438508"/>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DEC3FEE-B228-7C49-A773-C9657E4DCAEF}"/>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7DE1D19-4473-EF46-9BC0-E3DC13AC795A}"/>
              </a:ext>
            </a:extLst>
          </p:cNvPr>
          <p:cNvSpPr>
            <a:spLocks noGrp="1"/>
          </p:cNvSpPr>
          <p:nvPr>
            <p:ph type="body" sz="quarter" idx="14"/>
          </p:nvPr>
        </p:nvSpPr>
        <p:spPr>
          <a:xfrm>
            <a:off x="376814" y="2763610"/>
            <a:ext cx="8295698" cy="1992688"/>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E6996684-948E-0B4C-B79F-4FC1CC016103}"/>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1995592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ock Quote M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36360" y="1275946"/>
            <a:ext cx="5907640" cy="2309735"/>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84B7AD19-B05F-324C-AFC2-8C798AC5FF6E}"/>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5">
            <a:extLst>
              <a:ext uri="{FF2B5EF4-FFF2-40B4-BE49-F238E27FC236}">
                <a16:creationId xmlns:a16="http://schemas.microsoft.com/office/drawing/2014/main" id="{D705D0E8-1249-994F-83F4-BE83967D4738}"/>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5" name="Picture 4">
            <a:extLst>
              <a:ext uri="{FF2B5EF4-FFF2-40B4-BE49-F238E27FC236}">
                <a16:creationId xmlns:a16="http://schemas.microsoft.com/office/drawing/2014/main" id="{992C1EDD-F961-42F7-BC02-291ADC64E4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1375617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riple Feature Photo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551834"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a:p>
            <a:r>
              <a:rPr lang="en-US" dirty="0"/>
              <a:t> </a:t>
            </a:r>
          </a:p>
        </p:txBody>
      </p:sp>
      <p:sp>
        <p:nvSpPr>
          <p:cNvPr id="8" name="Picture Placeholder 2">
            <a:extLst>
              <a:ext uri="{FF2B5EF4-FFF2-40B4-BE49-F238E27FC236}">
                <a16:creationId xmlns:a16="http://schemas.microsoft.com/office/drawing/2014/main" id="{BC2EEC34-0691-1548-AF59-5C625B51EE3B}"/>
              </a:ext>
            </a:extLst>
          </p:cNvPr>
          <p:cNvSpPr>
            <a:spLocks noGrp="1"/>
          </p:cNvSpPr>
          <p:nvPr>
            <p:ph type="pic" sz="quarter" idx="14" hasCustomPrompt="1"/>
          </p:nvPr>
        </p:nvSpPr>
        <p:spPr>
          <a:xfrm>
            <a:off x="5113180"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a:p>
            <a:r>
              <a:rPr lang="en-US" dirty="0"/>
              <a:t> </a:t>
            </a:r>
          </a:p>
        </p:txBody>
      </p:sp>
      <p:sp>
        <p:nvSpPr>
          <p:cNvPr id="6" name="Title 1">
            <a:extLst>
              <a:ext uri="{FF2B5EF4-FFF2-40B4-BE49-F238E27FC236}">
                <a16:creationId xmlns:a16="http://schemas.microsoft.com/office/drawing/2014/main" id="{41CB7E6C-5CD0-BE45-ADF7-EB585E63B135}"/>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7" name="Text Placeholder 15">
            <a:extLst>
              <a:ext uri="{FF2B5EF4-FFF2-40B4-BE49-F238E27FC236}">
                <a16:creationId xmlns:a16="http://schemas.microsoft.com/office/drawing/2014/main" id="{5D57E79A-D7F5-B94C-8DC4-45A0DA68918F}"/>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9" name="Picture 8">
            <a:extLst>
              <a:ext uri="{FF2B5EF4-FFF2-40B4-BE49-F238E27FC236}">
                <a16:creationId xmlns:a16="http://schemas.microsoft.com/office/drawing/2014/main" id="{A7443E07-8937-4D4F-8E56-284BECEE91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8760485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riple Featur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47273"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Picture Placeholder 2">
            <a:extLst>
              <a:ext uri="{FF2B5EF4-FFF2-40B4-BE49-F238E27FC236}">
                <a16:creationId xmlns:a16="http://schemas.microsoft.com/office/drawing/2014/main" id="{26508C59-C845-5B45-9480-3D161CB19A0F}"/>
              </a:ext>
            </a:extLst>
          </p:cNvPr>
          <p:cNvSpPr>
            <a:spLocks noGrp="1"/>
          </p:cNvSpPr>
          <p:nvPr>
            <p:ph type="pic" sz="quarter" idx="13" hasCustomPrompt="1"/>
          </p:nvPr>
        </p:nvSpPr>
        <p:spPr>
          <a:xfrm>
            <a:off x="3256909"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0" name="Picture Placeholder 2">
            <a:extLst>
              <a:ext uri="{FF2B5EF4-FFF2-40B4-BE49-F238E27FC236}">
                <a16:creationId xmlns:a16="http://schemas.microsoft.com/office/drawing/2014/main" id="{991CD6F0-5F85-BC4C-96FC-3565E43C354E}"/>
              </a:ext>
            </a:extLst>
          </p:cNvPr>
          <p:cNvSpPr>
            <a:spLocks noGrp="1"/>
          </p:cNvSpPr>
          <p:nvPr>
            <p:ph type="pic" sz="quarter" idx="14" hasCustomPrompt="1"/>
          </p:nvPr>
        </p:nvSpPr>
        <p:spPr>
          <a:xfrm>
            <a:off x="5866545" y="1530849"/>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1" name="Title 1">
            <a:extLst>
              <a:ext uri="{FF2B5EF4-FFF2-40B4-BE49-F238E27FC236}">
                <a16:creationId xmlns:a16="http://schemas.microsoft.com/office/drawing/2014/main" id="{FD1DA60D-70CB-7C41-BF63-31EC2F74341E}"/>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5">
            <a:extLst>
              <a:ext uri="{FF2B5EF4-FFF2-40B4-BE49-F238E27FC236}">
                <a16:creationId xmlns:a16="http://schemas.microsoft.com/office/drawing/2014/main" id="{FB011FB2-0167-D342-9CAE-C14C67F3F795}"/>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6" name="Text Placeholder 11">
            <a:extLst>
              <a:ext uri="{FF2B5EF4-FFF2-40B4-BE49-F238E27FC236}">
                <a16:creationId xmlns:a16="http://schemas.microsoft.com/office/drawing/2014/main" id="{65DCBBA4-E18C-1E46-B332-AC123CE65D9A}"/>
              </a:ext>
            </a:extLst>
          </p:cNvPr>
          <p:cNvSpPr>
            <a:spLocks noGrp="1"/>
          </p:cNvSpPr>
          <p:nvPr>
            <p:ph type="body" sz="quarter" idx="15"/>
          </p:nvPr>
        </p:nvSpPr>
        <p:spPr>
          <a:xfrm>
            <a:off x="647273"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1">
            <a:extLst>
              <a:ext uri="{FF2B5EF4-FFF2-40B4-BE49-F238E27FC236}">
                <a16:creationId xmlns:a16="http://schemas.microsoft.com/office/drawing/2014/main" id="{66D647AD-267B-C340-85C7-6A47D41924D9}"/>
              </a:ext>
            </a:extLst>
          </p:cNvPr>
          <p:cNvSpPr>
            <a:spLocks noGrp="1"/>
          </p:cNvSpPr>
          <p:nvPr>
            <p:ph type="body" sz="quarter" idx="16"/>
          </p:nvPr>
        </p:nvSpPr>
        <p:spPr>
          <a:xfrm>
            <a:off x="3263057"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1">
            <a:extLst>
              <a:ext uri="{FF2B5EF4-FFF2-40B4-BE49-F238E27FC236}">
                <a16:creationId xmlns:a16="http://schemas.microsoft.com/office/drawing/2014/main" id="{AE3008C9-AAC5-2B49-8B9D-8F2AE1B0AE3F}"/>
              </a:ext>
            </a:extLst>
          </p:cNvPr>
          <p:cNvSpPr>
            <a:spLocks noGrp="1"/>
          </p:cNvSpPr>
          <p:nvPr>
            <p:ph type="body" sz="quarter" idx="17"/>
          </p:nvPr>
        </p:nvSpPr>
        <p:spPr>
          <a:xfrm>
            <a:off x="5871346"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23D3583F-99FC-486B-8FBE-65183D485A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3585837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enter Column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342398" y="0"/>
            <a:ext cx="2468821" cy="514350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4" name="Picture 3">
            <a:extLst>
              <a:ext uri="{FF2B5EF4-FFF2-40B4-BE49-F238E27FC236}">
                <a16:creationId xmlns:a16="http://schemas.microsoft.com/office/drawing/2014/main" id="{739DA548-DD17-48B9-8B4C-1BB4AC07EB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2086517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ff Center Photo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789147" y="0"/>
            <a:ext cx="217214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B75AB752-8BF0-B649-85C5-ED8D0366503B}"/>
              </a:ext>
            </a:extLst>
          </p:cNvPr>
          <p:cNvSpPr>
            <a:spLocks noGrp="1"/>
          </p:cNvSpPr>
          <p:nvPr>
            <p:ph type="title"/>
          </p:nvPr>
        </p:nvSpPr>
        <p:spPr>
          <a:xfrm>
            <a:off x="376814" y="545235"/>
            <a:ext cx="432260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77157ECD-2FF9-BC42-9B55-3A3E538B3716}"/>
              </a:ext>
            </a:extLst>
          </p:cNvPr>
          <p:cNvSpPr>
            <a:spLocks noGrp="1"/>
          </p:cNvSpPr>
          <p:nvPr>
            <p:ph type="body" sz="quarter" idx="15"/>
          </p:nvPr>
        </p:nvSpPr>
        <p:spPr>
          <a:xfrm>
            <a:off x="376814" y="1769533"/>
            <a:ext cx="4252484"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6058F79B-6B84-EF4B-93CE-1154516D1D73}"/>
              </a:ext>
            </a:extLst>
          </p:cNvPr>
          <p:cNvSpPr>
            <a:spLocks noGrp="1"/>
          </p:cNvSpPr>
          <p:nvPr>
            <p:ph type="body" sz="quarter" idx="12" hasCustomPrompt="1"/>
          </p:nvPr>
        </p:nvSpPr>
        <p:spPr>
          <a:xfrm>
            <a:off x="376816" y="914288"/>
            <a:ext cx="432260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4" name="Text Placeholder 11">
            <a:extLst>
              <a:ext uri="{FF2B5EF4-FFF2-40B4-BE49-F238E27FC236}">
                <a16:creationId xmlns:a16="http://schemas.microsoft.com/office/drawing/2014/main" id="{BCED4F2F-E043-E146-92BA-8267031A4F48}"/>
              </a:ext>
            </a:extLst>
          </p:cNvPr>
          <p:cNvSpPr>
            <a:spLocks noGrp="1"/>
          </p:cNvSpPr>
          <p:nvPr>
            <p:ph type="body" sz="quarter" idx="16"/>
          </p:nvPr>
        </p:nvSpPr>
        <p:spPr>
          <a:xfrm>
            <a:off x="7054932" y="375447"/>
            <a:ext cx="1984137" cy="455631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940ACAC-8E21-47A2-B59E-C75FB2D106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3033260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Right Diagonal Computer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09401" y="0"/>
            <a:ext cx="5934599" cy="5143500"/>
          </a:xfrm>
          <a:custGeom>
            <a:avLst/>
            <a:gdLst>
              <a:gd name="connsiteX0" fmla="*/ 6809359 w 15821476"/>
              <a:gd name="connsiteY0" fmla="*/ 0 h 13716000"/>
              <a:gd name="connsiteX1" fmla="*/ 15821476 w 15821476"/>
              <a:gd name="connsiteY1" fmla="*/ 0 h 13716000"/>
              <a:gd name="connsiteX2" fmla="*/ 15821476 w 15821476"/>
              <a:gd name="connsiteY2" fmla="*/ 13716000 h 13716000"/>
              <a:gd name="connsiteX3" fmla="*/ 0 w 1582147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21476" h="13716000">
                <a:moveTo>
                  <a:pt x="6809359" y="0"/>
                </a:moveTo>
                <a:lnTo>
                  <a:pt x="15821476" y="0"/>
                </a:lnTo>
                <a:lnTo>
                  <a:pt x="15821476" y="13716000"/>
                </a:lnTo>
                <a:lnTo>
                  <a:pt x="0" y="13716000"/>
                </a:lnTo>
                <a:close/>
              </a:path>
            </a:pathLst>
          </a:custGeom>
          <a:solidFill>
            <a:schemeClr val="bg1">
              <a:lumMod val="95000"/>
            </a:schemeClr>
          </a:solidFill>
        </p:spPr>
        <p:txBody>
          <a:bodyPr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890111" y="1420130"/>
            <a:ext cx="4643516" cy="2901559"/>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dirty="0"/>
          </a:p>
        </p:txBody>
      </p:sp>
      <p:sp>
        <p:nvSpPr>
          <p:cNvPr id="6" name="Title 1">
            <a:extLst>
              <a:ext uri="{FF2B5EF4-FFF2-40B4-BE49-F238E27FC236}">
                <a16:creationId xmlns:a16="http://schemas.microsoft.com/office/drawing/2014/main" id="{0DECC1E1-274E-4C44-9C14-0CE5E8ABE5BA}"/>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5">
            <a:extLst>
              <a:ext uri="{FF2B5EF4-FFF2-40B4-BE49-F238E27FC236}">
                <a16:creationId xmlns:a16="http://schemas.microsoft.com/office/drawing/2014/main" id="{D4D5180F-9850-6E4A-8E3E-07E68B1F30FF}"/>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8332642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mputer Right">
    <p:spTree>
      <p:nvGrpSpPr>
        <p:cNvPr id="1" name=""/>
        <p:cNvGrpSpPr/>
        <p:nvPr/>
      </p:nvGrpSpPr>
      <p:grpSpPr>
        <a:xfrm>
          <a:off x="0" y="0"/>
          <a:ext cx="0" cy="0"/>
          <a:chOff x="0" y="0"/>
          <a:chExt cx="0" cy="0"/>
        </a:xfrm>
      </p:grpSpPr>
      <p:pic>
        <p:nvPicPr>
          <p:cNvPr id="6" name="Picture 5" descr="A screenshot of a computer screen&#10;&#10;Description automatically generated">
            <a:extLst>
              <a:ext uri="{FF2B5EF4-FFF2-40B4-BE49-F238E27FC236}">
                <a16:creationId xmlns:a16="http://schemas.microsoft.com/office/drawing/2014/main" id="{49545B79-C8B4-E44D-832B-72EF18E874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2736" y="935901"/>
            <a:ext cx="7012056" cy="4029066"/>
          </a:xfrm>
          <a:prstGeom prst="rect">
            <a:avLst/>
          </a:prstGeom>
        </p:spPr>
      </p:pic>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4973381" y="1170222"/>
            <a:ext cx="4170619" cy="3329541"/>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dirty="0"/>
          </a:p>
        </p:txBody>
      </p:sp>
      <p:sp>
        <p:nvSpPr>
          <p:cNvPr id="8" name="Title 1">
            <a:extLst>
              <a:ext uri="{FF2B5EF4-FFF2-40B4-BE49-F238E27FC236}">
                <a16:creationId xmlns:a16="http://schemas.microsoft.com/office/drawing/2014/main" id="{C324D045-A61B-FD48-95BA-DA7DE58E2FB2}"/>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6ACEDFF5-3805-5E41-AC33-B6FA74B949E9}"/>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41D7CB70-F73D-2844-84C7-7402CC262BBA}"/>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BC9D40DB-DF31-40B2-9748-A17B1B965DF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80625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en">
    <p:bg>
      <p:bgPr>
        <a:solidFill>
          <a:srgbClr val="69BE2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8015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 Photo Grid">
    <p:spTree>
      <p:nvGrpSpPr>
        <p:cNvPr id="1" name=""/>
        <p:cNvGrpSpPr/>
        <p:nvPr/>
      </p:nvGrpSpPr>
      <p:grpSpPr>
        <a:xfrm>
          <a:off x="0" y="0"/>
          <a:ext cx="0" cy="0"/>
          <a:chOff x="0" y="0"/>
          <a:chExt cx="0" cy="0"/>
        </a:xfrm>
      </p:grpSpPr>
      <p:sp>
        <p:nvSpPr>
          <p:cNvPr id="3" name="Picture Placeholder 2"/>
          <p:cNvSpPr>
            <a:spLocks noGrp="1"/>
          </p:cNvSpPr>
          <p:nvPr>
            <p:ph type="pic" sz="quarter" idx="11" hasCustomPrompt="1"/>
          </p:nvPr>
        </p:nvSpPr>
        <p:spPr>
          <a:xfrm>
            <a:off x="6123778"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2" hasCustomPrompt="1"/>
          </p:nvPr>
        </p:nvSpPr>
        <p:spPr>
          <a:xfrm>
            <a:off x="0"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3" hasCustomPrompt="1"/>
          </p:nvPr>
        </p:nvSpPr>
        <p:spPr>
          <a:xfrm>
            <a:off x="3061889" y="0"/>
            <a:ext cx="3020222"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14" hasCustomPrompt="1"/>
          </p:nvPr>
        </p:nvSpPr>
        <p:spPr>
          <a:xfrm>
            <a:off x="3061889" y="2616327"/>
            <a:ext cx="3020222" cy="2527173"/>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3060639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Photo Gr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1" hasCustomPrompt="1"/>
          </p:nvPr>
        </p:nvSpPr>
        <p:spPr>
          <a:xfrm>
            <a:off x="4572003"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2" hasCustomPrompt="1"/>
          </p:nvPr>
        </p:nvSpPr>
        <p:spPr>
          <a:xfrm>
            <a:off x="4572003"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5482370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Photo Grid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572003"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1" hasCustomPrompt="1"/>
          </p:nvPr>
        </p:nvSpPr>
        <p:spPr>
          <a:xfrm>
            <a:off x="0"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2" hasCustomPrompt="1"/>
          </p:nvPr>
        </p:nvSpPr>
        <p:spPr>
          <a:xfrm>
            <a:off x="0"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3901639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ject Breakdown">
    <p:spTree>
      <p:nvGrpSpPr>
        <p:cNvPr id="1" name=""/>
        <p:cNvGrpSpPr/>
        <p:nvPr/>
      </p:nvGrpSpPr>
      <p:grpSpPr>
        <a:xfrm>
          <a:off x="0" y="0"/>
          <a:ext cx="0" cy="0"/>
          <a:chOff x="0" y="0"/>
          <a:chExt cx="0" cy="0"/>
        </a:xfrm>
      </p:grpSpPr>
      <p:sp>
        <p:nvSpPr>
          <p:cNvPr id="3" name="Picture Placeholder 2"/>
          <p:cNvSpPr>
            <a:spLocks noGrp="1"/>
          </p:cNvSpPr>
          <p:nvPr>
            <p:ph type="pic" sz="quarter" idx="40" hasCustomPrompt="1"/>
          </p:nvPr>
        </p:nvSpPr>
        <p:spPr>
          <a:xfrm>
            <a:off x="18288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41" hasCustomPrompt="1"/>
          </p:nvPr>
        </p:nvSpPr>
        <p:spPr>
          <a:xfrm>
            <a:off x="36576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43" hasCustomPrompt="1"/>
          </p:nvPr>
        </p:nvSpPr>
        <p:spPr>
          <a:xfrm>
            <a:off x="73152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44" hasCustomPrompt="1"/>
          </p:nvPr>
        </p:nvSpPr>
        <p:spPr>
          <a:xfrm>
            <a:off x="36576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Picture Placeholder 2"/>
          <p:cNvSpPr>
            <a:spLocks noGrp="1"/>
          </p:cNvSpPr>
          <p:nvPr>
            <p:ph type="pic" sz="quarter" idx="45" hasCustomPrompt="1"/>
          </p:nvPr>
        </p:nvSpPr>
        <p:spPr>
          <a:xfrm>
            <a:off x="5486399"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Picture Placeholder 2"/>
          <p:cNvSpPr>
            <a:spLocks noGrp="1"/>
          </p:cNvSpPr>
          <p:nvPr>
            <p:ph type="pic" sz="quarter" idx="46" hasCustomPrompt="1"/>
          </p:nvPr>
        </p:nvSpPr>
        <p:spPr>
          <a:xfrm>
            <a:off x="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1" name="Title 1">
            <a:extLst>
              <a:ext uri="{FF2B5EF4-FFF2-40B4-BE49-F238E27FC236}">
                <a16:creationId xmlns:a16="http://schemas.microsoft.com/office/drawing/2014/main" id="{CECB22C8-3B8A-6742-A55E-08049859D47D}"/>
              </a:ext>
            </a:extLst>
          </p:cNvPr>
          <p:cNvSpPr>
            <a:spLocks noGrp="1"/>
          </p:cNvSpPr>
          <p:nvPr>
            <p:ph type="title"/>
          </p:nvPr>
        </p:nvSpPr>
        <p:spPr>
          <a:xfrm>
            <a:off x="376813" y="317502"/>
            <a:ext cx="84149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5">
            <a:extLst>
              <a:ext uri="{FF2B5EF4-FFF2-40B4-BE49-F238E27FC236}">
                <a16:creationId xmlns:a16="http://schemas.microsoft.com/office/drawing/2014/main" id="{0FC01F69-5AA8-C84C-AB28-D43200AC8013}"/>
              </a:ext>
            </a:extLst>
          </p:cNvPr>
          <p:cNvSpPr>
            <a:spLocks noGrp="1"/>
          </p:cNvSpPr>
          <p:nvPr>
            <p:ph type="body" sz="quarter" idx="12" hasCustomPrompt="1"/>
          </p:nvPr>
        </p:nvSpPr>
        <p:spPr>
          <a:xfrm>
            <a:off x="376816" y="686555"/>
            <a:ext cx="841491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0910412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ortfolio Right">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102772"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Picture Placeholder 2">
            <a:extLst>
              <a:ext uri="{FF2B5EF4-FFF2-40B4-BE49-F238E27FC236}">
                <a16:creationId xmlns:a16="http://schemas.microsoft.com/office/drawing/2014/main" id="{7A31A5E3-A964-3B44-9AC9-04205CADCF32}"/>
              </a:ext>
            </a:extLst>
          </p:cNvPr>
          <p:cNvSpPr>
            <a:spLocks noGrp="1"/>
          </p:cNvSpPr>
          <p:nvPr>
            <p:ph type="pic" sz="quarter" idx="16" hasCustomPrompt="1"/>
          </p:nvPr>
        </p:nvSpPr>
        <p:spPr>
          <a:xfrm>
            <a:off x="0"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1AA6F61D-5430-7B42-8C68-6CAF81910EB3}"/>
              </a:ext>
            </a:extLst>
          </p:cNvPr>
          <p:cNvSpPr>
            <a:spLocks noGrp="1"/>
          </p:cNvSpPr>
          <p:nvPr>
            <p:ph type="title"/>
          </p:nvPr>
        </p:nvSpPr>
        <p:spPr>
          <a:xfrm>
            <a:off x="4315931"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877C9661-554A-3943-8BF1-A91581535B75}"/>
              </a:ext>
            </a:extLst>
          </p:cNvPr>
          <p:cNvSpPr>
            <a:spLocks noGrp="1"/>
          </p:cNvSpPr>
          <p:nvPr>
            <p:ph type="body" sz="quarter" idx="14"/>
          </p:nvPr>
        </p:nvSpPr>
        <p:spPr>
          <a:xfrm>
            <a:off x="4315931"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1A4B6C83-9DC8-9D46-80A1-4112BCCF59EA}"/>
              </a:ext>
            </a:extLst>
          </p:cNvPr>
          <p:cNvSpPr>
            <a:spLocks noGrp="1"/>
          </p:cNvSpPr>
          <p:nvPr>
            <p:ph type="body" sz="quarter" idx="12" hasCustomPrompt="1"/>
          </p:nvPr>
        </p:nvSpPr>
        <p:spPr>
          <a:xfrm>
            <a:off x="4315933"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3374632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ortfolio Left">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5041228"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13" hasCustomPrompt="1"/>
          </p:nvPr>
        </p:nvSpPr>
        <p:spPr>
          <a:xfrm>
            <a:off x="0"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3" name="Title 1">
            <a:extLst>
              <a:ext uri="{FF2B5EF4-FFF2-40B4-BE49-F238E27FC236}">
                <a16:creationId xmlns:a16="http://schemas.microsoft.com/office/drawing/2014/main" id="{80DBAAA3-D8CE-BD43-972D-79F2522463AC}"/>
              </a:ext>
            </a:extLst>
          </p:cNvPr>
          <p:cNvSpPr>
            <a:spLocks noGrp="1"/>
          </p:cNvSpPr>
          <p:nvPr>
            <p:ph type="title"/>
          </p:nvPr>
        </p:nvSpPr>
        <p:spPr>
          <a:xfrm>
            <a:off x="211923"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1">
            <a:extLst>
              <a:ext uri="{FF2B5EF4-FFF2-40B4-BE49-F238E27FC236}">
                <a16:creationId xmlns:a16="http://schemas.microsoft.com/office/drawing/2014/main" id="{FF2C816A-6EAC-0C42-9DA5-4E2993A59813}"/>
              </a:ext>
            </a:extLst>
          </p:cNvPr>
          <p:cNvSpPr>
            <a:spLocks noGrp="1"/>
          </p:cNvSpPr>
          <p:nvPr>
            <p:ph type="body" sz="quarter" idx="14"/>
          </p:nvPr>
        </p:nvSpPr>
        <p:spPr>
          <a:xfrm>
            <a:off x="211923"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D4284B74-37DF-014E-A638-072E16337364}"/>
              </a:ext>
            </a:extLst>
          </p:cNvPr>
          <p:cNvSpPr>
            <a:spLocks noGrp="1"/>
          </p:cNvSpPr>
          <p:nvPr>
            <p:ph type="body" sz="quarter" idx="12" hasCustomPrompt="1"/>
          </p:nvPr>
        </p:nvSpPr>
        <p:spPr>
          <a:xfrm>
            <a:off x="211925"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7789110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ouble Feature Photo Top">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43644058-E66A-DA48-99D7-8F69AFD3A0C5}"/>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1028A52A-E824-CD44-B41A-34C248D65C31}"/>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F25C30E-CC37-BE49-BB25-6C5C408B17CB}"/>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
        <p:nvSpPr>
          <p:cNvPr id="13" name="Text Placeholder 11">
            <a:extLst>
              <a:ext uri="{FF2B5EF4-FFF2-40B4-BE49-F238E27FC236}">
                <a16:creationId xmlns:a16="http://schemas.microsoft.com/office/drawing/2014/main" id="{12DC12A8-D1BB-F64D-9F7F-B29F79A6D17E}"/>
              </a:ext>
            </a:extLst>
          </p:cNvPr>
          <p:cNvSpPr>
            <a:spLocks noGrp="1"/>
          </p:cNvSpPr>
          <p:nvPr>
            <p:ph type="body" sz="quarter" idx="19"/>
          </p:nvPr>
        </p:nvSpPr>
        <p:spPr>
          <a:xfrm>
            <a:off x="4746447"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5307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ouble Feature Photo Mixed">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257175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3BFC3581-7678-8248-B61E-D867796E7418}"/>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4913DF40-CCCC-2D4A-B2FE-A4B223B1961C}"/>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3E9234A-8900-9747-A1C2-56CB9495DC21}"/>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
        <p:nvSpPr>
          <p:cNvPr id="12" name="Text Placeholder 11">
            <a:extLst>
              <a:ext uri="{FF2B5EF4-FFF2-40B4-BE49-F238E27FC236}">
                <a16:creationId xmlns:a16="http://schemas.microsoft.com/office/drawing/2014/main" id="{BDDC1232-0624-E640-A59B-E5F40349A574}"/>
              </a:ext>
            </a:extLst>
          </p:cNvPr>
          <p:cNvSpPr>
            <a:spLocks noGrp="1"/>
          </p:cNvSpPr>
          <p:nvPr>
            <p:ph type="body" sz="quarter" idx="19"/>
          </p:nvPr>
        </p:nvSpPr>
        <p:spPr>
          <a:xfrm>
            <a:off x="4783922" y="1089424"/>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0DA26C1-F954-430B-909F-C4A0072C14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1670839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 Pictur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866126AB-0AEF-0148-AF0D-09DD8515A162}"/>
              </a:ext>
            </a:extLst>
          </p:cNvPr>
          <p:cNvSpPr>
            <a:spLocks noGrp="1"/>
          </p:cNvSpPr>
          <p:nvPr>
            <p:ph type="pic" sz="quarter" idx="12" hasCustomPrompt="1"/>
          </p:nvPr>
        </p:nvSpPr>
        <p:spPr>
          <a:xfrm>
            <a:off x="5274914" y="699715"/>
            <a:ext cx="3105182" cy="3744465"/>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3" name="Picture 2">
            <a:extLst>
              <a:ext uri="{FF2B5EF4-FFF2-40B4-BE49-F238E27FC236}">
                <a16:creationId xmlns:a16="http://schemas.microsoft.com/office/drawing/2014/main" id="{44BCB8A6-9CF9-478C-A389-CC9AC936AC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985895311"/>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Blue Header VES">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B5A13-D26E-4DC5-90C2-39389DB055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99" t="-1" b="388"/>
          <a:stretch/>
        </p:blipFill>
        <p:spPr>
          <a:xfrm>
            <a:off x="0" y="0"/>
            <a:ext cx="9144000" cy="5143500"/>
          </a:xfrm>
          <a:prstGeom prst="rect">
            <a:avLst/>
          </a:prstGeom>
        </p:spPr>
      </p:pic>
      <p:pic>
        <p:nvPicPr>
          <p:cNvPr id="9" name="Picture 8">
            <a:extLst>
              <a:ext uri="{FF2B5EF4-FFF2-40B4-BE49-F238E27FC236}">
                <a16:creationId xmlns:a16="http://schemas.microsoft.com/office/drawing/2014/main" id="{E3287EA2-ECB6-7345-929B-F97FA666DE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Tree>
    <p:extLst>
      <p:ext uri="{BB962C8B-B14F-4D97-AF65-F5344CB8AC3E}">
        <p14:creationId xmlns:p14="http://schemas.microsoft.com/office/powerpoint/2010/main" val="221145856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rple">
    <p:bg>
      <p:bgPr>
        <a:solidFill>
          <a:srgbClr val="3B008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1646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urple">
    <p:bg>
      <p:bgPr>
        <a:solidFill>
          <a:srgbClr val="3B008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16466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0.xml"/><Relationship Id="rId1" Type="http://schemas.openxmlformats.org/officeDocument/2006/relationships/slideLayout" Target="../slideLayouts/slideLayout89.xml"/><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326768"/>
      </p:ext>
    </p:extLst>
  </p:cSld>
  <p:clrMap bg1="lt1" tx1="dk1" bg2="lt2" tx2="dk2" accent1="accent1" accent2="accent2" accent3="accent3" accent4="accent4" accent5="accent5" accent6="accent6" hlink="hlink" folHlink="folHlink"/>
  <p:sldLayoutIdLst>
    <p:sldLayoutId id="2147483662" r:id="rId1"/>
    <p:sldLayoutId id="2147483675" r:id="rId2"/>
    <p:sldLayoutId id="2147483709" r:id="rId3"/>
    <p:sldLayoutId id="2147483700" r:id="rId4"/>
    <p:sldLayoutId id="2147483710" r:id="rId5"/>
    <p:sldLayoutId id="2147483804" r:id="rId6"/>
    <p:sldLayoutId id="2147483805" r:id="rId7"/>
    <p:sldLayoutId id="2147483806" r:id="rId8"/>
    <p:sldLayoutId id="2147483807" r:id="rId9"/>
    <p:sldLayoutId id="2147483808" r:id="rId10"/>
    <p:sldLayoutId id="2147483809" r:id="rId11"/>
    <p:sldLayoutId id="2147483831" r:id="rId12"/>
    <p:sldLayoutId id="2147483829" r:id="rId13"/>
    <p:sldLayoutId id="2147483832" r:id="rId14"/>
    <p:sldLayoutId id="2147483834" r:id="rId15"/>
    <p:sldLayoutId id="2147483833" r:id="rId16"/>
    <p:sldLayoutId id="2147483703" r:id="rId17"/>
    <p:sldLayoutId id="2147483676" r:id="rId18"/>
    <p:sldLayoutId id="2147483701" r:id="rId19"/>
    <p:sldLayoutId id="2147483810" r:id="rId20"/>
    <p:sldLayoutId id="2147483811" r:id="rId21"/>
    <p:sldLayoutId id="2147483729" r:id="rId22"/>
    <p:sldLayoutId id="2147483812" r:id="rId23"/>
    <p:sldLayoutId id="2147483813" r:id="rId24"/>
    <p:sldLayoutId id="2147483814" r:id="rId25"/>
    <p:sldLayoutId id="2147483827" r:id="rId26"/>
    <p:sldLayoutId id="2147483704" r:id="rId27"/>
    <p:sldLayoutId id="2147483664" r:id="rId28"/>
    <p:sldLayoutId id="2147483702" r:id="rId29"/>
    <p:sldLayoutId id="2147483817" r:id="rId30"/>
    <p:sldLayoutId id="2147483818" r:id="rId31"/>
    <p:sldLayoutId id="2147483678" r:id="rId32"/>
    <p:sldLayoutId id="2147483819" r:id="rId33"/>
    <p:sldLayoutId id="2147483820" r:id="rId34"/>
    <p:sldLayoutId id="2147483828" r:id="rId35"/>
    <p:sldLayoutId id="2147483706" r:id="rId36"/>
    <p:sldLayoutId id="2147483695" r:id="rId37"/>
    <p:sldLayoutId id="2147483696" r:id="rId38"/>
    <p:sldLayoutId id="2147483694" r:id="rId39"/>
    <p:sldLayoutId id="2147483712" r:id="rId40"/>
    <p:sldLayoutId id="2147483674" r:id="rId41"/>
    <p:sldLayoutId id="2147483677" r:id="rId42"/>
    <p:sldLayoutId id="2147483680" r:id="rId43"/>
    <p:sldLayoutId id="2147483734" r:id="rId44"/>
    <p:sldLayoutId id="2147483735" r:id="rId45"/>
    <p:sldLayoutId id="2147483732" r:id="rId46"/>
    <p:sldLayoutId id="2147483733" r:id="rId47"/>
    <p:sldLayoutId id="2147483821" r:id="rId48"/>
    <p:sldLayoutId id="2147483822" r:id="rId49"/>
    <p:sldLayoutId id="2147483825" r:id="rId50"/>
    <p:sldLayoutId id="2147483826" r:id="rId51"/>
    <p:sldLayoutId id="2147483824" r:id="rId52"/>
    <p:sldLayoutId id="2147483823" r:id="rId53"/>
    <p:sldLayoutId id="2147483707" r:id="rId54"/>
    <p:sldLayoutId id="2147483708" r:id="rId55"/>
    <p:sldLayoutId id="2147483686" r:id="rId56"/>
    <p:sldLayoutId id="2147483685" r:id="rId57"/>
    <p:sldLayoutId id="2147483689" r:id="rId58"/>
    <p:sldLayoutId id="2147483690" r:id="rId59"/>
    <p:sldLayoutId id="2147483716" r:id="rId60"/>
    <p:sldLayoutId id="2147483717" r:id="rId61"/>
    <p:sldLayoutId id="2147483718" r:id="rId62"/>
    <p:sldLayoutId id="2147483719" r:id="rId63"/>
    <p:sldLayoutId id="2147483726" r:id="rId64"/>
    <p:sldLayoutId id="2147483691" r:id="rId65"/>
    <p:sldLayoutId id="2147483692" r:id="rId66"/>
    <p:sldLayoutId id="2147483681" r:id="rId67"/>
    <p:sldLayoutId id="2147483731" r:id="rId68"/>
    <p:sldLayoutId id="2147483736" r:id="rId69"/>
    <p:sldLayoutId id="2147483737" r:id="rId70"/>
    <p:sldLayoutId id="2147483722" r:id="rId71"/>
    <p:sldLayoutId id="2147483682" r:id="rId72"/>
    <p:sldLayoutId id="2147483720" r:id="rId73"/>
    <p:sldLayoutId id="2147483723" r:id="rId74"/>
    <p:sldLayoutId id="2147483721" r:id="rId75"/>
    <p:sldLayoutId id="2147483683" r:id="rId76"/>
    <p:sldLayoutId id="2147483693" r:id="rId77"/>
    <p:sldLayoutId id="2147483724" r:id="rId78"/>
    <p:sldLayoutId id="2147483725" r:id="rId79"/>
    <p:sldLayoutId id="2147483684" r:id="rId80"/>
    <p:sldLayoutId id="2147483687" r:id="rId81"/>
    <p:sldLayoutId id="2147483688" r:id="rId82"/>
    <p:sldLayoutId id="2147483697" r:id="rId83"/>
    <p:sldLayoutId id="2147483698" r:id="rId84"/>
    <p:sldLayoutId id="2147483699" r:id="rId85"/>
    <p:sldLayoutId id="2147483727" r:id="rId86"/>
    <p:sldLayoutId id="2147483728" r:id="rId87"/>
    <p:sldLayoutId id="2147483935" r:id="rId88"/>
  </p:sldLayoutIdLst>
  <p:txStyles>
    <p:title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ustDataLst>
      <p:tags r:id="rId4"/>
    </p:custDataLst>
    <p:extLst>
      <p:ext uri="{BB962C8B-B14F-4D97-AF65-F5344CB8AC3E}">
        <p14:creationId xmlns:p14="http://schemas.microsoft.com/office/powerpoint/2010/main" val="3705326768"/>
      </p:ext>
    </p:extLst>
  </p:cSld>
  <p:clrMap bg1="lt1" tx1="dk1" bg2="lt2" tx2="dk2" accent1="accent1" accent2="accent2" accent3="accent3" accent4="accent4" accent5="accent5" accent6="accent6" hlink="hlink" folHlink="folHlink"/>
  <p:sldLayoutIdLst>
    <p:sldLayoutId id="2147483934" r:id="rId1"/>
    <p:sldLayoutId id="2147483836" r:id="rId2"/>
  </p:sldLayoutIdLst>
  <p:transition spd="med">
    <p:fade/>
  </p:transition>
  <p:txStyles>
    <p:title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61.xml"/><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2.xml"/><Relationship Id="rId5" Type="http://schemas.openxmlformats.org/officeDocument/2006/relationships/image" Target="../media/image35.jpeg"/><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8.xml"/><Relationship Id="rId1" Type="http://schemas.openxmlformats.org/officeDocument/2006/relationships/tags" Target="../tags/tag4.xml"/><Relationship Id="rId5" Type="http://schemas.openxmlformats.org/officeDocument/2006/relationships/image" Target="../media/image11.jp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2.xml"/><Relationship Id="rId5" Type="http://schemas.openxmlformats.org/officeDocument/2006/relationships/image" Target="../media/image45.jpeg"/><Relationship Id="rId4" Type="http://schemas.openxmlformats.org/officeDocument/2006/relationships/image" Target="../media/image44.sv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47.sv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60.xml"/><Relationship Id="rId4" Type="http://schemas.openxmlformats.org/officeDocument/2006/relationships/image" Target="../media/image50.sv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53.sv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55.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5.xml"/><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57.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59.sv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61.sv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63.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65.sv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67.sv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69.sv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5.sv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40.xml"/><Relationship Id="rId4" Type="http://schemas.microsoft.com/office/2007/relationships/hdphoto" Target="../media/hdphoto3.wdp"/></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40.xml"/><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40.xml"/><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39.xml"/><Relationship Id="rId4" Type="http://schemas.openxmlformats.org/officeDocument/2006/relationships/image" Target="../media/image74.svg"/></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61.xml"/><Relationship Id="rId5" Type="http://schemas.openxmlformats.org/officeDocument/2006/relationships/image" Target="../media/image77.svg"/><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39.xml"/><Relationship Id="rId4" Type="http://schemas.openxmlformats.org/officeDocument/2006/relationships/image" Target="../media/image79.sv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39.xml"/><Relationship Id="rId4" Type="http://schemas.openxmlformats.org/officeDocument/2006/relationships/image" Target="../media/image81.sv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39.xml"/><Relationship Id="rId4" Type="http://schemas.openxmlformats.org/officeDocument/2006/relationships/image" Target="../media/image83.sv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39.xml"/><Relationship Id="rId4" Type="http://schemas.openxmlformats.org/officeDocument/2006/relationships/image" Target="../media/image85.svg"/></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40.xml"/><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7.xml"/><Relationship Id="rId5" Type="http://schemas.openxmlformats.org/officeDocument/2006/relationships/image" Target="../media/image17.sv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21.xml"/><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37.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slides/_rels/slide52.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45.xml"/><Relationship Id="rId1" Type="http://schemas.openxmlformats.org/officeDocument/2006/relationships/slideLayout" Target="../slideLayouts/slideLayout37.xml"/><Relationship Id="rId6" Type="http://schemas.openxmlformats.org/officeDocument/2006/relationships/image" Target="../media/image98.svg"/><Relationship Id="rId5" Type="http://schemas.openxmlformats.org/officeDocument/2006/relationships/image" Target="../media/image97.png"/><Relationship Id="rId10" Type="http://schemas.openxmlformats.org/officeDocument/2006/relationships/image" Target="../media/image102.svg"/><Relationship Id="rId4" Type="http://schemas.openxmlformats.org/officeDocument/2006/relationships/image" Target="../media/image96.svg"/><Relationship Id="rId9" Type="http://schemas.openxmlformats.org/officeDocument/2006/relationships/image" Target="../media/image101.png"/></Relationships>
</file>

<file path=ppt/slides/_rels/slide5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89.xml"/><Relationship Id="rId1" Type="http://schemas.openxmlformats.org/officeDocument/2006/relationships/tags" Target="../tags/tag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ags" Target="../tags/tag8.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6.xml"/><Relationship Id="rId7" Type="http://schemas.openxmlformats.org/officeDocument/2006/relationships/image" Target="../media/image22.svg"/><Relationship Id="rId2" Type="http://schemas.openxmlformats.org/officeDocument/2006/relationships/slideLayout" Target="../slideLayouts/slideLayout26.xml"/><Relationship Id="rId1" Type="http://schemas.openxmlformats.org/officeDocument/2006/relationships/tags" Target="../tags/tag9.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56.xml"/><Relationship Id="rId1" Type="http://schemas.openxmlformats.org/officeDocument/2006/relationships/tags" Target="../tags/tag10.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0.xml"/><Relationship Id="rId1" Type="http://schemas.openxmlformats.org/officeDocument/2006/relationships/tags" Target="../tags/tag11.xml"/><Relationship Id="rId5" Type="http://schemas.microsoft.com/office/2007/relationships/hdphoto" Target="../media/hdphoto1.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Two people looking at a computer&#10;&#10;Description automatically generated with medium confidence">
            <a:extLst>
              <a:ext uri="{FF2B5EF4-FFF2-40B4-BE49-F238E27FC236}">
                <a16:creationId xmlns:a16="http://schemas.microsoft.com/office/drawing/2014/main" id="{E9215B60-9005-449F-A0A5-C47677AC38A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11" name="Title 1">
            <a:extLst>
              <a:ext uri="{FF2B5EF4-FFF2-40B4-BE49-F238E27FC236}">
                <a16:creationId xmlns:a16="http://schemas.microsoft.com/office/drawing/2014/main" id="{91FF4E44-5257-3E4B-8CE7-06F91C7B9F14}"/>
              </a:ext>
            </a:extLst>
          </p:cNvPr>
          <p:cNvSpPr txBox="1">
            <a:spLocks/>
          </p:cNvSpPr>
          <p:nvPr/>
        </p:nvSpPr>
        <p:spPr>
          <a:xfrm>
            <a:off x="433169" y="3105150"/>
            <a:ext cx="4086580" cy="1660071"/>
          </a:xfrm>
          <a:prstGeom prst="rect">
            <a:avLst/>
          </a:prstGeom>
        </p:spPr>
        <p:txBody>
          <a:bodyPr vert="horz" lIns="0" tIns="0" rIns="0" bIns="0" rtlCol="0" anchor="b" anchorCtr="0">
            <a:noAutofit/>
          </a:bodyPr>
          <a:lstStyle>
            <a:lvl1pPr algn="l" defTabSz="685783" rtl="0" eaLnBrk="1" latinLnBrk="0" hangingPunct="1">
              <a:lnSpc>
                <a:spcPct val="80000"/>
              </a:lnSpc>
              <a:spcBef>
                <a:spcPct val="0"/>
              </a:spcBef>
              <a:buNone/>
              <a:defRPr sz="3300" b="1" kern="1200" spc="-113" baseline="0">
                <a:solidFill>
                  <a:schemeClr val="bg1"/>
                </a:solidFill>
                <a:latin typeface="+mj-lt"/>
                <a:ea typeface="+mj-ea"/>
                <a:cs typeface="+mj-cs"/>
              </a:defRPr>
            </a:lvl1pPr>
          </a:lstStyle>
          <a:p>
            <a:pPr>
              <a:spcAft>
                <a:spcPts val="600"/>
              </a:spcAft>
            </a:pPr>
            <a:r>
              <a:rPr lang="en-US" sz="3600" spc="-50" dirty="0"/>
              <a:t>Thinking Bigger:</a:t>
            </a:r>
            <a:br>
              <a:rPr lang="en-US" spc="-50" dirty="0"/>
            </a:br>
            <a:r>
              <a:rPr lang="en-US" sz="2800" spc="-50" dirty="0"/>
              <a:t>Embracing a Multicultural Mindset</a:t>
            </a:r>
            <a:endParaRPr lang="en-US" sz="4800" b="0" spc="0" dirty="0">
              <a:latin typeface="+mn-lt"/>
            </a:endParaRPr>
          </a:p>
        </p:txBody>
      </p:sp>
    </p:spTree>
    <p:custDataLst>
      <p:tags r:id="rId1"/>
    </p:custDataLst>
    <p:extLst>
      <p:ext uri="{BB962C8B-B14F-4D97-AF65-F5344CB8AC3E}">
        <p14:creationId xmlns:p14="http://schemas.microsoft.com/office/powerpoint/2010/main" val="482626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C6D2522-8261-CC4D-8642-0E714602D49A}"/>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0" y="0"/>
            <a:ext cx="6063915" cy="5143500"/>
          </a:xfrm>
        </p:spPr>
      </p:pic>
      <p:sp>
        <p:nvSpPr>
          <p:cNvPr id="7" name="Rectangle 6">
            <a:extLst>
              <a:ext uri="{FF2B5EF4-FFF2-40B4-BE49-F238E27FC236}">
                <a16:creationId xmlns:a16="http://schemas.microsoft.com/office/drawing/2014/main" id="{CDE28265-0166-724C-8E55-82CEBA21D270}"/>
              </a:ext>
            </a:extLst>
          </p:cNvPr>
          <p:cNvSpPr/>
          <p:nvPr/>
        </p:nvSpPr>
        <p:spPr>
          <a:xfrm>
            <a:off x="5271702" y="894218"/>
            <a:ext cx="2641656" cy="33550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Placeholder 1">
            <a:extLst>
              <a:ext uri="{FF2B5EF4-FFF2-40B4-BE49-F238E27FC236}">
                <a16:creationId xmlns:a16="http://schemas.microsoft.com/office/drawing/2014/main" id="{1178EAFB-A96F-204D-AA91-7FAC527F5D30}"/>
              </a:ext>
            </a:extLst>
          </p:cNvPr>
          <p:cNvSpPr txBox="1">
            <a:spLocks/>
          </p:cNvSpPr>
          <p:nvPr/>
        </p:nvSpPr>
        <p:spPr>
          <a:xfrm>
            <a:off x="5576930" y="2472905"/>
            <a:ext cx="2031201" cy="1354188"/>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solidFill>
                  <a:schemeClr val="bg1"/>
                </a:solidFill>
                <a:latin typeface="+mn-lt"/>
                <a:ea typeface="Open Sans" panose="020B0606030504020204" pitchFamily="34" charset="0"/>
                <a:cs typeface="Arial" panose="020B0604020202020204" pitchFamily="34" charset="0"/>
              </a:rPr>
              <a:t>Culture</a:t>
            </a:r>
          </a:p>
          <a:p>
            <a:pPr marL="0" indent="0" algn="ctr">
              <a:spcAft>
                <a:spcPts val="600"/>
              </a:spcAft>
              <a:buNone/>
            </a:pPr>
            <a:br>
              <a:rPr lang="en-US" sz="1000" dirty="0">
                <a:solidFill>
                  <a:srgbClr val="FFFFFF"/>
                </a:solidFill>
                <a:latin typeface="+mn-lt"/>
                <a:ea typeface="Open Sans" panose="020B0606030504020204" pitchFamily="34" charset="0"/>
                <a:cs typeface="Arial" panose="020B0604020202020204" pitchFamily="34" charset="0"/>
              </a:rPr>
            </a:br>
            <a:r>
              <a:rPr lang="en-US" sz="1100" dirty="0">
                <a:solidFill>
                  <a:srgbClr val="FFFFFF"/>
                </a:solidFill>
                <a:latin typeface="+mn-lt"/>
                <a:ea typeface="Open Sans" panose="020B0606030504020204" pitchFamily="34" charset="0"/>
                <a:cs typeface="Arial" panose="020B0604020202020204" pitchFamily="34" charset="0"/>
              </a:rPr>
              <a:t>Shared values, ideals,  beliefs, and behaviors. </a:t>
            </a:r>
          </a:p>
          <a:p>
            <a:pPr marL="0" indent="0" algn="ctr">
              <a:buNone/>
            </a:pPr>
            <a:r>
              <a:rPr lang="en-US" sz="1100" dirty="0">
                <a:solidFill>
                  <a:srgbClr val="FFFFFF"/>
                </a:solidFill>
                <a:latin typeface="+mn-lt"/>
                <a:ea typeface="Open Sans" panose="020B0606030504020204" pitchFamily="34" charset="0"/>
                <a:cs typeface="Arial" panose="020B0604020202020204" pitchFamily="34" charset="0"/>
              </a:rPr>
              <a:t>There are elements that are seen and unseen.</a:t>
            </a:r>
          </a:p>
        </p:txBody>
      </p:sp>
      <p:pic>
        <p:nvPicPr>
          <p:cNvPr id="3" name="Graphic 2" descr="Excellent outline">
            <a:extLst>
              <a:ext uri="{FF2B5EF4-FFF2-40B4-BE49-F238E27FC236}">
                <a16:creationId xmlns:a16="http://schemas.microsoft.com/office/drawing/2014/main" id="{237E5BEF-4886-47F0-AC75-6AB81E48DF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2250" y="1256259"/>
            <a:ext cx="1000560" cy="1000560"/>
          </a:xfrm>
          <a:prstGeom prst="rect">
            <a:avLst/>
          </a:prstGeom>
        </p:spPr>
      </p:pic>
    </p:spTree>
    <p:extLst>
      <p:ext uri="{BB962C8B-B14F-4D97-AF65-F5344CB8AC3E}">
        <p14:creationId xmlns:p14="http://schemas.microsoft.com/office/powerpoint/2010/main" val="251057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person sitting at a table in front of a window&#10;&#10;Description automatically generated">
            <a:extLst>
              <a:ext uri="{FF2B5EF4-FFF2-40B4-BE49-F238E27FC236}">
                <a16:creationId xmlns:a16="http://schemas.microsoft.com/office/drawing/2014/main" id="{760AD48E-AAE4-C640-BABE-45E622449C7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9144000" cy="5143500"/>
          </a:xfrm>
        </p:spPr>
      </p:pic>
      <p:sp>
        <p:nvSpPr>
          <p:cNvPr id="12" name="Freeform 11">
            <a:extLst>
              <a:ext uri="{FF2B5EF4-FFF2-40B4-BE49-F238E27FC236}">
                <a16:creationId xmlns:a16="http://schemas.microsoft.com/office/drawing/2014/main" id="{007BFBCE-8F11-8A40-873F-5693E90EE13E}"/>
              </a:ext>
            </a:extLst>
          </p:cNvPr>
          <p:cNvSpPr/>
          <p:nvPr/>
        </p:nvSpPr>
        <p:spPr>
          <a:xfrm>
            <a:off x="5026580" y="1"/>
            <a:ext cx="4005582"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4C097B7E-0DB1-D641-AEAA-D332A4BD1B58}"/>
              </a:ext>
            </a:extLst>
          </p:cNvPr>
          <p:cNvSpPr/>
          <p:nvPr/>
        </p:nvSpPr>
        <p:spPr>
          <a:xfrm>
            <a:off x="5138417" y="0"/>
            <a:ext cx="4005583" cy="5143500"/>
          </a:xfrm>
          <a:custGeom>
            <a:avLst/>
            <a:gdLst>
              <a:gd name="connsiteX0" fmla="*/ 595974 w 3976626"/>
              <a:gd name="connsiteY0" fmla="*/ 0 h 5143499"/>
              <a:gd name="connsiteX1" fmla="*/ 3976626 w 3976626"/>
              <a:gd name="connsiteY1" fmla="*/ 0 h 5143499"/>
              <a:gd name="connsiteX2" fmla="*/ 3976626 w 3976626"/>
              <a:gd name="connsiteY2" fmla="*/ 5143499 h 5143499"/>
              <a:gd name="connsiteX3" fmla="*/ 410140 w 3976626"/>
              <a:gd name="connsiteY3" fmla="*/ 5143499 h 5143499"/>
              <a:gd name="connsiteX4" fmla="*/ 385180 w 3976626"/>
              <a:gd name="connsiteY4" fmla="*/ 5096108 h 5143499"/>
              <a:gd name="connsiteX5" fmla="*/ 125454 w 3976626"/>
              <a:gd name="connsiteY5" fmla="*/ 1627859 h 5143499"/>
              <a:gd name="connsiteX6" fmla="*/ 515179 w 3976626"/>
              <a:gd name="connsiteY6" fmla="*/ 201240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6626" h="5143499">
                <a:moveTo>
                  <a:pt x="595974" y="0"/>
                </a:moveTo>
                <a:lnTo>
                  <a:pt x="3976626" y="0"/>
                </a:lnTo>
                <a:lnTo>
                  <a:pt x="3976626" y="5143499"/>
                </a:lnTo>
                <a:lnTo>
                  <a:pt x="410140" y="5143499"/>
                </a:lnTo>
                <a:lnTo>
                  <a:pt x="385180" y="5096108"/>
                </a:lnTo>
                <a:cubicBezTo>
                  <a:pt x="3512" y="4275456"/>
                  <a:pt x="-116774" y="2997278"/>
                  <a:pt x="125454" y="1627859"/>
                </a:cubicBezTo>
                <a:cubicBezTo>
                  <a:pt x="216291" y="1114327"/>
                  <a:pt x="350043" y="633541"/>
                  <a:pt x="515179" y="201240"/>
                </a:cubicBez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1">
            <a:extLst>
              <a:ext uri="{FF2B5EF4-FFF2-40B4-BE49-F238E27FC236}">
                <a16:creationId xmlns:a16="http://schemas.microsoft.com/office/drawing/2014/main" id="{618C4458-DE18-A14D-8BC5-3F3CC5B1D07E}"/>
              </a:ext>
            </a:extLst>
          </p:cNvPr>
          <p:cNvSpPr txBox="1">
            <a:spLocks/>
          </p:cNvSpPr>
          <p:nvPr/>
        </p:nvSpPr>
        <p:spPr>
          <a:xfrm>
            <a:off x="4572000" y="3183773"/>
            <a:ext cx="4172160" cy="1166575"/>
          </a:xfrm>
          <a:prstGeom prst="rect">
            <a:avLst/>
          </a:prstGeom>
        </p:spPr>
        <p:txBody>
          <a:bodyPr anchor="b"/>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90000"/>
              </a:lnSpc>
              <a:spcBef>
                <a:spcPts val="0"/>
              </a:spcBef>
              <a:buFont typeface="Arial"/>
              <a:buNone/>
            </a:pPr>
            <a:r>
              <a:rPr lang="en-US" sz="4000" dirty="0">
                <a:solidFill>
                  <a:schemeClr val="bg1"/>
                </a:solidFill>
                <a:latin typeface="+mj-lt"/>
                <a:ea typeface="Open Sans" panose="020B0606030504020204" pitchFamily="34" charset="0"/>
                <a:cs typeface="Arial" panose="020B0604020202020204" pitchFamily="34" charset="0"/>
              </a:rPr>
              <a:t>Culture</a:t>
            </a:r>
          </a:p>
        </p:txBody>
      </p:sp>
      <p:sp>
        <p:nvSpPr>
          <p:cNvPr id="10" name="Text Placeholder 1">
            <a:extLst>
              <a:ext uri="{FF2B5EF4-FFF2-40B4-BE49-F238E27FC236}">
                <a16:creationId xmlns:a16="http://schemas.microsoft.com/office/drawing/2014/main" id="{D4BAB8CE-E3ED-BD43-A527-6B1D5C12046D}"/>
              </a:ext>
            </a:extLst>
          </p:cNvPr>
          <p:cNvSpPr txBox="1">
            <a:spLocks/>
          </p:cNvSpPr>
          <p:nvPr/>
        </p:nvSpPr>
        <p:spPr>
          <a:xfrm>
            <a:off x="5382788" y="4326495"/>
            <a:ext cx="3337568" cy="311649"/>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spcBef>
                <a:spcPts val="0"/>
              </a:spcBef>
              <a:buFont typeface="Arial"/>
              <a:buNone/>
            </a:pPr>
            <a:r>
              <a:rPr lang="en-US" sz="1500" dirty="0">
                <a:solidFill>
                  <a:schemeClr val="bg1"/>
                </a:solidFill>
                <a:latin typeface="+mn-lt"/>
                <a:ea typeface="Open Sans" panose="020B0606030504020204" pitchFamily="34" charset="0"/>
                <a:cs typeface="Arial" panose="020B0604020202020204" pitchFamily="34" charset="0"/>
              </a:rPr>
              <a:t>Seen and Unseen</a:t>
            </a:r>
          </a:p>
        </p:txBody>
      </p:sp>
    </p:spTree>
    <p:extLst>
      <p:ext uri="{BB962C8B-B14F-4D97-AF65-F5344CB8AC3E}">
        <p14:creationId xmlns:p14="http://schemas.microsoft.com/office/powerpoint/2010/main" val="2682922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person, person, window, door&#10;&#10;Description automatically generated">
            <a:extLst>
              <a:ext uri="{FF2B5EF4-FFF2-40B4-BE49-F238E27FC236}">
                <a16:creationId xmlns:a16="http://schemas.microsoft.com/office/drawing/2014/main" id="{CEA9A8F3-FCED-477E-9DCB-1D9A7174C0E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9144000" cy="5143500"/>
          </a:xfrm>
        </p:spPr>
      </p:pic>
      <p:sp>
        <p:nvSpPr>
          <p:cNvPr id="8" name="Rectangle 7"/>
          <p:cNvSpPr/>
          <p:nvPr/>
        </p:nvSpPr>
        <p:spPr>
          <a:xfrm>
            <a:off x="0" y="0"/>
            <a:ext cx="5145932" cy="5143500"/>
          </a:xfrm>
          <a:prstGeom prst="rect">
            <a:avLst/>
          </a:prstGeom>
          <a:gradFill flip="none" rotWithShape="1">
            <a:gsLst>
              <a:gs pos="0">
                <a:srgbClr val="000000">
                  <a:alpha val="75000"/>
                </a:srgbClr>
              </a:gs>
              <a:gs pos="100000">
                <a:srgbClr val="000000">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586A16-03BA-F142-827C-C372C297E65F}"/>
              </a:ext>
            </a:extLst>
          </p:cNvPr>
          <p:cNvSpPr>
            <a:spLocks noGrp="1"/>
          </p:cNvSpPr>
          <p:nvPr>
            <p:ph type="title"/>
          </p:nvPr>
        </p:nvSpPr>
        <p:spPr>
          <a:prstGeom prst="rect">
            <a:avLst/>
          </a:prstGeom>
        </p:spPr>
        <p:txBody>
          <a:bodyPr/>
          <a:lstStyle/>
          <a:p>
            <a:r>
              <a:rPr lang="en-US" dirty="0">
                <a:solidFill>
                  <a:schemeClr val="bg1"/>
                </a:solidFill>
              </a:rPr>
              <a:t>Cultural Influence</a:t>
            </a:r>
          </a:p>
        </p:txBody>
      </p:sp>
      <p:sp>
        <p:nvSpPr>
          <p:cNvPr id="3" name="Text Placeholder 2">
            <a:extLst>
              <a:ext uri="{FF2B5EF4-FFF2-40B4-BE49-F238E27FC236}">
                <a16:creationId xmlns:a16="http://schemas.microsoft.com/office/drawing/2014/main" id="{3926E4A2-6EC8-4747-ABF4-02EEB952A746}"/>
              </a:ext>
            </a:extLst>
          </p:cNvPr>
          <p:cNvSpPr>
            <a:spLocks noGrp="1"/>
          </p:cNvSpPr>
          <p:nvPr>
            <p:ph type="body" sz="quarter" idx="13"/>
          </p:nvPr>
        </p:nvSpPr>
        <p:spPr>
          <a:xfrm>
            <a:off x="376814" y="1114157"/>
            <a:ext cx="3879451" cy="3274097"/>
          </a:xfrm>
        </p:spPr>
        <p:txBody>
          <a:bodyPr/>
          <a:lstStyle/>
          <a:p>
            <a:pPr marL="285750" lvl="1" indent="-285750">
              <a:spcAft>
                <a:spcPts val="1500"/>
              </a:spcAft>
            </a:pPr>
            <a:r>
              <a:rPr lang="en-US" dirty="0">
                <a:solidFill>
                  <a:srgbClr val="FFFFFF"/>
                </a:solidFill>
                <a:ea typeface="Open Sans" panose="020B0606030504020204" pitchFamily="34" charset="0"/>
              </a:rPr>
              <a:t>Clothing You Wear</a:t>
            </a:r>
          </a:p>
          <a:p>
            <a:pPr marL="285750" lvl="1" indent="-285750">
              <a:spcAft>
                <a:spcPts val="1500"/>
              </a:spcAft>
            </a:pPr>
            <a:r>
              <a:rPr lang="en-US" dirty="0">
                <a:solidFill>
                  <a:srgbClr val="FFFFFF"/>
                </a:solidFill>
                <a:ea typeface="Open Sans" panose="020B0606030504020204" pitchFamily="34" charset="0"/>
              </a:rPr>
              <a:t>Beliefs</a:t>
            </a:r>
          </a:p>
          <a:p>
            <a:pPr marL="285750" lvl="1" indent="-285750">
              <a:spcAft>
                <a:spcPts val="1500"/>
              </a:spcAft>
            </a:pPr>
            <a:r>
              <a:rPr lang="en-US" dirty="0">
                <a:solidFill>
                  <a:srgbClr val="FFFFFF"/>
                </a:solidFill>
                <a:ea typeface="Open Sans" panose="020B0606030504020204" pitchFamily="34" charset="0"/>
              </a:rPr>
              <a:t>Education</a:t>
            </a:r>
          </a:p>
          <a:p>
            <a:pPr marL="285750" lvl="1" indent="-285750">
              <a:spcAft>
                <a:spcPts val="1500"/>
              </a:spcAft>
            </a:pPr>
            <a:r>
              <a:rPr lang="en-US" dirty="0">
                <a:solidFill>
                  <a:srgbClr val="FFFFFF"/>
                </a:solidFill>
                <a:ea typeface="Open Sans" panose="020B0606030504020204" pitchFamily="34" charset="0"/>
              </a:rPr>
              <a:t>Upbringing</a:t>
            </a:r>
          </a:p>
          <a:p>
            <a:pPr marL="285750" lvl="1" indent="-285750">
              <a:spcAft>
                <a:spcPts val="1500"/>
              </a:spcAft>
            </a:pPr>
            <a:r>
              <a:rPr lang="en-US" dirty="0">
                <a:solidFill>
                  <a:srgbClr val="FFFFFF"/>
                </a:solidFill>
                <a:ea typeface="Open Sans" panose="020B0606030504020204" pitchFamily="34" charset="0"/>
              </a:rPr>
              <a:t>Contributions</a:t>
            </a:r>
          </a:p>
        </p:txBody>
      </p:sp>
    </p:spTree>
    <p:extLst>
      <p:ext uri="{BB962C8B-B14F-4D97-AF65-F5344CB8AC3E}">
        <p14:creationId xmlns:p14="http://schemas.microsoft.com/office/powerpoint/2010/main" val="1453102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3411020"/>
            <a:ext cx="9144000" cy="1732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4" name="Text Placeholder 3">
            <a:extLst>
              <a:ext uri="{FF2B5EF4-FFF2-40B4-BE49-F238E27FC236}">
                <a16:creationId xmlns:a16="http://schemas.microsoft.com/office/drawing/2014/main" id="{0E9476A3-7FA8-2C45-8277-C2922FC93BE3}"/>
              </a:ext>
            </a:extLst>
          </p:cNvPr>
          <p:cNvSpPr>
            <a:spLocks noGrp="1"/>
          </p:cNvSpPr>
          <p:nvPr>
            <p:ph type="body" sz="quarter" idx="14"/>
          </p:nvPr>
        </p:nvSpPr>
        <p:spPr>
          <a:xfrm>
            <a:off x="1424762" y="3824302"/>
            <a:ext cx="7514957" cy="942754"/>
          </a:xfrm>
        </p:spPr>
        <p:txBody>
          <a:bodyPr/>
          <a:lstStyle/>
          <a:p>
            <a:pPr>
              <a:spcAft>
                <a:spcPts val="600"/>
              </a:spcAft>
            </a:pPr>
            <a:r>
              <a:rPr lang="en-US" sz="1800" b="1" spc="100" dirty="0">
                <a:solidFill>
                  <a:schemeClr val="bg1"/>
                </a:solidFill>
                <a:ea typeface="Open Sans" panose="020B0606030504020204" pitchFamily="34" charset="0"/>
              </a:rPr>
              <a:t>Multicultural</a:t>
            </a:r>
            <a:endParaRPr lang="en-US" sz="1000" dirty="0">
              <a:solidFill>
                <a:schemeClr val="bg1"/>
              </a:solidFill>
              <a:ea typeface="Open Sans" panose="020B0606030504020204" pitchFamily="34" charset="0"/>
            </a:endParaRPr>
          </a:p>
          <a:p>
            <a:pPr>
              <a:spcAft>
                <a:spcPts val="600"/>
              </a:spcAft>
            </a:pPr>
            <a:r>
              <a:rPr lang="en-US" dirty="0">
                <a:solidFill>
                  <a:schemeClr val="bg1"/>
                </a:solidFill>
                <a:ea typeface="Open Sans" panose="020B0606030504020204" pitchFamily="34" charset="0"/>
              </a:rPr>
              <a:t>Of, relating to, or including several cultures.</a:t>
            </a:r>
          </a:p>
          <a:p>
            <a:r>
              <a:rPr lang="en-US" dirty="0">
                <a:solidFill>
                  <a:schemeClr val="bg1"/>
                </a:solidFill>
                <a:ea typeface="Open Sans" panose="020B0606030504020204" pitchFamily="34" charset="0"/>
              </a:rPr>
              <a:t>Something that incorporates ideas, beliefs or people from many different countries and cultural backgrounds. </a:t>
            </a:r>
          </a:p>
          <a:p>
            <a:endParaRPr lang="en-US" dirty="0">
              <a:solidFill>
                <a:schemeClr val="bg1"/>
              </a:solidFill>
              <a:ea typeface="Open Sans" panose="020B0606030504020204" pitchFamily="34" charset="0"/>
            </a:endParaRPr>
          </a:p>
        </p:txBody>
      </p:sp>
      <p:pic>
        <p:nvPicPr>
          <p:cNvPr id="6" name="Graphic 5" descr="Branching diagram outline">
            <a:extLst>
              <a:ext uri="{FF2B5EF4-FFF2-40B4-BE49-F238E27FC236}">
                <a16:creationId xmlns:a16="http://schemas.microsoft.com/office/drawing/2014/main" id="{C828B6DE-5F2D-4501-A526-89AF4297BE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290" y="3827721"/>
            <a:ext cx="914400" cy="914400"/>
          </a:xfrm>
          <a:prstGeom prst="rect">
            <a:avLst/>
          </a:prstGeom>
        </p:spPr>
      </p:pic>
      <p:pic>
        <p:nvPicPr>
          <p:cNvPr id="13" name="Picture Placeholder 12" descr="Two people sitting at a table with a computer&#10;&#10;Description automatically generated with medium confidence">
            <a:extLst>
              <a:ext uri="{FF2B5EF4-FFF2-40B4-BE49-F238E27FC236}">
                <a16:creationId xmlns:a16="http://schemas.microsoft.com/office/drawing/2014/main" id="{F6A618AF-4318-4C18-A81A-D5D4EA21B26F}"/>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a:ext>
            </a:extLst>
          </a:blip>
          <a:srcRect/>
          <a:stretch/>
        </p:blipFill>
        <p:spPr>
          <a:xfrm>
            <a:off x="0" y="0"/>
            <a:ext cx="9144000" cy="3411020"/>
          </a:xfrm>
        </p:spPr>
      </p:pic>
    </p:spTree>
    <p:extLst>
      <p:ext uri="{BB962C8B-B14F-4D97-AF65-F5344CB8AC3E}">
        <p14:creationId xmlns:p14="http://schemas.microsoft.com/office/powerpoint/2010/main" val="717216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Woman teaching man">
            <a:extLst>
              <a:ext uri="{FF2B5EF4-FFF2-40B4-BE49-F238E27FC236}">
                <a16:creationId xmlns:a16="http://schemas.microsoft.com/office/drawing/2014/main" id="{F040933F-B51E-2848-B632-EE9AE28146F8}"/>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9144000" cy="5143500"/>
          </a:xfrm>
        </p:spPr>
      </p:pic>
      <p:sp>
        <p:nvSpPr>
          <p:cNvPr id="7" name="Rectangle 6"/>
          <p:cNvSpPr/>
          <p:nvPr/>
        </p:nvSpPr>
        <p:spPr>
          <a:xfrm>
            <a:off x="3173" y="0"/>
            <a:ext cx="5142760" cy="5143500"/>
          </a:xfrm>
          <a:prstGeom prst="rect">
            <a:avLst/>
          </a:prstGeom>
          <a:gradFill flip="none" rotWithShape="1">
            <a:gsLst>
              <a:gs pos="29000">
                <a:srgbClr val="FFFFFF">
                  <a:alpha val="95000"/>
                </a:srgbClr>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0627D4-E93B-2449-8BDF-163191FA0ED3}"/>
              </a:ext>
            </a:extLst>
          </p:cNvPr>
          <p:cNvSpPr>
            <a:spLocks noGrp="1"/>
          </p:cNvSpPr>
          <p:nvPr>
            <p:ph type="title"/>
          </p:nvPr>
        </p:nvSpPr>
        <p:spPr>
          <a:prstGeom prst="rect">
            <a:avLst/>
          </a:prstGeom>
        </p:spPr>
        <p:txBody>
          <a:bodyPr/>
          <a:lstStyle/>
          <a:p>
            <a:r>
              <a:rPr lang="en-US" dirty="0">
                <a:solidFill>
                  <a:schemeClr val="accent1"/>
                </a:solidFill>
              </a:rPr>
              <a:t>Cultural Awareness</a:t>
            </a:r>
          </a:p>
        </p:txBody>
      </p:sp>
      <p:sp>
        <p:nvSpPr>
          <p:cNvPr id="3" name="Text Placeholder 2">
            <a:extLst>
              <a:ext uri="{FF2B5EF4-FFF2-40B4-BE49-F238E27FC236}">
                <a16:creationId xmlns:a16="http://schemas.microsoft.com/office/drawing/2014/main" id="{48BCD1F4-C498-304D-B2E2-24CE53F24C19}"/>
              </a:ext>
            </a:extLst>
          </p:cNvPr>
          <p:cNvSpPr>
            <a:spLocks noGrp="1"/>
          </p:cNvSpPr>
          <p:nvPr>
            <p:ph type="body" sz="quarter" idx="13"/>
          </p:nvPr>
        </p:nvSpPr>
        <p:spPr>
          <a:xfrm>
            <a:off x="376815" y="1084973"/>
            <a:ext cx="3154326" cy="3274097"/>
          </a:xfrm>
        </p:spPr>
        <p:txBody>
          <a:bodyPr/>
          <a:lstStyle/>
          <a:p>
            <a:pPr marL="285750" lvl="1" indent="-285750">
              <a:lnSpc>
                <a:spcPct val="150000"/>
              </a:lnSpc>
              <a:spcAft>
                <a:spcPts val="1500"/>
              </a:spcAft>
              <a:buClr>
                <a:schemeClr val="accent1"/>
              </a:buClr>
            </a:pPr>
            <a:r>
              <a:rPr lang="en-US" dirty="0">
                <a:solidFill>
                  <a:schemeClr val="tx2"/>
                </a:solidFill>
              </a:rPr>
              <a:t>Understanding the influences and impacts of culture</a:t>
            </a:r>
          </a:p>
          <a:p>
            <a:pPr marL="285750" lvl="1" indent="-285750">
              <a:lnSpc>
                <a:spcPct val="150000"/>
              </a:lnSpc>
              <a:spcAft>
                <a:spcPts val="1500"/>
              </a:spcAft>
              <a:buClr>
                <a:schemeClr val="accent1"/>
              </a:buClr>
            </a:pPr>
            <a:r>
              <a:rPr lang="en-US" dirty="0">
                <a:solidFill>
                  <a:schemeClr val="tx2"/>
                </a:solidFill>
              </a:rPr>
              <a:t>Knowing how our own culture shapes us individually- self awareness</a:t>
            </a:r>
          </a:p>
          <a:p>
            <a:pPr marL="285750" lvl="1" indent="-285750">
              <a:lnSpc>
                <a:spcPct val="150000"/>
              </a:lnSpc>
              <a:spcAft>
                <a:spcPts val="1500"/>
              </a:spcAft>
              <a:buClr>
                <a:schemeClr val="accent1"/>
              </a:buClr>
            </a:pPr>
            <a:r>
              <a:rPr lang="en-US" dirty="0">
                <a:solidFill>
                  <a:schemeClr val="tx2"/>
                </a:solidFill>
              </a:rPr>
              <a:t>Realizing that not everyone in the world thinks like we do, and respecting those differences</a:t>
            </a:r>
          </a:p>
        </p:txBody>
      </p:sp>
    </p:spTree>
    <p:extLst>
      <p:ext uri="{BB962C8B-B14F-4D97-AF65-F5344CB8AC3E}">
        <p14:creationId xmlns:p14="http://schemas.microsoft.com/office/powerpoint/2010/main" val="3783897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3B9C74-2596-FD4B-9CE4-C7F2F8C5007F}"/>
              </a:ext>
            </a:extLst>
          </p:cNvPr>
          <p:cNvSpPr>
            <a:spLocks noGrp="1"/>
          </p:cNvSpPr>
          <p:nvPr>
            <p:ph type="title"/>
          </p:nvPr>
        </p:nvSpPr>
        <p:spPr>
          <a:xfrm>
            <a:off x="376813" y="415312"/>
            <a:ext cx="8364063" cy="369054"/>
          </a:xfrm>
        </p:spPr>
        <p:txBody>
          <a:bodyPr/>
          <a:lstStyle/>
          <a:p>
            <a:r>
              <a:rPr lang="en-US" dirty="0"/>
              <a:t>Cultural Identification</a:t>
            </a:r>
          </a:p>
        </p:txBody>
      </p:sp>
      <p:grpSp>
        <p:nvGrpSpPr>
          <p:cNvPr id="24" name="Group 23">
            <a:extLst>
              <a:ext uri="{FF2B5EF4-FFF2-40B4-BE49-F238E27FC236}">
                <a16:creationId xmlns:a16="http://schemas.microsoft.com/office/drawing/2014/main" id="{6D738CD3-1834-4059-86E9-B050FDE22B18}"/>
              </a:ext>
            </a:extLst>
          </p:cNvPr>
          <p:cNvGrpSpPr/>
          <p:nvPr/>
        </p:nvGrpSpPr>
        <p:grpSpPr>
          <a:xfrm>
            <a:off x="869996" y="1784458"/>
            <a:ext cx="1906477" cy="527067"/>
            <a:chOff x="753260" y="1784458"/>
            <a:chExt cx="1906477" cy="527067"/>
          </a:xfrm>
        </p:grpSpPr>
        <p:sp>
          <p:nvSpPr>
            <p:cNvPr id="4" name="TextBox 3"/>
            <p:cNvSpPr txBox="1"/>
            <p:nvPr/>
          </p:nvSpPr>
          <p:spPr>
            <a:xfrm>
              <a:off x="1474797" y="1894336"/>
              <a:ext cx="1184940" cy="311624"/>
            </a:xfrm>
            <a:prstGeom prst="rect">
              <a:avLst/>
            </a:prstGeom>
            <a:noFill/>
          </p:spPr>
          <p:txBody>
            <a:bodyPr wrap="none" lIns="34290" tIns="17145" rIns="34290" bIns="17145" rtlCol="0">
              <a:spAutoFit/>
            </a:bodyPr>
            <a:lstStyle/>
            <a:p>
              <a:r>
                <a:rPr lang="en-US" b="1" dirty="0">
                  <a:solidFill>
                    <a:schemeClr val="tx2"/>
                  </a:solidFill>
                  <a:ea typeface="Open Sans" panose="020B0606030504020204" pitchFamily="34" charset="0"/>
                  <a:cs typeface="Arial" panose="020B0604020202020204" pitchFamily="34" charset="0"/>
                </a:rPr>
                <a:t>RELIGION</a:t>
              </a:r>
            </a:p>
          </p:txBody>
        </p:sp>
        <p:sp>
          <p:nvSpPr>
            <p:cNvPr id="16" name="Rectangle 8"/>
            <p:cNvSpPr>
              <a:spLocks noChangeArrowheads="1"/>
            </p:cNvSpPr>
            <p:nvPr/>
          </p:nvSpPr>
          <p:spPr bwMode="auto">
            <a:xfrm>
              <a:off x="753260" y="1784458"/>
              <a:ext cx="758408" cy="527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r>
                <a:rPr lang="en-US" sz="3200" b="1" dirty="0">
                  <a:solidFill>
                    <a:schemeClr val="accent1"/>
                  </a:solidFill>
                  <a:cs typeface="Arial" panose="020B0604020202020204" pitchFamily="34" charset="0"/>
                </a:rPr>
                <a:t>01.</a:t>
              </a:r>
            </a:p>
          </p:txBody>
        </p:sp>
      </p:grpSp>
      <p:grpSp>
        <p:nvGrpSpPr>
          <p:cNvPr id="27" name="Group 26">
            <a:extLst>
              <a:ext uri="{FF2B5EF4-FFF2-40B4-BE49-F238E27FC236}">
                <a16:creationId xmlns:a16="http://schemas.microsoft.com/office/drawing/2014/main" id="{379C1CCE-B90B-4FA4-A530-0D5FFF8951A9}"/>
              </a:ext>
            </a:extLst>
          </p:cNvPr>
          <p:cNvGrpSpPr/>
          <p:nvPr/>
        </p:nvGrpSpPr>
        <p:grpSpPr>
          <a:xfrm>
            <a:off x="869996" y="3335386"/>
            <a:ext cx="1252453" cy="527067"/>
            <a:chOff x="753260" y="3335386"/>
            <a:chExt cx="1252453" cy="527067"/>
          </a:xfrm>
        </p:grpSpPr>
        <p:sp>
          <p:nvSpPr>
            <p:cNvPr id="6" name="TextBox 5"/>
            <p:cNvSpPr txBox="1"/>
            <p:nvPr/>
          </p:nvSpPr>
          <p:spPr>
            <a:xfrm>
              <a:off x="1474798" y="3449199"/>
              <a:ext cx="530915" cy="311624"/>
            </a:xfrm>
            <a:prstGeom prst="rect">
              <a:avLst/>
            </a:prstGeom>
            <a:noFill/>
          </p:spPr>
          <p:txBody>
            <a:bodyPr wrap="none" lIns="34290" tIns="17145" rIns="34290" bIns="17145" rtlCol="0">
              <a:spAutoFit/>
            </a:bodyPr>
            <a:lstStyle/>
            <a:p>
              <a:r>
                <a:rPr lang="en-US" b="1" dirty="0">
                  <a:solidFill>
                    <a:schemeClr val="tx2"/>
                  </a:solidFill>
                  <a:ea typeface="Open Sans" panose="020B0606030504020204" pitchFamily="34" charset="0"/>
                  <a:cs typeface="Arial" panose="020B0604020202020204" pitchFamily="34" charset="0"/>
                </a:rPr>
                <a:t>SEX</a:t>
              </a:r>
            </a:p>
          </p:txBody>
        </p:sp>
        <p:sp>
          <p:nvSpPr>
            <p:cNvPr id="17" name="Rectangle 8"/>
            <p:cNvSpPr>
              <a:spLocks noChangeArrowheads="1"/>
            </p:cNvSpPr>
            <p:nvPr/>
          </p:nvSpPr>
          <p:spPr bwMode="auto">
            <a:xfrm>
              <a:off x="753260" y="3335386"/>
              <a:ext cx="758408" cy="527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r>
                <a:rPr lang="en-US" sz="3200" b="1" dirty="0">
                  <a:solidFill>
                    <a:schemeClr val="accent1"/>
                  </a:solidFill>
                  <a:cs typeface="Arial" panose="020B0604020202020204" pitchFamily="34" charset="0"/>
                </a:rPr>
                <a:t>04.</a:t>
              </a:r>
            </a:p>
          </p:txBody>
        </p:sp>
      </p:grpSp>
      <p:grpSp>
        <p:nvGrpSpPr>
          <p:cNvPr id="25" name="Group 24">
            <a:extLst>
              <a:ext uri="{FF2B5EF4-FFF2-40B4-BE49-F238E27FC236}">
                <a16:creationId xmlns:a16="http://schemas.microsoft.com/office/drawing/2014/main" id="{18E8B8E6-4025-4687-B138-077FDF029A4C}"/>
              </a:ext>
            </a:extLst>
          </p:cNvPr>
          <p:cNvGrpSpPr/>
          <p:nvPr/>
        </p:nvGrpSpPr>
        <p:grpSpPr>
          <a:xfrm>
            <a:off x="3498629" y="1768618"/>
            <a:ext cx="2032238" cy="588623"/>
            <a:chOff x="3498629" y="1768618"/>
            <a:chExt cx="2032238" cy="588623"/>
          </a:xfrm>
        </p:grpSpPr>
        <p:sp>
          <p:nvSpPr>
            <p:cNvPr id="8" name="TextBox 7"/>
            <p:cNvSpPr txBox="1"/>
            <p:nvPr/>
          </p:nvSpPr>
          <p:spPr>
            <a:xfrm>
              <a:off x="4226151" y="1768618"/>
              <a:ext cx="1304716" cy="588623"/>
            </a:xfrm>
            <a:prstGeom prst="rect">
              <a:avLst/>
            </a:prstGeom>
            <a:noFill/>
          </p:spPr>
          <p:txBody>
            <a:bodyPr wrap="none" lIns="34290" tIns="17145" rIns="34290" bIns="17145" rtlCol="0">
              <a:spAutoFit/>
            </a:bodyPr>
            <a:lstStyle/>
            <a:p>
              <a:r>
                <a:rPr lang="en-US" b="1" dirty="0">
                  <a:solidFill>
                    <a:schemeClr val="tx2"/>
                  </a:solidFill>
                  <a:ea typeface="Open Sans" panose="020B0606030504020204" pitchFamily="34" charset="0"/>
                  <a:cs typeface="Arial" panose="020B0604020202020204" pitchFamily="34" charset="0"/>
                </a:rPr>
                <a:t>NATIONAL </a:t>
              </a:r>
            </a:p>
            <a:p>
              <a:r>
                <a:rPr lang="en-US" b="1" dirty="0">
                  <a:solidFill>
                    <a:schemeClr val="tx2"/>
                  </a:solidFill>
                  <a:ea typeface="Open Sans" panose="020B0606030504020204" pitchFamily="34" charset="0"/>
                  <a:cs typeface="Arial" panose="020B0604020202020204" pitchFamily="34" charset="0"/>
                </a:rPr>
                <a:t>ORIGIN</a:t>
              </a:r>
            </a:p>
          </p:txBody>
        </p:sp>
        <p:sp>
          <p:nvSpPr>
            <p:cNvPr id="18" name="Rectangle 8"/>
            <p:cNvSpPr>
              <a:spLocks noChangeArrowheads="1"/>
            </p:cNvSpPr>
            <p:nvPr/>
          </p:nvSpPr>
          <p:spPr bwMode="auto">
            <a:xfrm>
              <a:off x="3498629" y="1784458"/>
              <a:ext cx="758408" cy="527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r>
                <a:rPr lang="en-US" sz="3200" b="1" dirty="0">
                  <a:solidFill>
                    <a:schemeClr val="accent1"/>
                  </a:solidFill>
                  <a:cs typeface="Arial" panose="020B0604020202020204" pitchFamily="34" charset="0"/>
                </a:rPr>
                <a:t>02.</a:t>
              </a:r>
            </a:p>
          </p:txBody>
        </p:sp>
      </p:grpSp>
      <p:grpSp>
        <p:nvGrpSpPr>
          <p:cNvPr id="28" name="Group 27">
            <a:extLst>
              <a:ext uri="{FF2B5EF4-FFF2-40B4-BE49-F238E27FC236}">
                <a16:creationId xmlns:a16="http://schemas.microsoft.com/office/drawing/2014/main" id="{4BABDFB6-0A15-470C-A723-6F55C45B92D8}"/>
              </a:ext>
            </a:extLst>
          </p:cNvPr>
          <p:cNvGrpSpPr/>
          <p:nvPr/>
        </p:nvGrpSpPr>
        <p:grpSpPr>
          <a:xfrm>
            <a:off x="3498629" y="3335386"/>
            <a:ext cx="1296909" cy="527067"/>
            <a:chOff x="3498629" y="3335386"/>
            <a:chExt cx="1296909" cy="527067"/>
          </a:xfrm>
        </p:grpSpPr>
        <p:sp>
          <p:nvSpPr>
            <p:cNvPr id="10" name="TextBox 9"/>
            <p:cNvSpPr txBox="1"/>
            <p:nvPr/>
          </p:nvSpPr>
          <p:spPr>
            <a:xfrm>
              <a:off x="4226151" y="3449199"/>
              <a:ext cx="569387" cy="311624"/>
            </a:xfrm>
            <a:prstGeom prst="rect">
              <a:avLst/>
            </a:prstGeom>
            <a:noFill/>
          </p:spPr>
          <p:txBody>
            <a:bodyPr wrap="none" lIns="34290" tIns="17145" rIns="34290" bIns="17145" rtlCol="0">
              <a:spAutoFit/>
            </a:bodyPr>
            <a:lstStyle/>
            <a:p>
              <a:r>
                <a:rPr lang="en-US" b="1" dirty="0">
                  <a:solidFill>
                    <a:schemeClr val="tx2"/>
                  </a:solidFill>
                  <a:ea typeface="Open Sans" panose="020B0606030504020204" pitchFamily="34" charset="0"/>
                  <a:cs typeface="Arial" panose="020B0604020202020204" pitchFamily="34" charset="0"/>
                </a:rPr>
                <a:t>AGE</a:t>
              </a:r>
            </a:p>
          </p:txBody>
        </p:sp>
        <p:sp>
          <p:nvSpPr>
            <p:cNvPr id="19" name="Rectangle 8"/>
            <p:cNvSpPr>
              <a:spLocks noChangeArrowheads="1"/>
            </p:cNvSpPr>
            <p:nvPr/>
          </p:nvSpPr>
          <p:spPr bwMode="auto">
            <a:xfrm>
              <a:off x="3498629" y="3335386"/>
              <a:ext cx="758408" cy="527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r>
                <a:rPr lang="en-US" sz="3200" b="1" dirty="0">
                  <a:solidFill>
                    <a:schemeClr val="accent1"/>
                  </a:solidFill>
                  <a:cs typeface="Arial" panose="020B0604020202020204" pitchFamily="34" charset="0"/>
                </a:rPr>
                <a:t>05.</a:t>
              </a:r>
            </a:p>
          </p:txBody>
        </p:sp>
      </p:grpSp>
      <p:grpSp>
        <p:nvGrpSpPr>
          <p:cNvPr id="26" name="Group 25">
            <a:extLst>
              <a:ext uri="{FF2B5EF4-FFF2-40B4-BE49-F238E27FC236}">
                <a16:creationId xmlns:a16="http://schemas.microsoft.com/office/drawing/2014/main" id="{B2A84006-36F0-447B-820A-6C883FB3D77F}"/>
              </a:ext>
            </a:extLst>
          </p:cNvPr>
          <p:cNvGrpSpPr/>
          <p:nvPr/>
        </p:nvGrpSpPr>
        <p:grpSpPr>
          <a:xfrm>
            <a:off x="6138157" y="1784458"/>
            <a:ext cx="1794890" cy="527067"/>
            <a:chOff x="6254893" y="1784458"/>
            <a:chExt cx="1794890" cy="527067"/>
          </a:xfrm>
        </p:grpSpPr>
        <p:sp>
          <p:nvSpPr>
            <p:cNvPr id="12" name="TextBox 11"/>
            <p:cNvSpPr txBox="1"/>
            <p:nvPr/>
          </p:nvSpPr>
          <p:spPr>
            <a:xfrm>
              <a:off x="6993083" y="1904064"/>
              <a:ext cx="1056700" cy="311624"/>
            </a:xfrm>
            <a:prstGeom prst="rect">
              <a:avLst/>
            </a:prstGeom>
            <a:noFill/>
          </p:spPr>
          <p:txBody>
            <a:bodyPr wrap="none" lIns="34290" tIns="17145" rIns="34290" bIns="17145" rtlCol="0">
              <a:spAutoFit/>
            </a:bodyPr>
            <a:lstStyle/>
            <a:p>
              <a:r>
                <a:rPr lang="en-US" b="1" dirty="0">
                  <a:solidFill>
                    <a:schemeClr val="tx2"/>
                  </a:solidFill>
                  <a:ea typeface="Open Sans" panose="020B0606030504020204" pitchFamily="34" charset="0"/>
                  <a:cs typeface="Arial" panose="020B0604020202020204" pitchFamily="34" charset="0"/>
                </a:rPr>
                <a:t>GENDER</a:t>
              </a:r>
            </a:p>
          </p:txBody>
        </p:sp>
        <p:sp>
          <p:nvSpPr>
            <p:cNvPr id="20" name="Rectangle 8"/>
            <p:cNvSpPr>
              <a:spLocks noChangeArrowheads="1"/>
            </p:cNvSpPr>
            <p:nvPr/>
          </p:nvSpPr>
          <p:spPr bwMode="auto">
            <a:xfrm>
              <a:off x="6254893" y="1784458"/>
              <a:ext cx="758408" cy="527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r>
                <a:rPr lang="en-US" sz="3200" b="1" dirty="0">
                  <a:solidFill>
                    <a:schemeClr val="accent1"/>
                  </a:solidFill>
                  <a:cs typeface="Arial" panose="020B0604020202020204" pitchFamily="34" charset="0"/>
                </a:rPr>
                <a:t>03.</a:t>
              </a:r>
            </a:p>
          </p:txBody>
        </p:sp>
      </p:grpSp>
      <p:grpSp>
        <p:nvGrpSpPr>
          <p:cNvPr id="29" name="Group 28">
            <a:extLst>
              <a:ext uri="{FF2B5EF4-FFF2-40B4-BE49-F238E27FC236}">
                <a16:creationId xmlns:a16="http://schemas.microsoft.com/office/drawing/2014/main" id="{B237FD08-E623-43AA-9EB1-3922CB2BD1B7}"/>
              </a:ext>
            </a:extLst>
          </p:cNvPr>
          <p:cNvGrpSpPr/>
          <p:nvPr/>
        </p:nvGrpSpPr>
        <p:grpSpPr>
          <a:xfrm>
            <a:off x="6138157" y="3335386"/>
            <a:ext cx="1641001" cy="527067"/>
            <a:chOff x="6254893" y="3335386"/>
            <a:chExt cx="1641001" cy="527067"/>
          </a:xfrm>
        </p:grpSpPr>
        <p:sp>
          <p:nvSpPr>
            <p:cNvPr id="14" name="TextBox 13"/>
            <p:cNvSpPr txBox="1"/>
            <p:nvPr/>
          </p:nvSpPr>
          <p:spPr>
            <a:xfrm>
              <a:off x="6993083" y="3449199"/>
              <a:ext cx="902811" cy="311624"/>
            </a:xfrm>
            <a:prstGeom prst="rect">
              <a:avLst/>
            </a:prstGeom>
            <a:noFill/>
          </p:spPr>
          <p:txBody>
            <a:bodyPr wrap="none" lIns="34290" tIns="17145" rIns="34290" bIns="17145" rtlCol="0">
              <a:spAutoFit/>
            </a:bodyPr>
            <a:lstStyle/>
            <a:p>
              <a:r>
                <a:rPr lang="en-US" b="1" dirty="0">
                  <a:solidFill>
                    <a:schemeClr val="tx2"/>
                  </a:solidFill>
                  <a:ea typeface="Open Sans" panose="020B0606030504020204" pitchFamily="34" charset="0"/>
                  <a:cs typeface="Arial" panose="020B0604020202020204" pitchFamily="34" charset="0"/>
                </a:rPr>
                <a:t>COLOR</a:t>
              </a:r>
            </a:p>
          </p:txBody>
        </p:sp>
        <p:sp>
          <p:nvSpPr>
            <p:cNvPr id="21" name="Rectangle 8"/>
            <p:cNvSpPr>
              <a:spLocks noChangeArrowheads="1"/>
            </p:cNvSpPr>
            <p:nvPr/>
          </p:nvSpPr>
          <p:spPr bwMode="auto">
            <a:xfrm>
              <a:off x="6254893" y="3335386"/>
              <a:ext cx="758408" cy="527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r>
                <a:rPr lang="en-US" sz="3200" b="1" dirty="0">
                  <a:solidFill>
                    <a:schemeClr val="accent1"/>
                  </a:solidFill>
                  <a:cs typeface="Arial" panose="020B0604020202020204" pitchFamily="34" charset="0"/>
                </a:rPr>
                <a:t>06.</a:t>
              </a:r>
            </a:p>
          </p:txBody>
        </p:sp>
      </p:grpSp>
    </p:spTree>
    <p:extLst>
      <p:ext uri="{BB962C8B-B14F-4D97-AF65-F5344CB8AC3E}">
        <p14:creationId xmlns:p14="http://schemas.microsoft.com/office/powerpoint/2010/main" val="26753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anim calcmode="lin" valueType="num">
                                      <p:cBhvr>
                                        <p:cTn id="14" dur="500" fill="hold"/>
                                        <p:tgtEl>
                                          <p:spTgt spid="25"/>
                                        </p:tgtEl>
                                        <p:attrNameLst>
                                          <p:attrName>ppt_x</p:attrName>
                                        </p:attrNameLst>
                                      </p:cBhvr>
                                      <p:tavLst>
                                        <p:tav tm="0">
                                          <p:val>
                                            <p:strVal val="#ppt_x"/>
                                          </p:val>
                                        </p:tav>
                                        <p:tav tm="100000">
                                          <p:val>
                                            <p:strVal val="#ppt_x"/>
                                          </p:val>
                                        </p:tav>
                                      </p:tavLst>
                                    </p:anim>
                                    <p:anim calcmode="lin" valueType="num">
                                      <p:cBhvr>
                                        <p:cTn id="15" dur="5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anim calcmode="lin" valueType="num">
                                      <p:cBhvr>
                                        <p:cTn id="26" dur="500" fill="hold"/>
                                        <p:tgtEl>
                                          <p:spTgt spid="27"/>
                                        </p:tgtEl>
                                        <p:attrNameLst>
                                          <p:attrName>ppt_x</p:attrName>
                                        </p:attrNameLst>
                                      </p:cBhvr>
                                      <p:tavLst>
                                        <p:tav tm="0">
                                          <p:val>
                                            <p:strVal val="#ppt_x"/>
                                          </p:val>
                                        </p:tav>
                                        <p:tav tm="100000">
                                          <p:val>
                                            <p:strVal val="#ppt_x"/>
                                          </p:val>
                                        </p:tav>
                                      </p:tavLst>
                                    </p:anim>
                                    <p:anim calcmode="lin" valueType="num">
                                      <p:cBhvr>
                                        <p:cTn id="27" dur="5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anim calcmode="lin" valueType="num">
                                      <p:cBhvr>
                                        <p:cTn id="32" dur="500" fill="hold"/>
                                        <p:tgtEl>
                                          <p:spTgt spid="28"/>
                                        </p:tgtEl>
                                        <p:attrNameLst>
                                          <p:attrName>ppt_x</p:attrName>
                                        </p:attrNameLst>
                                      </p:cBhvr>
                                      <p:tavLst>
                                        <p:tav tm="0">
                                          <p:val>
                                            <p:strVal val="#ppt_x"/>
                                          </p:val>
                                        </p:tav>
                                        <p:tav tm="100000">
                                          <p:val>
                                            <p:strVal val="#ppt_x"/>
                                          </p:val>
                                        </p:tav>
                                      </p:tavLst>
                                    </p:anim>
                                    <p:anim calcmode="lin" valueType="num">
                                      <p:cBhvr>
                                        <p:cTn id="33" dur="500" fill="hold"/>
                                        <p:tgtEl>
                                          <p:spTgt spid="28"/>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anim calcmode="lin" valueType="num">
                                      <p:cBhvr>
                                        <p:cTn id="38" dur="500" fill="hold"/>
                                        <p:tgtEl>
                                          <p:spTgt spid="29"/>
                                        </p:tgtEl>
                                        <p:attrNameLst>
                                          <p:attrName>ppt_x</p:attrName>
                                        </p:attrNameLst>
                                      </p:cBhvr>
                                      <p:tavLst>
                                        <p:tav tm="0">
                                          <p:val>
                                            <p:strVal val="#ppt_x"/>
                                          </p:val>
                                        </p:tav>
                                        <p:tav tm="100000">
                                          <p:val>
                                            <p:strVal val="#ppt_x"/>
                                          </p:val>
                                        </p:tav>
                                      </p:tavLst>
                                    </p:anim>
                                    <p:anim calcmode="lin" valueType="num">
                                      <p:cBhvr>
                                        <p:cTn id="3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E7ADC2-EB1F-BF41-A529-3F6FCF6EF94A}"/>
              </a:ext>
            </a:extLst>
          </p:cNvPr>
          <p:cNvSpPr>
            <a:spLocks noGrp="1"/>
          </p:cNvSpPr>
          <p:nvPr>
            <p:ph type="title"/>
          </p:nvPr>
        </p:nvSpPr>
        <p:spPr/>
        <p:txBody>
          <a:bodyPr/>
          <a:lstStyle/>
          <a:p>
            <a:r>
              <a:rPr lang="en-US" dirty="0"/>
              <a:t>Ethnocentrism</a:t>
            </a:r>
          </a:p>
        </p:txBody>
      </p:sp>
      <p:sp>
        <p:nvSpPr>
          <p:cNvPr id="11" name="Text Placeholder 10">
            <a:extLst>
              <a:ext uri="{FF2B5EF4-FFF2-40B4-BE49-F238E27FC236}">
                <a16:creationId xmlns:a16="http://schemas.microsoft.com/office/drawing/2014/main" id="{10DCBAC5-EC26-8747-998E-836A29B033EB}"/>
              </a:ext>
            </a:extLst>
          </p:cNvPr>
          <p:cNvSpPr>
            <a:spLocks noGrp="1"/>
          </p:cNvSpPr>
          <p:nvPr>
            <p:ph type="body" sz="quarter" idx="13"/>
          </p:nvPr>
        </p:nvSpPr>
        <p:spPr>
          <a:xfrm>
            <a:off x="639461" y="2260925"/>
            <a:ext cx="3699075" cy="2054108"/>
          </a:xfrm>
        </p:spPr>
        <p:txBody>
          <a:bodyPr wrap="square">
            <a:spAutoFit/>
          </a:bodyPr>
          <a:lstStyle/>
          <a:p>
            <a:pPr algn="ctr">
              <a:lnSpc>
                <a:spcPct val="200000"/>
              </a:lnSpc>
              <a:spcAft>
                <a:spcPts val="0"/>
              </a:spcAft>
            </a:pPr>
            <a:r>
              <a:rPr lang="en-US" spc="100" dirty="0"/>
              <a:t>Evaluation of other cultures according to preconceptions originating in the standards and customs of one's own culture.</a:t>
            </a:r>
          </a:p>
        </p:txBody>
      </p:sp>
      <p:sp>
        <p:nvSpPr>
          <p:cNvPr id="12" name="Text Placeholder 11">
            <a:extLst>
              <a:ext uri="{FF2B5EF4-FFF2-40B4-BE49-F238E27FC236}">
                <a16:creationId xmlns:a16="http://schemas.microsoft.com/office/drawing/2014/main" id="{75546393-4975-3840-81B2-32014C057AC6}"/>
              </a:ext>
            </a:extLst>
          </p:cNvPr>
          <p:cNvSpPr>
            <a:spLocks noGrp="1"/>
          </p:cNvSpPr>
          <p:nvPr>
            <p:ph type="body" sz="quarter" idx="15"/>
          </p:nvPr>
        </p:nvSpPr>
        <p:spPr>
          <a:xfrm>
            <a:off x="5111464" y="2284008"/>
            <a:ext cx="3215412" cy="1546278"/>
          </a:xfrm>
        </p:spPr>
        <p:txBody>
          <a:bodyPr wrap="square">
            <a:spAutoFit/>
          </a:bodyPr>
          <a:lstStyle/>
          <a:p>
            <a:pPr algn="ctr">
              <a:lnSpc>
                <a:spcPct val="200000"/>
              </a:lnSpc>
              <a:spcAft>
                <a:spcPts val="0"/>
              </a:spcAft>
            </a:pPr>
            <a:r>
              <a:rPr lang="en-US" spc="100" dirty="0"/>
              <a:t>The attitude that one's own group, ethnicity, or nationality is superior to others.</a:t>
            </a:r>
          </a:p>
        </p:txBody>
      </p:sp>
      <p:pic>
        <p:nvPicPr>
          <p:cNvPr id="5" name="Graphic 4" descr="Podium outline">
            <a:extLst>
              <a:ext uri="{FF2B5EF4-FFF2-40B4-BE49-F238E27FC236}">
                <a16:creationId xmlns:a16="http://schemas.microsoft.com/office/drawing/2014/main" id="{16CF4CFE-CCD6-48A3-8D13-30E7AE17ABA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261970" y="1308212"/>
            <a:ext cx="914400" cy="914400"/>
          </a:xfrm>
          <a:prstGeom prst="rect">
            <a:avLst/>
          </a:prstGeom>
        </p:spPr>
      </p:pic>
      <p:pic>
        <p:nvPicPr>
          <p:cNvPr id="7" name="Graphic 6" descr="Magnifying glass outline">
            <a:extLst>
              <a:ext uri="{FF2B5EF4-FFF2-40B4-BE49-F238E27FC236}">
                <a16:creationId xmlns:a16="http://schemas.microsoft.com/office/drawing/2014/main" id="{A176EC5C-B1EB-4614-810D-F94AC6532C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31798" y="1308212"/>
            <a:ext cx="914400" cy="914400"/>
          </a:xfrm>
          <a:prstGeom prst="rect">
            <a:avLst/>
          </a:prstGeom>
        </p:spPr>
      </p:pic>
    </p:spTree>
    <p:extLst>
      <p:ext uri="{BB962C8B-B14F-4D97-AF65-F5344CB8AC3E}">
        <p14:creationId xmlns:p14="http://schemas.microsoft.com/office/powerpoint/2010/main" val="1712203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BE2325-2ACF-4812-B160-8D9344D7ED1D}"/>
              </a:ext>
            </a:extLst>
          </p:cNvPr>
          <p:cNvSpPr/>
          <p:nvPr/>
        </p:nvSpPr>
        <p:spPr>
          <a:xfrm>
            <a:off x="1848255" y="0"/>
            <a:ext cx="7295745"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7A957-2F66-49FA-810A-7F7A379E2069}"/>
              </a:ext>
            </a:extLst>
          </p:cNvPr>
          <p:cNvSpPr>
            <a:spLocks noGrp="1"/>
          </p:cNvSpPr>
          <p:nvPr>
            <p:ph type="title"/>
          </p:nvPr>
        </p:nvSpPr>
        <p:spPr>
          <a:xfrm>
            <a:off x="405997" y="645673"/>
            <a:ext cx="1140701" cy="3852154"/>
          </a:xfrm>
        </p:spPr>
        <p:txBody>
          <a:bodyPr/>
          <a:lstStyle/>
          <a:p>
            <a:pPr algn="ctr"/>
            <a:r>
              <a:rPr lang="en-US" sz="6000" dirty="0">
                <a:ln w="15875">
                  <a:solidFill>
                    <a:schemeClr val="accent2"/>
                  </a:solidFill>
                </a:ln>
                <a:solidFill>
                  <a:schemeClr val="accent2"/>
                </a:solidFill>
              </a:rPr>
              <a:t>B</a:t>
            </a:r>
            <a:br>
              <a:rPr lang="en-US" sz="6000" dirty="0">
                <a:ln w="15875">
                  <a:solidFill>
                    <a:schemeClr val="accent2"/>
                  </a:solidFill>
                </a:ln>
                <a:solidFill>
                  <a:schemeClr val="accent2"/>
                </a:solidFill>
              </a:rPr>
            </a:br>
            <a:r>
              <a:rPr lang="en-US" sz="6000" dirty="0">
                <a:ln w="15875">
                  <a:solidFill>
                    <a:schemeClr val="accent2"/>
                  </a:solidFill>
                </a:ln>
                <a:solidFill>
                  <a:schemeClr val="accent2"/>
                </a:solidFill>
              </a:rPr>
              <a:t>I</a:t>
            </a:r>
            <a:br>
              <a:rPr lang="en-US" sz="6000" dirty="0">
                <a:ln w="15875">
                  <a:solidFill>
                    <a:schemeClr val="accent2"/>
                  </a:solidFill>
                </a:ln>
                <a:solidFill>
                  <a:schemeClr val="accent2"/>
                </a:solidFill>
              </a:rPr>
            </a:br>
            <a:r>
              <a:rPr lang="en-US" sz="6000" dirty="0">
                <a:ln w="15875">
                  <a:solidFill>
                    <a:schemeClr val="accent2"/>
                  </a:solidFill>
                </a:ln>
                <a:solidFill>
                  <a:schemeClr val="accent2"/>
                </a:solidFill>
              </a:rPr>
              <a:t>A</a:t>
            </a:r>
            <a:br>
              <a:rPr lang="en-US" sz="6000" dirty="0">
                <a:ln w="15875">
                  <a:solidFill>
                    <a:schemeClr val="accent2"/>
                  </a:solidFill>
                </a:ln>
                <a:solidFill>
                  <a:schemeClr val="accent2"/>
                </a:solidFill>
              </a:rPr>
            </a:br>
            <a:r>
              <a:rPr lang="en-US" sz="6000" dirty="0">
                <a:ln w="15875">
                  <a:solidFill>
                    <a:schemeClr val="accent2"/>
                  </a:solidFill>
                </a:ln>
                <a:solidFill>
                  <a:schemeClr val="accent2"/>
                </a:solidFill>
              </a:rPr>
              <a:t>S</a:t>
            </a:r>
          </a:p>
        </p:txBody>
      </p:sp>
      <p:sp>
        <p:nvSpPr>
          <p:cNvPr id="3" name="Text Placeholder 2">
            <a:extLst>
              <a:ext uri="{FF2B5EF4-FFF2-40B4-BE49-F238E27FC236}">
                <a16:creationId xmlns:a16="http://schemas.microsoft.com/office/drawing/2014/main" id="{D8186B1B-DF18-4235-B1EB-CDE21FDD1DD2}"/>
              </a:ext>
            </a:extLst>
          </p:cNvPr>
          <p:cNvSpPr>
            <a:spLocks noGrp="1"/>
          </p:cNvSpPr>
          <p:nvPr>
            <p:ph type="body" sz="quarter" idx="13"/>
          </p:nvPr>
        </p:nvSpPr>
        <p:spPr>
          <a:xfrm>
            <a:off x="2393002" y="870674"/>
            <a:ext cx="6306088" cy="910332"/>
          </a:xfrm>
        </p:spPr>
        <p:txBody>
          <a:bodyPr/>
          <a:lstStyle/>
          <a:p>
            <a:pPr marL="0" indent="0">
              <a:buNone/>
            </a:pPr>
            <a:r>
              <a:rPr lang="en-US" sz="2000" dirty="0">
                <a:solidFill>
                  <a:schemeClr val="bg1"/>
                </a:solidFill>
                <a:latin typeface="Arial" panose="020B0604020202020204" pitchFamily="34" charset="0"/>
                <a:cs typeface="Arial" panose="020B0604020202020204" pitchFamily="34" charset="0"/>
              </a:rPr>
              <a:t>“A personal and sometimes unreasoned judgement”</a:t>
            </a:r>
          </a:p>
          <a:p>
            <a:pPr marL="0" indent="0">
              <a:buNone/>
            </a:pPr>
            <a:r>
              <a:rPr lang="en-US" sz="1100" dirty="0">
                <a:solidFill>
                  <a:schemeClr val="bg1"/>
                </a:solidFill>
                <a:latin typeface="Arial" panose="020B0604020202020204" pitchFamily="34" charset="0"/>
                <a:cs typeface="Arial" panose="020B0604020202020204" pitchFamily="34" charset="0"/>
              </a:rPr>
              <a:t>Source: Merriam –Webster</a:t>
            </a:r>
          </a:p>
          <a:p>
            <a:endParaRPr lang="en-US" sz="1100" dirty="0">
              <a:solidFill>
                <a:schemeClr val="bg1"/>
              </a:solidFill>
            </a:endParaRPr>
          </a:p>
        </p:txBody>
      </p:sp>
      <p:sp>
        <p:nvSpPr>
          <p:cNvPr id="4" name="Text Placeholder 3">
            <a:extLst>
              <a:ext uri="{FF2B5EF4-FFF2-40B4-BE49-F238E27FC236}">
                <a16:creationId xmlns:a16="http://schemas.microsoft.com/office/drawing/2014/main" id="{62E90581-1BBD-4C65-A486-7523882F07CB}"/>
              </a:ext>
            </a:extLst>
          </p:cNvPr>
          <p:cNvSpPr>
            <a:spLocks noGrp="1"/>
          </p:cNvSpPr>
          <p:nvPr>
            <p:ph type="body" sz="quarter" idx="15"/>
          </p:nvPr>
        </p:nvSpPr>
        <p:spPr>
          <a:xfrm>
            <a:off x="2393001" y="2239053"/>
            <a:ext cx="6306090" cy="2033773"/>
          </a:xfrm>
        </p:spPr>
        <p:txBody>
          <a:bodyPr/>
          <a:lstStyle/>
          <a:p>
            <a:r>
              <a:rPr lang="en-US" sz="2000" spc="-20" dirty="0">
                <a:solidFill>
                  <a:schemeClr val="bg1"/>
                </a:solidFill>
              </a:rPr>
              <a:t>“Bias is an opinion or judgment regarding a person, an ideology, or a group based on personal preferences rather than the facts. Bias is also known as implicit bias, as it’s basically unconscious. People develop bias as they grow in a social setup, even without knowing it.”</a:t>
            </a:r>
          </a:p>
          <a:p>
            <a:r>
              <a:rPr lang="en-US" sz="1100" dirty="0">
                <a:solidFill>
                  <a:schemeClr val="bg1"/>
                </a:solidFill>
              </a:rPr>
              <a:t>Source: The </a:t>
            </a:r>
            <a:r>
              <a:rPr lang="en-US" sz="1100" dirty="0" err="1">
                <a:solidFill>
                  <a:schemeClr val="bg1"/>
                </a:solidFill>
              </a:rPr>
              <a:t>Edvocate</a:t>
            </a:r>
            <a:endParaRPr lang="en-US" sz="1100" dirty="0">
              <a:solidFill>
                <a:schemeClr val="bg1"/>
              </a:solidFill>
            </a:endParaRPr>
          </a:p>
          <a:p>
            <a:endParaRPr lang="en-US" sz="1100" dirty="0">
              <a:solidFill>
                <a:schemeClr val="bg1"/>
              </a:solidFill>
            </a:endParaRPr>
          </a:p>
        </p:txBody>
      </p:sp>
    </p:spTree>
    <p:extLst>
      <p:ext uri="{BB962C8B-B14F-4D97-AF65-F5344CB8AC3E}">
        <p14:creationId xmlns:p14="http://schemas.microsoft.com/office/powerpoint/2010/main" val="419319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161600-FF38-4338-AF90-A5CC01230B02}"/>
              </a:ext>
            </a:extLst>
          </p:cNvPr>
          <p:cNvSpPr/>
          <p:nvPr/>
        </p:nvSpPr>
        <p:spPr>
          <a:xfrm>
            <a:off x="1" y="0"/>
            <a:ext cx="9144000" cy="37621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7A957-2F66-49FA-810A-7F7A379E2069}"/>
              </a:ext>
            </a:extLst>
          </p:cNvPr>
          <p:cNvSpPr>
            <a:spLocks noGrp="1"/>
          </p:cNvSpPr>
          <p:nvPr>
            <p:ph type="title"/>
          </p:nvPr>
        </p:nvSpPr>
        <p:spPr>
          <a:xfrm>
            <a:off x="1345998" y="3881335"/>
            <a:ext cx="6452003" cy="1044507"/>
          </a:xfrm>
        </p:spPr>
        <p:txBody>
          <a:bodyPr/>
          <a:lstStyle/>
          <a:p>
            <a:pPr algn="ctr"/>
            <a:r>
              <a:rPr lang="en-US" sz="6000" spc="200" dirty="0">
                <a:ln w="15875">
                  <a:solidFill>
                    <a:schemeClr val="accent3"/>
                  </a:solidFill>
                </a:ln>
                <a:solidFill>
                  <a:schemeClr val="accent3"/>
                </a:solidFill>
              </a:rPr>
              <a:t>STEROTYPE</a:t>
            </a:r>
          </a:p>
        </p:txBody>
      </p:sp>
      <p:sp>
        <p:nvSpPr>
          <p:cNvPr id="3" name="Text Placeholder 2">
            <a:extLst>
              <a:ext uri="{FF2B5EF4-FFF2-40B4-BE49-F238E27FC236}">
                <a16:creationId xmlns:a16="http://schemas.microsoft.com/office/drawing/2014/main" id="{D8186B1B-DF18-4235-B1EB-CDE21FDD1DD2}"/>
              </a:ext>
            </a:extLst>
          </p:cNvPr>
          <p:cNvSpPr>
            <a:spLocks noGrp="1"/>
          </p:cNvSpPr>
          <p:nvPr>
            <p:ph type="body" sz="quarter" idx="13"/>
          </p:nvPr>
        </p:nvSpPr>
        <p:spPr>
          <a:xfrm>
            <a:off x="1792767" y="1045773"/>
            <a:ext cx="5558464" cy="1891982"/>
          </a:xfrm>
        </p:spPr>
        <p:txBody>
          <a:bodyPr/>
          <a:lstStyle/>
          <a:p>
            <a:r>
              <a:rPr lang="en-US" sz="2800" dirty="0">
                <a:solidFill>
                  <a:schemeClr val="bg1"/>
                </a:solidFill>
                <a:latin typeface="Arial" panose="020B0604020202020204" pitchFamily="34" charset="0"/>
              </a:rPr>
              <a:t>“A widely held but fixed and oversimplified image or idea of a particular type of person or thing.”</a:t>
            </a:r>
          </a:p>
          <a:p>
            <a:r>
              <a:rPr lang="en-US" sz="1400" dirty="0">
                <a:solidFill>
                  <a:schemeClr val="bg1"/>
                </a:solidFill>
                <a:latin typeface="Arial" panose="020B0604020202020204" pitchFamily="34" charset="0"/>
              </a:rPr>
              <a:t>Source: Oxford</a:t>
            </a:r>
            <a:endParaRPr lang="en-US" sz="1400" dirty="0">
              <a:solidFill>
                <a:schemeClr val="bg1"/>
              </a:solidFill>
            </a:endParaRPr>
          </a:p>
        </p:txBody>
      </p:sp>
    </p:spTree>
    <p:extLst>
      <p:ext uri="{BB962C8B-B14F-4D97-AF65-F5344CB8AC3E}">
        <p14:creationId xmlns:p14="http://schemas.microsoft.com/office/powerpoint/2010/main" val="429341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8917E6-F67A-4B0B-9AF2-F864874E320F}"/>
              </a:ext>
            </a:extLst>
          </p:cNvPr>
          <p:cNvSpPr/>
          <p:nvPr/>
        </p:nvSpPr>
        <p:spPr>
          <a:xfrm>
            <a:off x="7538936" y="0"/>
            <a:ext cx="1605065" cy="12585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161600-FF38-4338-AF90-A5CC01230B02}"/>
              </a:ext>
            </a:extLst>
          </p:cNvPr>
          <p:cNvSpPr/>
          <p:nvPr/>
        </p:nvSpPr>
        <p:spPr>
          <a:xfrm>
            <a:off x="1" y="1381328"/>
            <a:ext cx="9144000" cy="37621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87A957-2F66-49FA-810A-7F7A379E2069}"/>
              </a:ext>
            </a:extLst>
          </p:cNvPr>
          <p:cNvSpPr>
            <a:spLocks noGrp="1"/>
          </p:cNvSpPr>
          <p:nvPr>
            <p:ph type="title"/>
          </p:nvPr>
        </p:nvSpPr>
        <p:spPr>
          <a:xfrm>
            <a:off x="1345998" y="214007"/>
            <a:ext cx="6452003" cy="1044507"/>
          </a:xfrm>
        </p:spPr>
        <p:txBody>
          <a:bodyPr/>
          <a:lstStyle/>
          <a:p>
            <a:pPr algn="ctr"/>
            <a:r>
              <a:rPr lang="en-US" sz="6000" spc="100" dirty="0">
                <a:ln w="15875">
                  <a:solidFill>
                    <a:schemeClr val="accent4"/>
                  </a:solidFill>
                </a:ln>
                <a:solidFill>
                  <a:schemeClr val="accent4"/>
                </a:solidFill>
              </a:rPr>
              <a:t>GROUP THINK</a:t>
            </a:r>
          </a:p>
        </p:txBody>
      </p:sp>
      <p:sp>
        <p:nvSpPr>
          <p:cNvPr id="3" name="Text Placeholder 2">
            <a:extLst>
              <a:ext uri="{FF2B5EF4-FFF2-40B4-BE49-F238E27FC236}">
                <a16:creationId xmlns:a16="http://schemas.microsoft.com/office/drawing/2014/main" id="{D8186B1B-DF18-4235-B1EB-CDE21FDD1DD2}"/>
              </a:ext>
            </a:extLst>
          </p:cNvPr>
          <p:cNvSpPr>
            <a:spLocks noGrp="1"/>
          </p:cNvSpPr>
          <p:nvPr>
            <p:ph type="body" sz="quarter" idx="13"/>
          </p:nvPr>
        </p:nvSpPr>
        <p:spPr>
          <a:xfrm>
            <a:off x="1134166" y="2316423"/>
            <a:ext cx="7031308" cy="1891982"/>
          </a:xfrm>
        </p:spPr>
        <p:txBody>
          <a:bodyPr/>
          <a:lstStyle/>
          <a:p>
            <a:r>
              <a:rPr lang="en-US" sz="2400" dirty="0">
                <a:solidFill>
                  <a:schemeClr val="bg1"/>
                </a:solidFill>
                <a:latin typeface="Arial" panose="020B0604020202020204" pitchFamily="34" charset="0"/>
              </a:rPr>
              <a:t>“A phenomenon that occurs when a group of well-intentioned people makes irrational or non-optimal decisions spurred by the urge to conform or the belief that dissent is impossible.”</a:t>
            </a:r>
          </a:p>
          <a:p>
            <a:r>
              <a:rPr lang="en-US" sz="1200" dirty="0">
                <a:solidFill>
                  <a:schemeClr val="bg1"/>
                </a:solidFill>
                <a:latin typeface="Arial" panose="020B0604020202020204" pitchFamily="34" charset="0"/>
              </a:rPr>
              <a:t>Source: Psychology Today</a:t>
            </a:r>
            <a:endParaRPr lang="en-US" sz="1200" dirty="0">
              <a:solidFill>
                <a:schemeClr val="bg1"/>
              </a:solidFill>
            </a:endParaRPr>
          </a:p>
        </p:txBody>
      </p:sp>
    </p:spTree>
    <p:extLst>
      <p:ext uri="{BB962C8B-B14F-4D97-AF65-F5344CB8AC3E}">
        <p14:creationId xmlns:p14="http://schemas.microsoft.com/office/powerpoint/2010/main" val="222522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4329C4A-FEF5-8E4B-AFFE-F2E58921A6ED}"/>
              </a:ext>
            </a:extLst>
          </p:cNvPr>
          <p:cNvGrpSpPr/>
          <p:nvPr/>
        </p:nvGrpSpPr>
        <p:grpSpPr>
          <a:xfrm>
            <a:off x="4166" y="0"/>
            <a:ext cx="3203497" cy="5143500"/>
            <a:chOff x="0" y="0"/>
            <a:chExt cx="4039812" cy="5143500"/>
          </a:xfrm>
        </p:grpSpPr>
        <p:sp>
          <p:nvSpPr>
            <p:cNvPr id="11" name="Freeform 59">
              <a:extLst>
                <a:ext uri="{FF2B5EF4-FFF2-40B4-BE49-F238E27FC236}">
                  <a16:creationId xmlns:a16="http://schemas.microsoft.com/office/drawing/2014/main" id="{76630B3D-8922-1F43-B455-FE8C19EA867A}"/>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bg2">
                    <a:lumMod val="9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Freeform 60">
              <a:extLst>
                <a:ext uri="{FF2B5EF4-FFF2-40B4-BE49-F238E27FC236}">
                  <a16:creationId xmlns:a16="http://schemas.microsoft.com/office/drawing/2014/main" id="{835461AA-5178-4F49-BE72-56CA3CB8194B}"/>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tx2">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a:extLst>
              <a:ext uri="{FF2B5EF4-FFF2-40B4-BE49-F238E27FC236}">
                <a16:creationId xmlns:a16="http://schemas.microsoft.com/office/drawing/2014/main" id="{83CCC575-3CF7-324A-9539-F9CF791C9FF7}"/>
              </a:ext>
            </a:extLst>
          </p:cNvPr>
          <p:cNvPicPr>
            <a:picLocks noChangeAspect="1"/>
          </p:cNvPicPr>
          <p:nvPr/>
        </p:nvPicPr>
        <p:blipFill rotWithShape="1">
          <a:blip r:embed="rId4" cstate="print">
            <a:duotone>
              <a:schemeClr val="bg2">
                <a:shade val="45000"/>
                <a:satMod val="135000"/>
              </a:schemeClr>
              <a:prstClr val="white"/>
            </a:duotone>
            <a:alphaModFix amt="10000"/>
            <a:extLst>
              <a:ext uri="{28A0092B-C50C-407E-A947-70E740481C1C}">
                <a14:useLocalDpi xmlns:a14="http://schemas.microsoft.com/office/drawing/2010/main"/>
              </a:ext>
            </a:extLst>
          </a:blip>
          <a:srcRect l="8933" r="-2"/>
          <a:stretch/>
        </p:blipFill>
        <p:spPr>
          <a:xfrm>
            <a:off x="0" y="0"/>
            <a:ext cx="2517126" cy="5135386"/>
          </a:xfrm>
          <a:prstGeom prst="rect">
            <a:avLst/>
          </a:prstGeom>
        </p:spPr>
      </p:pic>
      <p:sp>
        <p:nvSpPr>
          <p:cNvPr id="13" name="Title 4">
            <a:extLst>
              <a:ext uri="{FF2B5EF4-FFF2-40B4-BE49-F238E27FC236}">
                <a16:creationId xmlns:a16="http://schemas.microsoft.com/office/drawing/2014/main" id="{E44C51B1-B432-1649-A161-D5CE893948D0}"/>
              </a:ext>
            </a:extLst>
          </p:cNvPr>
          <p:cNvSpPr txBox="1">
            <a:spLocks/>
          </p:cNvSpPr>
          <p:nvPr/>
        </p:nvSpPr>
        <p:spPr>
          <a:xfrm>
            <a:off x="630091" y="2077333"/>
            <a:ext cx="1321654" cy="642816"/>
          </a:xfrm>
          <a:prstGeom prst="rect">
            <a:avLst/>
          </a:prstGeom>
        </p:spPr>
        <p:txBody>
          <a:bodyPr spcFirstLastPara="1" vert="horz" wrap="square" lIns="91425" tIns="91425" rIns="91425" bIns="91425" rtlCol="0" anchor="t" anchorCtr="0">
            <a:noAutofit/>
          </a:bodyPr>
          <a:lstStyle>
            <a:lvl1pPr lvl="0" algn="l" defTabSz="685783" rtl="0" eaLnBrk="1" latinLnBrk="0" hangingPunct="1">
              <a:lnSpc>
                <a:spcPct val="90000"/>
              </a:lnSpc>
              <a:spcBef>
                <a:spcPts val="0"/>
              </a:spcBef>
              <a:spcAft>
                <a:spcPts val="0"/>
              </a:spcAft>
              <a:buSzPts val="1200"/>
              <a:buNone/>
              <a:defRPr sz="2100" b="1" kern="1200" spc="-113">
                <a:solidFill>
                  <a:schemeClr val="accent1"/>
                </a:solidFill>
                <a:latin typeface="+mj-lt"/>
                <a:ea typeface="+mj-ea"/>
                <a:cs typeface="+mj-c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r>
              <a:rPr lang="en-US" sz="3600" dirty="0">
                <a:solidFill>
                  <a:schemeClr val="accent3"/>
                </a:solidFill>
              </a:rPr>
              <a:t>Host</a:t>
            </a:r>
          </a:p>
        </p:txBody>
      </p:sp>
      <p:sp>
        <p:nvSpPr>
          <p:cNvPr id="17" name="TextBox 16">
            <a:extLst>
              <a:ext uri="{FF2B5EF4-FFF2-40B4-BE49-F238E27FC236}">
                <a16:creationId xmlns:a16="http://schemas.microsoft.com/office/drawing/2014/main" id="{C3812272-6F18-4D46-A79B-DF234A09707C}"/>
              </a:ext>
            </a:extLst>
          </p:cNvPr>
          <p:cNvSpPr txBox="1"/>
          <p:nvPr/>
        </p:nvSpPr>
        <p:spPr>
          <a:xfrm>
            <a:off x="3359727" y="1371033"/>
            <a:ext cx="2259861" cy="646331"/>
          </a:xfrm>
          <a:prstGeom prst="rect">
            <a:avLst/>
          </a:prstGeom>
          <a:noFill/>
        </p:spPr>
        <p:txBody>
          <a:bodyPr wrap="square" rtlCol="0">
            <a:spAutoFit/>
          </a:bodyPr>
          <a:lstStyle>
            <a:defPPr>
              <a:defRPr lang="en-US"/>
            </a:defPPr>
            <a:lvl1pPr algn="r">
              <a:lnSpc>
                <a:spcPct val="90000"/>
              </a:lnSpc>
              <a:defRPr sz="2000" b="1">
                <a:solidFill>
                  <a:schemeClr val="accent1"/>
                </a:solidFill>
                <a:latin typeface="+mj-lt"/>
                <a:ea typeface="Open Sans" panose="020B0606030504020204" pitchFamily="34" charset="0"/>
                <a:cs typeface="Arial" panose="020B0604020202020204" pitchFamily="34" charset="0"/>
              </a:defRPr>
            </a:lvl1pPr>
          </a:lstStyle>
          <a:p>
            <a:r>
              <a:rPr lang="en-GB" dirty="0"/>
              <a:t>Abraham Gonzales-</a:t>
            </a:r>
            <a:r>
              <a:rPr lang="en-GB" dirty="0" err="1"/>
              <a:t>Pollick</a:t>
            </a:r>
            <a:r>
              <a:rPr lang="en-GB" dirty="0"/>
              <a:t> </a:t>
            </a:r>
            <a:endParaRPr lang="en-US" dirty="0"/>
          </a:p>
        </p:txBody>
      </p:sp>
      <p:pic>
        <p:nvPicPr>
          <p:cNvPr id="6" name="Picture Placeholder 5">
            <a:extLst>
              <a:ext uri="{FF2B5EF4-FFF2-40B4-BE49-F238E27FC236}">
                <a16:creationId xmlns:a16="http://schemas.microsoft.com/office/drawing/2014/main" id="{3AAFF8AD-6C4E-834A-A64D-2CD37CF0DDDC}"/>
              </a:ext>
            </a:extLst>
          </p:cNvPr>
          <p:cNvPicPr>
            <a:picLocks noGrp="1" noChangeAspect="1"/>
          </p:cNvPicPr>
          <p:nvPr>
            <p:ph type="pic" sz="quarter" idx="12"/>
          </p:nvPr>
        </p:nvPicPr>
        <p:blipFill rotWithShape="1">
          <a:blip r:embed="rId5"/>
          <a:srcRect l="8277" t="5672" r="7874" b="10479"/>
          <a:stretch/>
        </p:blipFill>
        <p:spPr>
          <a:xfrm>
            <a:off x="5961668" y="883871"/>
            <a:ext cx="2586532" cy="3448711"/>
          </a:xfrm>
        </p:spPr>
      </p:pic>
      <p:sp>
        <p:nvSpPr>
          <p:cNvPr id="3" name="TextBox 2">
            <a:extLst>
              <a:ext uri="{FF2B5EF4-FFF2-40B4-BE49-F238E27FC236}">
                <a16:creationId xmlns:a16="http://schemas.microsoft.com/office/drawing/2014/main" id="{40320098-822A-DE55-9DA6-7BEC1B9F1439}"/>
              </a:ext>
            </a:extLst>
          </p:cNvPr>
          <p:cNvSpPr txBox="1"/>
          <p:nvPr/>
        </p:nvSpPr>
        <p:spPr>
          <a:xfrm>
            <a:off x="3198314" y="2077332"/>
            <a:ext cx="2446149" cy="2354491"/>
          </a:xfrm>
          <a:prstGeom prst="rect">
            <a:avLst/>
          </a:prstGeom>
        </p:spPr>
        <p:txBody>
          <a:bodyPr wrap="square">
            <a:spAutoFit/>
          </a:bodyPr>
          <a:lstStyle>
            <a:defPPr>
              <a:defRPr lang="en-US"/>
            </a:defPPr>
            <a:lvl1pPr algn="r">
              <a:defRPr sz="1400">
                <a:solidFill>
                  <a:schemeClr val="tx2"/>
                </a:solidFill>
                <a:ea typeface="Open Sans Light" panose="020B0306030504020204" pitchFamily="34" charset="0"/>
                <a:cs typeface="Arial" panose="020B0604020202020204" pitchFamily="34" charset="0"/>
              </a:defRPr>
            </a:lvl1pPr>
          </a:lstStyle>
          <a:p>
            <a:r>
              <a:rPr lang="en-GB" sz="1050" dirty="0"/>
              <a:t>is on a mission to share HR and organizational development knowledge to help business owners across the globe. He has more than 20 years of client service and product management leadership experience, 15 of which have been spent in the PEO space. Abraham sits on the board of various non-profit organizations and has a strong entrepreneurial spirit. He is a highly-regarded keynote speaker and global facilitator on several HR topics, including “Evolving the HR Mindset.”</a:t>
            </a:r>
          </a:p>
        </p:txBody>
      </p:sp>
    </p:spTree>
    <p:custDataLst>
      <p:tags r:id="rId1"/>
    </p:custDataLst>
    <p:extLst>
      <p:ext uri="{BB962C8B-B14F-4D97-AF65-F5344CB8AC3E}">
        <p14:creationId xmlns:p14="http://schemas.microsoft.com/office/powerpoint/2010/main" val="5291757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300" fill="hold"/>
                                        <p:tgtEl>
                                          <p:spTgt spid="17"/>
                                        </p:tgtEl>
                                        <p:attrNameLst>
                                          <p:attrName>ppt_x</p:attrName>
                                        </p:attrNameLst>
                                      </p:cBhvr>
                                      <p:tavLst>
                                        <p:tav tm="0">
                                          <p:val>
                                            <p:strVal val="#ppt_x"/>
                                          </p:val>
                                        </p:tav>
                                        <p:tav tm="100000">
                                          <p:val>
                                            <p:strVal val="#ppt_x"/>
                                          </p:val>
                                        </p:tav>
                                      </p:tavLst>
                                    </p:anim>
                                    <p:anim calcmode="lin" valueType="num">
                                      <p:cBhvr additive="base">
                                        <p:cTn id="8" dur="3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C30F1-48B9-4F6F-B4F5-144920F213EA}"/>
              </a:ext>
            </a:extLst>
          </p:cNvPr>
          <p:cNvSpPr>
            <a:spLocks noGrp="1"/>
          </p:cNvSpPr>
          <p:nvPr>
            <p:ph type="title"/>
          </p:nvPr>
        </p:nvSpPr>
        <p:spPr/>
        <p:txBody>
          <a:bodyPr/>
          <a:lstStyle/>
          <a:p>
            <a:r>
              <a:rPr lang="en-US" dirty="0"/>
              <a:t>Weaving It All Together</a:t>
            </a:r>
          </a:p>
        </p:txBody>
      </p:sp>
      <p:sp>
        <p:nvSpPr>
          <p:cNvPr id="3" name="Text Placeholder 2">
            <a:extLst>
              <a:ext uri="{FF2B5EF4-FFF2-40B4-BE49-F238E27FC236}">
                <a16:creationId xmlns:a16="http://schemas.microsoft.com/office/drawing/2014/main" id="{44F29C01-27A6-424C-8181-D79C9549829F}"/>
              </a:ext>
            </a:extLst>
          </p:cNvPr>
          <p:cNvSpPr>
            <a:spLocks noGrp="1"/>
          </p:cNvSpPr>
          <p:nvPr>
            <p:ph type="body" sz="quarter" idx="13"/>
          </p:nvPr>
        </p:nvSpPr>
        <p:spPr>
          <a:xfrm>
            <a:off x="376813" y="1414807"/>
            <a:ext cx="4963671" cy="2952913"/>
          </a:xfrm>
        </p:spPr>
        <p:txBody>
          <a:bodyPr/>
          <a:lstStyle/>
          <a:p>
            <a:pPr>
              <a:lnSpc>
                <a:spcPct val="200000"/>
              </a:lnSpc>
              <a:spcAft>
                <a:spcPts val="0"/>
              </a:spcAft>
            </a:pPr>
            <a:r>
              <a:rPr lang="en-US" dirty="0"/>
              <a:t>Understanding these broad concepts around differences in people and how we may perceive them, help us identify what skills we may need work on to be effective in a diverse team or to  lead a multicultural team.  </a:t>
            </a:r>
          </a:p>
          <a:p>
            <a:pPr>
              <a:lnSpc>
                <a:spcPct val="200000"/>
              </a:lnSpc>
              <a:spcAft>
                <a:spcPts val="0"/>
              </a:spcAft>
            </a:pPr>
            <a:endParaRPr lang="en-US" dirty="0"/>
          </a:p>
          <a:p>
            <a:pPr>
              <a:lnSpc>
                <a:spcPct val="200000"/>
              </a:lnSpc>
            </a:pPr>
            <a:r>
              <a:rPr lang="en-US" b="1" dirty="0"/>
              <a:t>Simply help us think bigger!</a:t>
            </a:r>
          </a:p>
        </p:txBody>
      </p:sp>
      <p:pic>
        <p:nvPicPr>
          <p:cNvPr id="5" name="Picture 4">
            <a:extLst>
              <a:ext uri="{FF2B5EF4-FFF2-40B4-BE49-F238E27FC236}">
                <a16:creationId xmlns:a16="http://schemas.microsoft.com/office/drawing/2014/main" id="{4B10C9D7-1E0F-46DE-99D6-84BD5A25826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34035" y="648928"/>
            <a:ext cx="2926301" cy="4494571"/>
          </a:xfrm>
          <a:prstGeom prst="rect">
            <a:avLst/>
          </a:prstGeom>
        </p:spPr>
      </p:pic>
    </p:spTree>
    <p:extLst>
      <p:ext uri="{BB962C8B-B14F-4D97-AF65-F5344CB8AC3E}">
        <p14:creationId xmlns:p14="http://schemas.microsoft.com/office/powerpoint/2010/main" val="3801067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holding a globe&#10;&#10;Description automatically generated with medium confidence">
            <a:extLst>
              <a:ext uri="{FF2B5EF4-FFF2-40B4-BE49-F238E27FC236}">
                <a16:creationId xmlns:a16="http://schemas.microsoft.com/office/drawing/2014/main" id="{FEFA7AE5-8EE5-426E-B41F-E37F694BD7DF}"/>
              </a:ext>
            </a:extLst>
          </p:cNvPr>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p:pic>
      <p:sp>
        <p:nvSpPr>
          <p:cNvPr id="19" name="Rectangle 18">
            <a:extLst>
              <a:ext uri="{FF2B5EF4-FFF2-40B4-BE49-F238E27FC236}">
                <a16:creationId xmlns:a16="http://schemas.microsoft.com/office/drawing/2014/main" id="{737D6247-4988-AB45-809F-FE08B919E821}"/>
              </a:ext>
            </a:extLst>
          </p:cNvPr>
          <p:cNvSpPr/>
          <p:nvPr/>
        </p:nvSpPr>
        <p:spPr>
          <a:xfrm>
            <a:off x="0" y="0"/>
            <a:ext cx="9144000" cy="5143500"/>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66723" y="3309950"/>
            <a:ext cx="4966514" cy="1420534"/>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90000"/>
              </a:lnSpc>
            </a:pPr>
            <a:r>
              <a:rPr lang="en-US" sz="4500" dirty="0">
                <a:solidFill>
                  <a:schemeClr val="bg1"/>
                </a:solidFill>
                <a:latin typeface="+mj-lt"/>
                <a:cs typeface="Arial" panose="020B0604020202020204" pitchFamily="34" charset="0"/>
              </a:rPr>
              <a:t>Considering Global Mindset</a:t>
            </a:r>
          </a:p>
        </p:txBody>
      </p:sp>
    </p:spTree>
    <p:extLst>
      <p:ext uri="{BB962C8B-B14F-4D97-AF65-F5344CB8AC3E}">
        <p14:creationId xmlns:p14="http://schemas.microsoft.com/office/powerpoint/2010/main" val="308062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3411020"/>
            <a:ext cx="9144000" cy="17324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4" name="Text Placeholder 3">
            <a:extLst>
              <a:ext uri="{FF2B5EF4-FFF2-40B4-BE49-F238E27FC236}">
                <a16:creationId xmlns:a16="http://schemas.microsoft.com/office/drawing/2014/main" id="{0E9476A3-7FA8-2C45-8277-C2922FC93BE3}"/>
              </a:ext>
            </a:extLst>
          </p:cNvPr>
          <p:cNvSpPr>
            <a:spLocks noGrp="1"/>
          </p:cNvSpPr>
          <p:nvPr>
            <p:ph type="body" sz="quarter" idx="14"/>
          </p:nvPr>
        </p:nvSpPr>
        <p:spPr>
          <a:xfrm>
            <a:off x="1424763" y="3912510"/>
            <a:ext cx="7300948" cy="739001"/>
          </a:xfrm>
        </p:spPr>
        <p:txBody>
          <a:bodyPr/>
          <a:lstStyle/>
          <a:p>
            <a:pPr>
              <a:spcAft>
                <a:spcPts val="300"/>
              </a:spcAft>
            </a:pPr>
            <a:r>
              <a:rPr lang="en-US" sz="2000" dirty="0">
                <a:solidFill>
                  <a:schemeClr val="bg1"/>
                </a:solidFill>
                <a:ea typeface="Open Sans" panose="020B0606030504020204" pitchFamily="34" charset="0"/>
              </a:rPr>
              <a:t>In a new setting or situation: Do we tend to lean on our traditional norms, or behaviors we are most comfortable in?</a:t>
            </a:r>
          </a:p>
        </p:txBody>
      </p:sp>
      <p:pic>
        <p:nvPicPr>
          <p:cNvPr id="6" name="Graphic 5" descr="Badge Question Mark outline">
            <a:extLst>
              <a:ext uri="{FF2B5EF4-FFF2-40B4-BE49-F238E27FC236}">
                <a16:creationId xmlns:a16="http://schemas.microsoft.com/office/drawing/2014/main" id="{C828B6DE-5F2D-4501-A526-89AF4297BED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8290" y="3827721"/>
            <a:ext cx="914400" cy="914400"/>
          </a:xfrm>
          <a:prstGeom prst="rect">
            <a:avLst/>
          </a:prstGeom>
        </p:spPr>
      </p:pic>
      <p:pic>
        <p:nvPicPr>
          <p:cNvPr id="7" name="Picture Placeholder 6" descr="A group of people holding cups&#10;&#10;Description automatically generated with medium confidence">
            <a:extLst>
              <a:ext uri="{FF2B5EF4-FFF2-40B4-BE49-F238E27FC236}">
                <a16:creationId xmlns:a16="http://schemas.microsoft.com/office/drawing/2014/main" id="{4308F4EB-FF7A-4DD2-8896-D7332922D062}"/>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a:ext>
            </a:extLst>
          </a:blip>
          <a:srcRect/>
          <a:stretch/>
        </p:blipFill>
        <p:spPr>
          <a:xfrm>
            <a:off x="0" y="0"/>
            <a:ext cx="9144000" cy="3411020"/>
          </a:xfrm>
        </p:spPr>
      </p:pic>
    </p:spTree>
    <p:extLst>
      <p:ext uri="{BB962C8B-B14F-4D97-AF65-F5344CB8AC3E}">
        <p14:creationId xmlns:p14="http://schemas.microsoft.com/office/powerpoint/2010/main" val="1778354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3DAC65D-5591-4CF5-874B-CCFD4A807711}"/>
              </a:ext>
            </a:extLst>
          </p:cNvPr>
          <p:cNvSpPr>
            <a:spLocks noGrp="1"/>
          </p:cNvSpPr>
          <p:nvPr>
            <p:ph type="body" sz="quarter" idx="13"/>
          </p:nvPr>
        </p:nvSpPr>
        <p:spPr>
          <a:xfrm>
            <a:off x="4384609" y="934701"/>
            <a:ext cx="4195186" cy="3274097"/>
          </a:xfrm>
        </p:spPr>
        <p:txBody>
          <a:bodyPr/>
          <a:lstStyle/>
          <a:p>
            <a:pPr>
              <a:lnSpc>
                <a:spcPct val="150000"/>
              </a:lnSpc>
            </a:pPr>
            <a:r>
              <a:rPr lang="en-US" sz="2000" dirty="0"/>
              <a:t>“A global mindset is the ability to recognize and reflexively adjust to cultural signals so that an individual's effectiveness is not compromised when dealing with people from different backgrounds.”</a:t>
            </a:r>
          </a:p>
          <a:p>
            <a:pPr>
              <a:lnSpc>
                <a:spcPct val="150000"/>
              </a:lnSpc>
            </a:pPr>
            <a:r>
              <a:rPr lang="en-US" sz="1400" dirty="0"/>
              <a:t>Source: RW3</a:t>
            </a:r>
          </a:p>
        </p:txBody>
      </p:sp>
      <p:pic>
        <p:nvPicPr>
          <p:cNvPr id="10" name="Graphic 9" descr="World outline">
            <a:extLst>
              <a:ext uri="{FF2B5EF4-FFF2-40B4-BE49-F238E27FC236}">
                <a16:creationId xmlns:a16="http://schemas.microsoft.com/office/drawing/2014/main" id="{6F702212-3F09-415F-BAC7-05B7169E4713}"/>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26350" t="6802" b="6802"/>
          <a:stretch/>
        </p:blipFill>
        <p:spPr>
          <a:xfrm>
            <a:off x="1" y="0"/>
            <a:ext cx="4384608" cy="5143500"/>
          </a:xfrm>
          <a:prstGeom prst="rect">
            <a:avLst/>
          </a:prstGeom>
        </p:spPr>
      </p:pic>
    </p:spTree>
    <p:extLst>
      <p:ext uri="{BB962C8B-B14F-4D97-AF65-F5344CB8AC3E}">
        <p14:creationId xmlns:p14="http://schemas.microsoft.com/office/powerpoint/2010/main" val="410755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anim calcmode="lin" valueType="num">
                                      <p:cBhvr>
                                        <p:cTn id="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anim calcmode="lin" valueType="num">
                                      <p:cBhvr>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in a meeting&#10;&#10;Description automatically generated with low confidence">
            <a:extLst>
              <a:ext uri="{FF2B5EF4-FFF2-40B4-BE49-F238E27FC236}">
                <a16:creationId xmlns:a16="http://schemas.microsoft.com/office/drawing/2014/main" id="{6C5DBD3C-58E5-428A-BDCC-CB6E70F70481}"/>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3080084" y="0"/>
            <a:ext cx="6063915" cy="5143500"/>
          </a:xfrm>
        </p:spPr>
      </p:pic>
      <p:sp>
        <p:nvSpPr>
          <p:cNvPr id="7" name="Rectangle 6">
            <a:extLst>
              <a:ext uri="{FF2B5EF4-FFF2-40B4-BE49-F238E27FC236}">
                <a16:creationId xmlns:a16="http://schemas.microsoft.com/office/drawing/2014/main" id="{CDE28265-0166-724C-8E55-82CEBA21D270}"/>
              </a:ext>
            </a:extLst>
          </p:cNvPr>
          <p:cNvSpPr/>
          <p:nvPr/>
        </p:nvSpPr>
        <p:spPr>
          <a:xfrm>
            <a:off x="822622" y="686803"/>
            <a:ext cx="2887577" cy="376989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DC63F"/>
              </a:solidFill>
            </a:endParaRPr>
          </a:p>
        </p:txBody>
      </p:sp>
      <p:sp>
        <p:nvSpPr>
          <p:cNvPr id="8" name="Text Placeholder 1">
            <a:extLst>
              <a:ext uri="{FF2B5EF4-FFF2-40B4-BE49-F238E27FC236}">
                <a16:creationId xmlns:a16="http://schemas.microsoft.com/office/drawing/2014/main" id="{1178EAFB-A96F-204D-AA91-7FAC527F5D30}"/>
              </a:ext>
            </a:extLst>
          </p:cNvPr>
          <p:cNvSpPr txBox="1">
            <a:spLocks/>
          </p:cNvSpPr>
          <p:nvPr/>
        </p:nvSpPr>
        <p:spPr>
          <a:xfrm>
            <a:off x="1109333" y="2012188"/>
            <a:ext cx="2312110" cy="2261937"/>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300" dirty="0">
                <a:solidFill>
                  <a:srgbClr val="FFFFFF"/>
                </a:solidFill>
                <a:latin typeface="+mn-lt"/>
                <a:ea typeface="Open Sans" panose="020B0606030504020204" pitchFamily="34" charset="0"/>
                <a:cs typeface="Arial" panose="020B0604020202020204" pitchFamily="34" charset="0"/>
              </a:rPr>
              <a:t>“Global Mindset is the set of individual qualities, communication skills, and actionable knowledge that empowers those in leadership roles to influence multicultural individuals, groups, and organizations.”</a:t>
            </a:r>
            <a:br>
              <a:rPr lang="en-US" sz="1100" dirty="0">
                <a:solidFill>
                  <a:srgbClr val="FFFFFF"/>
                </a:solidFill>
                <a:latin typeface="+mn-lt"/>
                <a:ea typeface="Open Sans" panose="020B0606030504020204" pitchFamily="34" charset="0"/>
                <a:cs typeface="Arial" panose="020B0604020202020204" pitchFamily="34" charset="0"/>
              </a:rPr>
            </a:br>
            <a:br>
              <a:rPr lang="en-US" sz="1100" dirty="0">
                <a:solidFill>
                  <a:srgbClr val="FFFFFF"/>
                </a:solidFill>
                <a:latin typeface="+mn-lt"/>
                <a:ea typeface="Open Sans" panose="020B0606030504020204" pitchFamily="34" charset="0"/>
                <a:cs typeface="Arial" panose="020B0604020202020204" pitchFamily="34" charset="0"/>
              </a:rPr>
            </a:br>
            <a:r>
              <a:rPr lang="en-US" sz="900" dirty="0">
                <a:solidFill>
                  <a:srgbClr val="FFFFFF"/>
                </a:solidFill>
                <a:latin typeface="+mn-lt"/>
                <a:ea typeface="Open Sans" panose="020B0606030504020204" pitchFamily="34" charset="0"/>
                <a:cs typeface="Arial" panose="020B0604020202020204" pitchFamily="34" charset="0"/>
              </a:rPr>
              <a:t>Source: Thunderbird School of</a:t>
            </a:r>
          </a:p>
          <a:p>
            <a:pPr marL="0" indent="0" algn="ctr">
              <a:spcBef>
                <a:spcPts val="0"/>
              </a:spcBef>
              <a:buNone/>
            </a:pPr>
            <a:r>
              <a:rPr lang="en-US" sz="900" dirty="0">
                <a:solidFill>
                  <a:srgbClr val="FFFFFF"/>
                </a:solidFill>
                <a:latin typeface="+mn-lt"/>
                <a:ea typeface="Open Sans" panose="020B0606030504020204" pitchFamily="34" charset="0"/>
                <a:cs typeface="Arial" panose="020B0604020202020204" pitchFamily="34" charset="0"/>
              </a:rPr>
              <a:t> Business Management</a:t>
            </a:r>
          </a:p>
        </p:txBody>
      </p:sp>
      <p:pic>
        <p:nvPicPr>
          <p:cNvPr id="3" name="Graphic 2" descr="Brain in head outline">
            <a:extLst>
              <a:ext uri="{FF2B5EF4-FFF2-40B4-BE49-F238E27FC236}">
                <a16:creationId xmlns:a16="http://schemas.microsoft.com/office/drawing/2014/main" id="{833226B0-0F6C-4CF8-B747-6BB7B347B5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08188" y="916825"/>
            <a:ext cx="914400" cy="914400"/>
          </a:xfrm>
          <a:prstGeom prst="rect">
            <a:avLst/>
          </a:prstGeom>
        </p:spPr>
      </p:pic>
    </p:spTree>
    <p:extLst>
      <p:ext uri="{BB962C8B-B14F-4D97-AF65-F5344CB8AC3E}">
        <p14:creationId xmlns:p14="http://schemas.microsoft.com/office/powerpoint/2010/main" val="257631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itting at a desk with a computer&#10;&#10;Description automatically generated with low confidence">
            <a:extLst>
              <a:ext uri="{FF2B5EF4-FFF2-40B4-BE49-F238E27FC236}">
                <a16:creationId xmlns:a16="http://schemas.microsoft.com/office/drawing/2014/main" id="{4B0AFF2D-2FBA-407E-820C-8FB094784E7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r="-35"/>
          <a:stretch/>
        </p:blipFill>
        <p:spPr>
          <a:xfrm flipH="1">
            <a:off x="0" y="0"/>
            <a:ext cx="9144000" cy="5143500"/>
          </a:xfrm>
        </p:spPr>
      </p:pic>
      <p:sp>
        <p:nvSpPr>
          <p:cNvPr id="7" name="Rectangle 6"/>
          <p:cNvSpPr/>
          <p:nvPr/>
        </p:nvSpPr>
        <p:spPr>
          <a:xfrm>
            <a:off x="3173" y="0"/>
            <a:ext cx="3887891" cy="5143500"/>
          </a:xfrm>
          <a:prstGeom prst="rect">
            <a:avLst/>
          </a:prstGeom>
          <a:gradFill flip="none" rotWithShape="1">
            <a:gsLst>
              <a:gs pos="29000">
                <a:srgbClr val="FFFFFF">
                  <a:alpha val="95000"/>
                </a:srgbClr>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0627D4-E93B-2449-8BDF-163191FA0ED3}"/>
              </a:ext>
            </a:extLst>
          </p:cNvPr>
          <p:cNvSpPr>
            <a:spLocks noGrp="1"/>
          </p:cNvSpPr>
          <p:nvPr>
            <p:ph type="title"/>
          </p:nvPr>
        </p:nvSpPr>
        <p:spPr>
          <a:prstGeom prst="rect">
            <a:avLst/>
          </a:prstGeom>
        </p:spPr>
        <p:txBody>
          <a:bodyPr/>
          <a:lstStyle/>
          <a:p>
            <a:r>
              <a:rPr lang="en-US" dirty="0">
                <a:solidFill>
                  <a:schemeClr val="accent1"/>
                </a:solidFill>
              </a:rPr>
              <a:t>Global Mindset</a:t>
            </a:r>
          </a:p>
        </p:txBody>
      </p:sp>
      <p:sp>
        <p:nvSpPr>
          <p:cNvPr id="3" name="Text Placeholder 2">
            <a:extLst>
              <a:ext uri="{FF2B5EF4-FFF2-40B4-BE49-F238E27FC236}">
                <a16:creationId xmlns:a16="http://schemas.microsoft.com/office/drawing/2014/main" id="{48BCD1F4-C498-304D-B2E2-24CE53F24C19}"/>
              </a:ext>
            </a:extLst>
          </p:cNvPr>
          <p:cNvSpPr>
            <a:spLocks noGrp="1"/>
          </p:cNvSpPr>
          <p:nvPr>
            <p:ph type="body" sz="quarter" idx="13"/>
          </p:nvPr>
        </p:nvSpPr>
        <p:spPr>
          <a:xfrm>
            <a:off x="376815" y="1493536"/>
            <a:ext cx="3154326" cy="2533716"/>
          </a:xfrm>
        </p:spPr>
        <p:txBody>
          <a:bodyPr/>
          <a:lstStyle/>
          <a:p>
            <a:pPr lvl="1" indent="0">
              <a:lnSpc>
                <a:spcPct val="150000"/>
              </a:lnSpc>
              <a:spcAft>
                <a:spcPts val="600"/>
              </a:spcAft>
              <a:buClr>
                <a:schemeClr val="accent1"/>
              </a:buClr>
              <a:buNone/>
            </a:pPr>
            <a:r>
              <a:rPr lang="en-US" dirty="0">
                <a:solidFill>
                  <a:schemeClr val="tx2"/>
                </a:solidFill>
              </a:rPr>
              <a:t>Skills Include:</a:t>
            </a:r>
          </a:p>
          <a:p>
            <a:pPr marL="285750" lvl="1" indent="-285750">
              <a:lnSpc>
                <a:spcPct val="150000"/>
              </a:lnSpc>
              <a:spcAft>
                <a:spcPts val="600"/>
              </a:spcAft>
              <a:buClr>
                <a:schemeClr val="accent1"/>
              </a:buClr>
            </a:pPr>
            <a:r>
              <a:rPr lang="en-US" dirty="0">
                <a:solidFill>
                  <a:schemeClr val="tx2"/>
                </a:solidFill>
              </a:rPr>
              <a:t>Curiosity</a:t>
            </a:r>
          </a:p>
          <a:p>
            <a:pPr marL="285750" lvl="1" indent="-285750">
              <a:lnSpc>
                <a:spcPct val="150000"/>
              </a:lnSpc>
              <a:spcAft>
                <a:spcPts val="600"/>
              </a:spcAft>
              <a:buClr>
                <a:schemeClr val="accent1"/>
              </a:buClr>
            </a:pPr>
            <a:r>
              <a:rPr lang="en-US" dirty="0">
                <a:solidFill>
                  <a:schemeClr val="tx2"/>
                </a:solidFill>
              </a:rPr>
              <a:t>Openness</a:t>
            </a:r>
          </a:p>
          <a:p>
            <a:pPr marL="285750" lvl="1" indent="-285750">
              <a:lnSpc>
                <a:spcPct val="150000"/>
              </a:lnSpc>
              <a:spcAft>
                <a:spcPts val="600"/>
              </a:spcAft>
              <a:buClr>
                <a:schemeClr val="accent1"/>
              </a:buClr>
            </a:pPr>
            <a:r>
              <a:rPr lang="en-US" dirty="0">
                <a:solidFill>
                  <a:schemeClr val="tx2"/>
                </a:solidFill>
              </a:rPr>
              <a:t>Self-Awareness</a:t>
            </a:r>
          </a:p>
          <a:p>
            <a:pPr marL="285750" lvl="1" indent="-285750">
              <a:lnSpc>
                <a:spcPct val="150000"/>
              </a:lnSpc>
              <a:spcAft>
                <a:spcPts val="600"/>
              </a:spcAft>
              <a:buClr>
                <a:schemeClr val="accent1"/>
              </a:buClr>
            </a:pPr>
            <a:endParaRPr lang="en-US" dirty="0">
              <a:solidFill>
                <a:schemeClr val="tx2"/>
              </a:solidFill>
            </a:endParaRPr>
          </a:p>
          <a:p>
            <a:pPr lvl="1" indent="0">
              <a:lnSpc>
                <a:spcPct val="150000"/>
              </a:lnSpc>
              <a:spcAft>
                <a:spcPts val="600"/>
              </a:spcAft>
              <a:buClr>
                <a:schemeClr val="accent1"/>
              </a:buClr>
              <a:buNone/>
            </a:pPr>
            <a:r>
              <a:rPr lang="en-US" b="1" dirty="0">
                <a:solidFill>
                  <a:schemeClr val="tx2"/>
                </a:solidFill>
              </a:rPr>
              <a:t>Do you have these skills?</a:t>
            </a:r>
            <a:endParaRPr lang="en-US" dirty="0">
              <a:solidFill>
                <a:schemeClr val="tx2"/>
              </a:solidFill>
            </a:endParaRPr>
          </a:p>
        </p:txBody>
      </p:sp>
    </p:spTree>
    <p:extLst>
      <p:ext uri="{BB962C8B-B14F-4D97-AF65-F5344CB8AC3E}">
        <p14:creationId xmlns:p14="http://schemas.microsoft.com/office/powerpoint/2010/main" val="2684071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prstGeom prst="rect">
            <a:avLst/>
          </a:prstGeom>
        </p:spPr>
        <p:txBody>
          <a:bodyPr/>
          <a:lstStyle/>
          <a:p>
            <a:r>
              <a:rPr lang="en-US" dirty="0"/>
              <a:t>There are 3 primary dimensions of Global Mindset: </a:t>
            </a:r>
          </a:p>
        </p:txBody>
      </p:sp>
      <p:sp>
        <p:nvSpPr>
          <p:cNvPr id="2" name="Title 1">
            <a:extLst>
              <a:ext uri="{FF2B5EF4-FFF2-40B4-BE49-F238E27FC236}">
                <a16:creationId xmlns:a16="http://schemas.microsoft.com/office/drawing/2014/main" id="{2BCC562F-30D8-3A48-B7CF-8C88E9B247D0}"/>
              </a:ext>
            </a:extLst>
          </p:cNvPr>
          <p:cNvSpPr>
            <a:spLocks noGrp="1"/>
          </p:cNvSpPr>
          <p:nvPr>
            <p:ph type="title"/>
          </p:nvPr>
        </p:nvSpPr>
        <p:spPr>
          <a:prstGeom prst="rect">
            <a:avLst/>
          </a:prstGeom>
        </p:spPr>
        <p:txBody>
          <a:bodyPr/>
          <a:lstStyle/>
          <a:p>
            <a:r>
              <a:rPr lang="en-US" dirty="0"/>
              <a:t>Global Mindset</a:t>
            </a:r>
          </a:p>
        </p:txBody>
      </p:sp>
      <p:sp>
        <p:nvSpPr>
          <p:cNvPr id="16" name="Oval 15"/>
          <p:cNvSpPr/>
          <p:nvPr/>
        </p:nvSpPr>
        <p:spPr>
          <a:xfrm>
            <a:off x="2231456" y="1526977"/>
            <a:ext cx="1692319" cy="1692473"/>
          </a:xfrm>
          <a:prstGeom prst="ellipse">
            <a:avLst/>
          </a:prstGeom>
          <a:solidFill>
            <a:schemeClr val="accent1">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17" name="Oval 16"/>
          <p:cNvSpPr/>
          <p:nvPr/>
        </p:nvSpPr>
        <p:spPr>
          <a:xfrm>
            <a:off x="3821444" y="1526977"/>
            <a:ext cx="1692914" cy="1692473"/>
          </a:xfrm>
          <a:prstGeom prst="ellipse">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18" name="Oval 17"/>
          <p:cNvSpPr/>
          <p:nvPr/>
        </p:nvSpPr>
        <p:spPr>
          <a:xfrm>
            <a:off x="5395684" y="1526977"/>
            <a:ext cx="1692914" cy="1692473"/>
          </a:xfrm>
          <a:prstGeom prst="ellipse">
            <a:avLst/>
          </a:prstGeom>
          <a:solidFill>
            <a:schemeClr val="accent4">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44" name="Rectangle 8"/>
          <p:cNvSpPr>
            <a:spLocks noChangeArrowheads="1"/>
          </p:cNvSpPr>
          <p:nvPr/>
        </p:nvSpPr>
        <p:spPr bwMode="auto">
          <a:xfrm>
            <a:off x="2746983" y="2072369"/>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34290" tIns="17145" rIns="34290" bIns="17145">
            <a:spAutoFit/>
          </a:bodyPr>
          <a:lstStyle/>
          <a:p>
            <a:r>
              <a:rPr lang="en-US" sz="3500" b="1" dirty="0">
                <a:solidFill>
                  <a:srgbClr val="FFFFFF"/>
                </a:solidFill>
                <a:cs typeface="Arial" panose="020B0604020202020204" pitchFamily="34" charset="0"/>
              </a:rPr>
              <a:t>01.</a:t>
            </a:r>
          </a:p>
        </p:txBody>
      </p:sp>
      <p:sp>
        <p:nvSpPr>
          <p:cNvPr id="45" name="Rectangle 36"/>
          <p:cNvSpPr>
            <a:spLocks noChangeArrowheads="1"/>
          </p:cNvSpPr>
          <p:nvPr/>
        </p:nvSpPr>
        <p:spPr bwMode="auto">
          <a:xfrm>
            <a:off x="4375194" y="2072369"/>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34290" tIns="17145" rIns="34290" bIns="17145">
            <a:spAutoFit/>
          </a:bodyPr>
          <a:lstStyle/>
          <a:p>
            <a:r>
              <a:rPr lang="en-US" sz="3500" b="1" dirty="0">
                <a:solidFill>
                  <a:srgbClr val="FFFFFF"/>
                </a:solidFill>
                <a:cs typeface="Arial" panose="020B0604020202020204" pitchFamily="34" charset="0"/>
              </a:rPr>
              <a:t>02.</a:t>
            </a:r>
          </a:p>
        </p:txBody>
      </p:sp>
      <p:sp>
        <p:nvSpPr>
          <p:cNvPr id="46" name="Rectangle 37"/>
          <p:cNvSpPr>
            <a:spLocks noChangeArrowheads="1"/>
          </p:cNvSpPr>
          <p:nvPr/>
        </p:nvSpPr>
        <p:spPr bwMode="auto">
          <a:xfrm>
            <a:off x="5925650" y="2065821"/>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34290" tIns="17145" rIns="34290" bIns="17145">
            <a:spAutoFit/>
          </a:bodyPr>
          <a:lstStyle/>
          <a:p>
            <a:r>
              <a:rPr lang="en-US" sz="3500" b="1" dirty="0">
                <a:solidFill>
                  <a:srgbClr val="FFFFFF"/>
                </a:solidFill>
                <a:cs typeface="Arial" panose="020B0604020202020204" pitchFamily="34" charset="0"/>
              </a:rPr>
              <a:t>03.</a:t>
            </a:r>
          </a:p>
        </p:txBody>
      </p:sp>
      <p:grpSp>
        <p:nvGrpSpPr>
          <p:cNvPr id="31" name="Group 2">
            <a:extLst>
              <a:ext uri="{FF2B5EF4-FFF2-40B4-BE49-F238E27FC236}">
                <a16:creationId xmlns:a16="http://schemas.microsoft.com/office/drawing/2014/main" id="{8BF47518-4F54-6F4A-BEB5-002E053E8DC6}"/>
              </a:ext>
            </a:extLst>
          </p:cNvPr>
          <p:cNvGrpSpPr>
            <a:grpSpLocks/>
          </p:cNvGrpSpPr>
          <p:nvPr/>
        </p:nvGrpSpPr>
        <p:grpSpPr bwMode="auto">
          <a:xfrm>
            <a:off x="2297371" y="3382921"/>
            <a:ext cx="1529018" cy="595041"/>
            <a:chOff x="6523811" y="9678153"/>
            <a:chExt cx="4076320" cy="1190019"/>
          </a:xfrm>
        </p:grpSpPr>
        <p:sp>
          <p:nvSpPr>
            <p:cNvPr id="32" name="TextBox 31">
              <a:extLst>
                <a:ext uri="{FF2B5EF4-FFF2-40B4-BE49-F238E27FC236}">
                  <a16:creationId xmlns:a16="http://schemas.microsoft.com/office/drawing/2014/main" id="{ED6AEDCE-349A-B44A-BDBD-EF9AB0100208}"/>
                </a:ext>
              </a:extLst>
            </p:cNvPr>
            <p:cNvSpPr txBox="1"/>
            <p:nvPr/>
          </p:nvSpPr>
          <p:spPr>
            <a:xfrm>
              <a:off x="6621020" y="9678153"/>
              <a:ext cx="3881901" cy="514217"/>
            </a:xfrm>
            <a:prstGeom prst="rect">
              <a:avLst/>
            </a:prstGeom>
            <a:noFill/>
          </p:spPr>
          <p:txBody>
            <a:bodyPr wrap="square">
              <a:spAutoFit/>
            </a:bodyPr>
            <a:lstStyle>
              <a:defPPr>
                <a:defRPr lang="en-US"/>
              </a:defPPr>
              <a:lvl1pPr algn="ctr" defTabSz="685663">
                <a:lnSpc>
                  <a:spcPct val="130000"/>
                </a:lnSpc>
                <a:defRPr sz="900" b="1" spc="100">
                  <a:latin typeface="Arial" panose="020B0604020202020204" pitchFamily="34" charset="0"/>
                  <a:ea typeface="Open Sans" panose="020B0606030504020204" pitchFamily="34" charset="0"/>
                  <a:cs typeface="Arial" panose="020B0604020202020204" pitchFamily="34" charset="0"/>
                </a:defRPr>
              </a:lvl1pPr>
            </a:lstStyle>
            <a:p>
              <a:r>
                <a:rPr lang="en-US" spc="50" dirty="0">
                  <a:solidFill>
                    <a:schemeClr val="accent1"/>
                  </a:solidFill>
                  <a:latin typeface="+mn-lt"/>
                </a:rPr>
                <a:t>Intellectual Capital</a:t>
              </a:r>
            </a:p>
          </p:txBody>
        </p:sp>
        <p:sp>
          <p:nvSpPr>
            <p:cNvPr id="33" name="TextBox 83">
              <a:extLst>
                <a:ext uri="{FF2B5EF4-FFF2-40B4-BE49-F238E27FC236}">
                  <a16:creationId xmlns:a16="http://schemas.microsoft.com/office/drawing/2014/main" id="{85F86CF8-5E9C-734F-8E21-FD1561131497}"/>
                </a:ext>
              </a:extLst>
            </p:cNvPr>
            <p:cNvSpPr txBox="1">
              <a:spLocks noChangeArrowheads="1"/>
            </p:cNvSpPr>
            <p:nvPr/>
          </p:nvSpPr>
          <p:spPr bwMode="auto">
            <a:xfrm>
              <a:off x="6523811" y="10325103"/>
              <a:ext cx="4076320" cy="5430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lnSpc>
                  <a:spcPct val="130000"/>
                </a:lnSpc>
              </a:pPr>
              <a:r>
                <a:rPr lang="en-US" sz="1000" dirty="0">
                  <a:solidFill>
                    <a:schemeClr val="tx2"/>
                  </a:solidFill>
                  <a:latin typeface="+mn-lt"/>
                  <a:ea typeface="Open Sans Light" panose="020B0306030504020204" pitchFamily="34" charset="0"/>
                  <a:cs typeface="Arial" panose="020B0604020202020204" pitchFamily="34" charset="0"/>
                </a:rPr>
                <a:t>What you know.</a:t>
              </a:r>
            </a:p>
          </p:txBody>
        </p:sp>
      </p:grpSp>
      <p:grpSp>
        <p:nvGrpSpPr>
          <p:cNvPr id="34" name="Group 2">
            <a:extLst>
              <a:ext uri="{FF2B5EF4-FFF2-40B4-BE49-F238E27FC236}">
                <a16:creationId xmlns:a16="http://schemas.microsoft.com/office/drawing/2014/main" id="{33BCE188-9229-DC4B-9795-C4D82E4E1767}"/>
              </a:ext>
            </a:extLst>
          </p:cNvPr>
          <p:cNvGrpSpPr>
            <a:grpSpLocks/>
          </p:cNvGrpSpPr>
          <p:nvPr/>
        </p:nvGrpSpPr>
        <p:grpSpPr bwMode="auto">
          <a:xfrm>
            <a:off x="3869857" y="3382921"/>
            <a:ext cx="1615065" cy="995150"/>
            <a:chOff x="6445335" y="9678154"/>
            <a:chExt cx="4305719" cy="1990195"/>
          </a:xfrm>
        </p:grpSpPr>
        <p:sp>
          <p:nvSpPr>
            <p:cNvPr id="35" name="TextBox 34">
              <a:extLst>
                <a:ext uri="{FF2B5EF4-FFF2-40B4-BE49-F238E27FC236}">
                  <a16:creationId xmlns:a16="http://schemas.microsoft.com/office/drawing/2014/main" id="{D356C76F-AD6C-124A-B3CE-67611FFBA6C2}"/>
                </a:ext>
              </a:extLst>
            </p:cNvPr>
            <p:cNvSpPr txBox="1"/>
            <p:nvPr/>
          </p:nvSpPr>
          <p:spPr>
            <a:xfrm>
              <a:off x="6560039" y="9678154"/>
              <a:ext cx="4076317" cy="507165"/>
            </a:xfrm>
            <a:prstGeom prst="rect">
              <a:avLst/>
            </a:prstGeom>
            <a:noFill/>
          </p:spPr>
          <p:txBody>
            <a:bodyPr wrap="square">
              <a:spAutoFit/>
            </a:bodyPr>
            <a:lstStyle>
              <a:defPPr>
                <a:defRPr lang="en-US"/>
              </a:defPPr>
              <a:lvl1pPr algn="ctr" defTabSz="685663">
                <a:lnSpc>
                  <a:spcPct val="130000"/>
                </a:lnSpc>
                <a:defRPr sz="900" b="1" spc="100">
                  <a:ea typeface="Open Sans" panose="020B0606030504020204" pitchFamily="34" charset="0"/>
                  <a:cs typeface="Arial" panose="020B0604020202020204" pitchFamily="34" charset="0"/>
                </a:defRPr>
              </a:lvl1pPr>
            </a:lstStyle>
            <a:p>
              <a:r>
                <a:rPr lang="en-US" spc="50" dirty="0">
                  <a:solidFill>
                    <a:schemeClr val="accent3"/>
                  </a:solidFill>
                </a:rPr>
                <a:t>Psychological Capital</a:t>
              </a:r>
            </a:p>
          </p:txBody>
        </p:sp>
        <p:sp>
          <p:nvSpPr>
            <p:cNvPr id="36" name="TextBox 83">
              <a:extLst>
                <a:ext uri="{FF2B5EF4-FFF2-40B4-BE49-F238E27FC236}">
                  <a16:creationId xmlns:a16="http://schemas.microsoft.com/office/drawing/2014/main" id="{A69CF3C1-F2BE-E746-AE54-F6A514C261A4}"/>
                </a:ext>
              </a:extLst>
            </p:cNvPr>
            <p:cNvSpPr txBox="1">
              <a:spLocks noChangeArrowheads="1"/>
            </p:cNvSpPr>
            <p:nvPr/>
          </p:nvSpPr>
          <p:spPr bwMode="auto">
            <a:xfrm>
              <a:off x="6445335" y="10325102"/>
              <a:ext cx="4305719" cy="1343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algn="ctr">
                <a:lnSpc>
                  <a:spcPct val="130000"/>
                </a:lnSpc>
                <a:defRPr sz="1000">
                  <a:solidFill>
                    <a:schemeClr val="tx1">
                      <a:lumMod val="50000"/>
                      <a:lumOff val="50000"/>
                    </a:schemeClr>
                  </a:solidFill>
                  <a:latin typeface="Arial" panose="020B0604020202020204" pitchFamily="34" charset="0"/>
                  <a:ea typeface="Open Sans Light" panose="020B0306030504020204" pitchFamily="34" charset="0"/>
                  <a:cs typeface="Arial" panose="020B0604020202020204" pitchFamily="34" charset="0"/>
                </a:defRPr>
              </a:lvl1pPr>
              <a:lvl2pPr marL="742950" indent="-285750">
                <a:defRPr sz="3600">
                  <a:latin typeface="Lato Light" charset="0"/>
                  <a:ea typeface="ＭＳ Ｐゴシック" charset="0"/>
                </a:defRPr>
              </a:lvl2pPr>
              <a:lvl3pPr marL="1143000" indent="-228600">
                <a:defRPr sz="3600">
                  <a:latin typeface="Lato Light" charset="0"/>
                  <a:ea typeface="ＭＳ Ｐゴシック" charset="0"/>
                </a:defRPr>
              </a:lvl3pPr>
              <a:lvl4pPr marL="1600200" indent="-228600">
                <a:defRPr sz="3600">
                  <a:latin typeface="Lato Light" charset="0"/>
                  <a:ea typeface="ＭＳ Ｐゴシック" charset="0"/>
                </a:defRPr>
              </a:lvl4pPr>
              <a:lvl5pPr marL="2057400" indent="-228600">
                <a:defRPr sz="3600">
                  <a:latin typeface="Lato Light" charset="0"/>
                  <a:ea typeface="ＭＳ Ｐゴシック" charset="0"/>
                </a:defRPr>
              </a:lvl5pPr>
              <a:lvl6pPr marL="2514600" indent="-228600" defTabSz="1827213" eaLnBrk="0" fontAlgn="base" hangingPunct="0">
                <a:spcBef>
                  <a:spcPct val="0"/>
                </a:spcBef>
                <a:spcAft>
                  <a:spcPct val="0"/>
                </a:spcAft>
                <a:defRPr sz="3600">
                  <a:latin typeface="Lato Light" charset="0"/>
                  <a:ea typeface="ＭＳ Ｐゴシック" charset="0"/>
                </a:defRPr>
              </a:lvl6pPr>
              <a:lvl7pPr marL="2971800" indent="-228600" defTabSz="1827213" eaLnBrk="0" fontAlgn="base" hangingPunct="0">
                <a:spcBef>
                  <a:spcPct val="0"/>
                </a:spcBef>
                <a:spcAft>
                  <a:spcPct val="0"/>
                </a:spcAft>
                <a:defRPr sz="3600">
                  <a:latin typeface="Lato Light" charset="0"/>
                  <a:ea typeface="ＭＳ Ｐゴシック" charset="0"/>
                </a:defRPr>
              </a:lvl7pPr>
              <a:lvl8pPr marL="3429000" indent="-228600" defTabSz="1827213" eaLnBrk="0" fontAlgn="base" hangingPunct="0">
                <a:spcBef>
                  <a:spcPct val="0"/>
                </a:spcBef>
                <a:spcAft>
                  <a:spcPct val="0"/>
                </a:spcAft>
                <a:defRPr sz="3600">
                  <a:latin typeface="Lato Light" charset="0"/>
                  <a:ea typeface="ＭＳ Ｐゴシック" charset="0"/>
                </a:defRPr>
              </a:lvl8pPr>
              <a:lvl9pPr marL="3886200" indent="-228600" defTabSz="1827213" eaLnBrk="0" fontAlgn="base" hangingPunct="0">
                <a:spcBef>
                  <a:spcPct val="0"/>
                </a:spcBef>
                <a:spcAft>
                  <a:spcPct val="0"/>
                </a:spcAft>
                <a:defRPr sz="3600">
                  <a:latin typeface="Lato Light" charset="0"/>
                  <a:ea typeface="ＭＳ Ｐゴシック" charset="0"/>
                </a:defRPr>
              </a:lvl9pPr>
            </a:lstStyle>
            <a:p>
              <a:r>
                <a:rPr lang="en-US" dirty="0">
                  <a:solidFill>
                    <a:schemeClr val="tx2"/>
                  </a:solidFill>
                  <a:latin typeface="+mn-lt"/>
                </a:rPr>
                <a:t>Individual interest in engaging and leveraging what you know.</a:t>
              </a:r>
            </a:p>
          </p:txBody>
        </p:sp>
      </p:grpSp>
      <p:grpSp>
        <p:nvGrpSpPr>
          <p:cNvPr id="37" name="Group 2">
            <a:extLst>
              <a:ext uri="{FF2B5EF4-FFF2-40B4-BE49-F238E27FC236}">
                <a16:creationId xmlns:a16="http://schemas.microsoft.com/office/drawing/2014/main" id="{92061598-CD89-BD44-8192-2027849FD7A5}"/>
              </a:ext>
            </a:extLst>
          </p:cNvPr>
          <p:cNvGrpSpPr>
            <a:grpSpLocks/>
          </p:cNvGrpSpPr>
          <p:nvPr/>
        </p:nvGrpSpPr>
        <p:grpSpPr bwMode="auto">
          <a:xfrm>
            <a:off x="5433916" y="3382920"/>
            <a:ext cx="1692914" cy="1195205"/>
            <a:chOff x="6305339" y="9678153"/>
            <a:chExt cx="4513263" cy="2390284"/>
          </a:xfrm>
        </p:grpSpPr>
        <p:sp>
          <p:nvSpPr>
            <p:cNvPr id="38" name="TextBox 37">
              <a:extLst>
                <a:ext uri="{FF2B5EF4-FFF2-40B4-BE49-F238E27FC236}">
                  <a16:creationId xmlns:a16="http://schemas.microsoft.com/office/drawing/2014/main" id="{F5291889-9833-5640-8284-3674F4FE7C2E}"/>
                </a:ext>
              </a:extLst>
            </p:cNvPr>
            <p:cNvSpPr txBox="1"/>
            <p:nvPr/>
          </p:nvSpPr>
          <p:spPr>
            <a:xfrm>
              <a:off x="6523808" y="9678153"/>
              <a:ext cx="4076325" cy="514217"/>
            </a:xfrm>
            <a:prstGeom prst="rect">
              <a:avLst/>
            </a:prstGeom>
            <a:noFill/>
          </p:spPr>
          <p:txBody>
            <a:bodyPr wrap="square">
              <a:spAutoFit/>
            </a:bodyPr>
            <a:lstStyle>
              <a:defPPr>
                <a:defRPr lang="en-US"/>
              </a:defPPr>
              <a:lvl1pPr algn="ctr" defTabSz="685663">
                <a:lnSpc>
                  <a:spcPct val="130000"/>
                </a:lnSpc>
                <a:defRPr sz="900" b="1" spc="100">
                  <a:ea typeface="Open Sans" panose="020B0606030504020204" pitchFamily="34" charset="0"/>
                  <a:cs typeface="Arial" panose="020B0604020202020204" pitchFamily="34" charset="0"/>
                </a:defRPr>
              </a:lvl1pPr>
            </a:lstStyle>
            <a:p>
              <a:r>
                <a:rPr lang="en-US" spc="50" dirty="0">
                  <a:solidFill>
                    <a:schemeClr val="accent4"/>
                  </a:solidFill>
                </a:rPr>
                <a:t>Social Capital</a:t>
              </a:r>
            </a:p>
          </p:txBody>
        </p:sp>
        <p:sp>
          <p:nvSpPr>
            <p:cNvPr id="39" name="TextBox 83">
              <a:extLst>
                <a:ext uri="{FF2B5EF4-FFF2-40B4-BE49-F238E27FC236}">
                  <a16:creationId xmlns:a16="http://schemas.microsoft.com/office/drawing/2014/main" id="{D798B6F7-3692-9A4E-913E-4F2CB2279916}"/>
                </a:ext>
              </a:extLst>
            </p:cNvPr>
            <p:cNvSpPr txBox="1">
              <a:spLocks noChangeArrowheads="1"/>
            </p:cNvSpPr>
            <p:nvPr/>
          </p:nvSpPr>
          <p:spPr bwMode="auto">
            <a:xfrm>
              <a:off x="6305339" y="10325103"/>
              <a:ext cx="4513263" cy="17433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algn="ctr">
                <a:lnSpc>
                  <a:spcPct val="130000"/>
                </a:lnSpc>
                <a:defRPr sz="1000">
                  <a:solidFill>
                    <a:schemeClr val="tx1">
                      <a:lumMod val="50000"/>
                      <a:lumOff val="50000"/>
                    </a:schemeClr>
                  </a:solidFill>
                  <a:latin typeface="Arial" panose="020B0604020202020204" pitchFamily="34" charset="0"/>
                  <a:ea typeface="Open Sans Light" panose="020B0306030504020204" pitchFamily="34" charset="0"/>
                  <a:cs typeface="Arial" panose="020B0604020202020204" pitchFamily="34" charset="0"/>
                </a:defRPr>
              </a:lvl1pPr>
              <a:lvl2pPr marL="742950" indent="-285750">
                <a:defRPr sz="3600">
                  <a:latin typeface="Lato Light" charset="0"/>
                  <a:ea typeface="ＭＳ Ｐゴシック" charset="0"/>
                </a:defRPr>
              </a:lvl2pPr>
              <a:lvl3pPr marL="1143000" indent="-228600">
                <a:defRPr sz="3600">
                  <a:latin typeface="Lato Light" charset="0"/>
                  <a:ea typeface="ＭＳ Ｐゴシック" charset="0"/>
                </a:defRPr>
              </a:lvl3pPr>
              <a:lvl4pPr marL="1600200" indent="-228600">
                <a:defRPr sz="3600">
                  <a:latin typeface="Lato Light" charset="0"/>
                  <a:ea typeface="ＭＳ Ｐゴシック" charset="0"/>
                </a:defRPr>
              </a:lvl4pPr>
              <a:lvl5pPr marL="2057400" indent="-228600">
                <a:defRPr sz="3600">
                  <a:latin typeface="Lato Light" charset="0"/>
                  <a:ea typeface="ＭＳ Ｐゴシック" charset="0"/>
                </a:defRPr>
              </a:lvl5pPr>
              <a:lvl6pPr marL="2514600" indent="-228600" defTabSz="1827213" eaLnBrk="0" fontAlgn="base" hangingPunct="0">
                <a:spcBef>
                  <a:spcPct val="0"/>
                </a:spcBef>
                <a:spcAft>
                  <a:spcPct val="0"/>
                </a:spcAft>
                <a:defRPr sz="3600">
                  <a:latin typeface="Lato Light" charset="0"/>
                  <a:ea typeface="ＭＳ Ｐゴシック" charset="0"/>
                </a:defRPr>
              </a:lvl6pPr>
              <a:lvl7pPr marL="2971800" indent="-228600" defTabSz="1827213" eaLnBrk="0" fontAlgn="base" hangingPunct="0">
                <a:spcBef>
                  <a:spcPct val="0"/>
                </a:spcBef>
                <a:spcAft>
                  <a:spcPct val="0"/>
                </a:spcAft>
                <a:defRPr sz="3600">
                  <a:latin typeface="Lato Light" charset="0"/>
                  <a:ea typeface="ＭＳ Ｐゴシック" charset="0"/>
                </a:defRPr>
              </a:lvl7pPr>
              <a:lvl8pPr marL="3429000" indent="-228600" defTabSz="1827213" eaLnBrk="0" fontAlgn="base" hangingPunct="0">
                <a:spcBef>
                  <a:spcPct val="0"/>
                </a:spcBef>
                <a:spcAft>
                  <a:spcPct val="0"/>
                </a:spcAft>
                <a:defRPr sz="3600">
                  <a:latin typeface="Lato Light" charset="0"/>
                  <a:ea typeface="ＭＳ Ｐゴシック" charset="0"/>
                </a:defRPr>
              </a:lvl8pPr>
              <a:lvl9pPr marL="3886200" indent="-228600" defTabSz="1827213" eaLnBrk="0" fontAlgn="base" hangingPunct="0">
                <a:spcBef>
                  <a:spcPct val="0"/>
                </a:spcBef>
                <a:spcAft>
                  <a:spcPct val="0"/>
                </a:spcAft>
                <a:defRPr sz="3600">
                  <a:latin typeface="Lato Light" charset="0"/>
                  <a:ea typeface="ＭＳ Ｐゴシック" charset="0"/>
                </a:defRPr>
              </a:lvl9pPr>
            </a:lstStyle>
            <a:p>
              <a:r>
                <a:rPr lang="en-US" dirty="0">
                  <a:solidFill>
                    <a:schemeClr val="tx2"/>
                  </a:solidFill>
                  <a:latin typeface="+mn-lt"/>
                </a:rPr>
                <a:t> Individual behavioral propensities or disposition to interact with and build trust with people.</a:t>
              </a:r>
            </a:p>
          </p:txBody>
        </p:sp>
      </p:grpSp>
    </p:spTree>
    <p:extLst>
      <p:ext uri="{BB962C8B-B14F-4D97-AF65-F5344CB8AC3E}">
        <p14:creationId xmlns:p14="http://schemas.microsoft.com/office/powerpoint/2010/main" val="83281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300"/>
                                        <p:tgtEl>
                                          <p:spTgt spid="45"/>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300"/>
                                        <p:tgtEl>
                                          <p:spTgt spid="46"/>
                                        </p:tgtEl>
                                      </p:cBhvr>
                                    </p:animEffect>
                                  </p:childTnLst>
                                </p:cTn>
                              </p:par>
                              <p:par>
                                <p:cTn id="14" presetID="37"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strVal val="#ppt_x"/>
                                          </p:val>
                                        </p:tav>
                                        <p:tav tm="100000">
                                          <p:val>
                                            <p:strVal val="#ppt_x"/>
                                          </p:val>
                                        </p:tav>
                                      </p:tavLst>
                                    </p:anim>
                                    <p:anim calcmode="lin" valueType="num">
                                      <p:cBhvr>
                                        <p:cTn id="18" dur="450" decel="100000" fill="hold"/>
                                        <p:tgtEl>
                                          <p:spTgt spid="31"/>
                                        </p:tgtEl>
                                        <p:attrNameLst>
                                          <p:attrName>ppt_y</p:attrName>
                                        </p:attrNameLst>
                                      </p:cBhvr>
                                      <p:tavLst>
                                        <p:tav tm="0">
                                          <p:val>
                                            <p:strVal val="#ppt_y+1"/>
                                          </p:val>
                                        </p:tav>
                                        <p:tav tm="100000">
                                          <p:val>
                                            <p:strVal val="#ppt_y-.03"/>
                                          </p:val>
                                        </p:tav>
                                      </p:tavLst>
                                    </p:anim>
                                    <p:anim calcmode="lin" valueType="num">
                                      <p:cBhvr>
                                        <p:cTn id="19" dur="50" accel="100000" fill="hold">
                                          <p:stCondLst>
                                            <p:cond delay="450"/>
                                          </p:stCondLst>
                                        </p:cTn>
                                        <p:tgtEl>
                                          <p:spTgt spid="31"/>
                                        </p:tgtEl>
                                        <p:attrNameLst>
                                          <p:attrName>ppt_y</p:attrName>
                                        </p:attrNameLst>
                                      </p:cBhvr>
                                      <p:tavLst>
                                        <p:tav tm="0">
                                          <p:val>
                                            <p:strVal val="#ppt_y-.03"/>
                                          </p:val>
                                        </p:tav>
                                        <p:tav tm="100000">
                                          <p:val>
                                            <p:strVal val="#ppt_y"/>
                                          </p:val>
                                        </p:tav>
                                      </p:tavLst>
                                    </p:anim>
                                  </p:childTnLst>
                                </p:cTn>
                              </p:par>
                              <p:par>
                                <p:cTn id="20" presetID="37" presetClass="entr" presetSubtype="0" fill="hold" nodeType="withEffect">
                                  <p:stCondLst>
                                    <p:cond delay="10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anim calcmode="lin" valueType="num">
                                      <p:cBhvr>
                                        <p:cTn id="23" dur="500" fill="hold"/>
                                        <p:tgtEl>
                                          <p:spTgt spid="34"/>
                                        </p:tgtEl>
                                        <p:attrNameLst>
                                          <p:attrName>ppt_x</p:attrName>
                                        </p:attrNameLst>
                                      </p:cBhvr>
                                      <p:tavLst>
                                        <p:tav tm="0">
                                          <p:val>
                                            <p:strVal val="#ppt_x"/>
                                          </p:val>
                                        </p:tav>
                                        <p:tav tm="100000">
                                          <p:val>
                                            <p:strVal val="#ppt_x"/>
                                          </p:val>
                                        </p:tav>
                                      </p:tavLst>
                                    </p:anim>
                                    <p:anim calcmode="lin" valueType="num">
                                      <p:cBhvr>
                                        <p:cTn id="24" dur="450" decel="100000" fill="hold"/>
                                        <p:tgtEl>
                                          <p:spTgt spid="34"/>
                                        </p:tgtEl>
                                        <p:attrNameLst>
                                          <p:attrName>ppt_y</p:attrName>
                                        </p:attrNameLst>
                                      </p:cBhvr>
                                      <p:tavLst>
                                        <p:tav tm="0">
                                          <p:val>
                                            <p:strVal val="#ppt_y+1"/>
                                          </p:val>
                                        </p:tav>
                                        <p:tav tm="100000">
                                          <p:val>
                                            <p:strVal val="#ppt_y-.03"/>
                                          </p:val>
                                        </p:tav>
                                      </p:tavLst>
                                    </p:anim>
                                    <p:anim calcmode="lin" valueType="num">
                                      <p:cBhvr>
                                        <p:cTn id="25" dur="50" accel="100000" fill="hold">
                                          <p:stCondLst>
                                            <p:cond delay="450"/>
                                          </p:stCondLst>
                                        </p:cTn>
                                        <p:tgtEl>
                                          <p:spTgt spid="34"/>
                                        </p:tgtEl>
                                        <p:attrNameLst>
                                          <p:attrName>ppt_y</p:attrName>
                                        </p:attrNameLst>
                                      </p:cBhvr>
                                      <p:tavLst>
                                        <p:tav tm="0">
                                          <p:val>
                                            <p:strVal val="#ppt_y-.03"/>
                                          </p:val>
                                        </p:tav>
                                        <p:tav tm="100000">
                                          <p:val>
                                            <p:strVal val="#ppt_y"/>
                                          </p:val>
                                        </p:tav>
                                      </p:tavLst>
                                    </p:anim>
                                  </p:childTnLst>
                                </p:cTn>
                              </p:par>
                              <p:par>
                                <p:cTn id="26" presetID="37" presetClass="entr" presetSubtype="0" fill="hold" nodeType="withEffect">
                                  <p:stCondLst>
                                    <p:cond delay="20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anim calcmode="lin" valueType="num">
                                      <p:cBhvr>
                                        <p:cTn id="29" dur="500" fill="hold"/>
                                        <p:tgtEl>
                                          <p:spTgt spid="37"/>
                                        </p:tgtEl>
                                        <p:attrNameLst>
                                          <p:attrName>ppt_x</p:attrName>
                                        </p:attrNameLst>
                                      </p:cBhvr>
                                      <p:tavLst>
                                        <p:tav tm="0">
                                          <p:val>
                                            <p:strVal val="#ppt_x"/>
                                          </p:val>
                                        </p:tav>
                                        <p:tav tm="100000">
                                          <p:val>
                                            <p:strVal val="#ppt_x"/>
                                          </p:val>
                                        </p:tav>
                                      </p:tavLst>
                                    </p:anim>
                                    <p:anim calcmode="lin" valueType="num">
                                      <p:cBhvr>
                                        <p:cTn id="30" dur="450" decel="100000" fill="hold"/>
                                        <p:tgtEl>
                                          <p:spTgt spid="37"/>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562F-30D8-3A48-B7CF-8C88E9B247D0}"/>
              </a:ext>
            </a:extLst>
          </p:cNvPr>
          <p:cNvSpPr>
            <a:spLocks noGrp="1"/>
          </p:cNvSpPr>
          <p:nvPr>
            <p:ph type="title"/>
          </p:nvPr>
        </p:nvSpPr>
        <p:spPr>
          <a:prstGeom prst="rect">
            <a:avLst/>
          </a:prstGeom>
        </p:spPr>
        <p:txBody>
          <a:bodyPr/>
          <a:lstStyle/>
          <a:p>
            <a:r>
              <a:rPr lang="en-US" dirty="0"/>
              <a:t>Intellectual Capital</a:t>
            </a:r>
          </a:p>
        </p:txBody>
      </p:sp>
      <p:sp>
        <p:nvSpPr>
          <p:cNvPr id="16" name="Oval 15"/>
          <p:cNvSpPr/>
          <p:nvPr/>
        </p:nvSpPr>
        <p:spPr>
          <a:xfrm>
            <a:off x="2060077" y="1799366"/>
            <a:ext cx="1692319" cy="1692473"/>
          </a:xfrm>
          <a:prstGeom prst="ellipse">
            <a:avLst/>
          </a:prstGeom>
          <a:solidFill>
            <a:schemeClr val="accent1">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44" name="Rectangle 8"/>
          <p:cNvSpPr>
            <a:spLocks noChangeArrowheads="1"/>
          </p:cNvSpPr>
          <p:nvPr/>
        </p:nvSpPr>
        <p:spPr bwMode="auto">
          <a:xfrm>
            <a:off x="2575604" y="2344758"/>
            <a:ext cx="694421" cy="573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34290" tIns="17145" rIns="34290" bIns="17145">
            <a:spAutoFit/>
          </a:bodyPr>
          <a:lstStyle/>
          <a:p>
            <a:r>
              <a:rPr lang="en-US" sz="3500" b="1" dirty="0">
                <a:solidFill>
                  <a:srgbClr val="FFFFFF"/>
                </a:solidFill>
                <a:cs typeface="Arial" panose="020B0604020202020204" pitchFamily="34" charset="0"/>
              </a:rPr>
              <a:t>01.</a:t>
            </a:r>
          </a:p>
        </p:txBody>
      </p:sp>
      <p:sp>
        <p:nvSpPr>
          <p:cNvPr id="22" name="Text Placeholder 5">
            <a:extLst>
              <a:ext uri="{FF2B5EF4-FFF2-40B4-BE49-F238E27FC236}">
                <a16:creationId xmlns:a16="http://schemas.microsoft.com/office/drawing/2014/main" id="{D3DDF688-9EAE-2A42-8492-3C493C6D97E2}"/>
              </a:ext>
            </a:extLst>
          </p:cNvPr>
          <p:cNvSpPr>
            <a:spLocks noGrp="1"/>
          </p:cNvSpPr>
          <p:nvPr/>
        </p:nvSpPr>
        <p:spPr>
          <a:xfrm>
            <a:off x="4267923" y="1008553"/>
            <a:ext cx="3206638" cy="3274097"/>
          </a:xfrm>
          <a:prstGeom prst="rect">
            <a:avLst/>
          </a:prstGeom>
        </p:spPr>
        <p:txBody>
          <a:bodyPr vert="horz" anchor="ctr"/>
          <a:lstStyle>
            <a:lvl1pPr marL="0" indent="0" algn="l" defTabSz="457200" rtl="0" eaLnBrk="1" latinLnBrk="0" hangingPunct="1">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l" defTabSz="457200" rtl="0" eaLnBrk="1" latinLnBrk="0" hangingPunct="1">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l" defTabSz="457200" rtl="0" eaLnBrk="1" latinLnBrk="0" hangingPunct="1">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l" defTabSz="457200" rtl="0" eaLnBrk="1" latinLnBrk="0" hangingPunct="1">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l" defTabSz="457200" rtl="0" eaLnBrk="1" latinLnBrk="0" hangingPunct="1">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Aft>
                <a:spcPts val="2400"/>
              </a:spcAft>
            </a:pPr>
            <a:r>
              <a:rPr lang="en-US" sz="2000" dirty="0"/>
              <a:t>Global Business Savvy</a:t>
            </a:r>
          </a:p>
          <a:p>
            <a:pPr lvl="1">
              <a:spcAft>
                <a:spcPts val="2400"/>
              </a:spcAft>
            </a:pPr>
            <a:r>
              <a:rPr lang="en-US" sz="2000" dirty="0"/>
              <a:t>Cosmopolitan Outlook</a:t>
            </a:r>
          </a:p>
          <a:p>
            <a:pPr lvl="1">
              <a:spcAft>
                <a:spcPts val="2400"/>
              </a:spcAft>
            </a:pPr>
            <a:r>
              <a:rPr lang="en-US" sz="2000" dirty="0"/>
              <a:t>Cognitive Complexity</a:t>
            </a:r>
          </a:p>
        </p:txBody>
      </p:sp>
    </p:spTree>
    <p:extLst>
      <p:ext uri="{BB962C8B-B14F-4D97-AF65-F5344CB8AC3E}">
        <p14:creationId xmlns:p14="http://schemas.microsoft.com/office/powerpoint/2010/main" val="2594818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1171F7D-E9DC-465B-AC68-71E3F7CA8CD4}"/>
              </a:ext>
            </a:extLst>
          </p:cNvPr>
          <p:cNvSpPr>
            <a:spLocks noGrp="1"/>
          </p:cNvSpPr>
          <p:nvPr>
            <p:ph type="body" sz="quarter" idx="12"/>
          </p:nvPr>
        </p:nvSpPr>
        <p:spPr/>
        <p:txBody>
          <a:bodyPr/>
          <a:lstStyle/>
          <a:p>
            <a:r>
              <a:rPr lang="en-US" dirty="0"/>
              <a:t>Global Business Savvy</a:t>
            </a:r>
          </a:p>
        </p:txBody>
      </p:sp>
      <p:sp>
        <p:nvSpPr>
          <p:cNvPr id="5" name="Title 4">
            <a:extLst>
              <a:ext uri="{FF2B5EF4-FFF2-40B4-BE49-F238E27FC236}">
                <a16:creationId xmlns:a16="http://schemas.microsoft.com/office/drawing/2014/main" id="{AF770680-30B8-674B-82C8-56C09E480269}"/>
              </a:ext>
            </a:extLst>
          </p:cNvPr>
          <p:cNvSpPr>
            <a:spLocks noGrp="1"/>
          </p:cNvSpPr>
          <p:nvPr>
            <p:ph type="title"/>
          </p:nvPr>
        </p:nvSpPr>
        <p:spPr>
          <a:prstGeom prst="rect">
            <a:avLst/>
          </a:prstGeom>
        </p:spPr>
        <p:txBody>
          <a:bodyPr/>
          <a:lstStyle/>
          <a:p>
            <a:r>
              <a:rPr lang="en-US" dirty="0"/>
              <a:t>Intellectual Capital</a:t>
            </a:r>
          </a:p>
        </p:txBody>
      </p:sp>
      <p:sp>
        <p:nvSpPr>
          <p:cNvPr id="6" name="Text Placeholder 5">
            <a:extLst>
              <a:ext uri="{FF2B5EF4-FFF2-40B4-BE49-F238E27FC236}">
                <a16:creationId xmlns:a16="http://schemas.microsoft.com/office/drawing/2014/main" id="{D3DDF688-9EAE-2A42-8492-3C493C6D97E2}"/>
              </a:ext>
            </a:extLst>
          </p:cNvPr>
          <p:cNvSpPr>
            <a:spLocks noGrp="1"/>
          </p:cNvSpPr>
          <p:nvPr>
            <p:ph type="body" sz="quarter" idx="13"/>
          </p:nvPr>
        </p:nvSpPr>
        <p:spPr>
          <a:xfrm>
            <a:off x="376815" y="1207971"/>
            <a:ext cx="4033820" cy="3274097"/>
          </a:xfrm>
          <a:prstGeom prst="rect">
            <a:avLst/>
          </a:prstGeom>
        </p:spPr>
        <p:txBody>
          <a:bodyPr anchor="ctr"/>
          <a:lstStyle/>
          <a:p>
            <a:pPr marL="274320" lvl="1">
              <a:lnSpc>
                <a:spcPct val="150000"/>
              </a:lnSpc>
              <a:spcAft>
                <a:spcPts val="1600"/>
              </a:spcAft>
            </a:pPr>
            <a:r>
              <a:rPr lang="en-US" sz="1600" dirty="0"/>
              <a:t>Knowledge of global industry</a:t>
            </a:r>
          </a:p>
          <a:p>
            <a:pPr marL="274320" lvl="1">
              <a:lnSpc>
                <a:spcPct val="150000"/>
              </a:lnSpc>
              <a:spcAft>
                <a:spcPts val="1600"/>
              </a:spcAft>
            </a:pPr>
            <a:r>
              <a:rPr lang="en-US" sz="1600" dirty="0"/>
              <a:t>Global competitive business, and market strategies</a:t>
            </a:r>
          </a:p>
          <a:p>
            <a:pPr marL="274320" lvl="1">
              <a:lnSpc>
                <a:spcPct val="150000"/>
              </a:lnSpc>
              <a:spcAft>
                <a:spcPts val="1600"/>
              </a:spcAft>
            </a:pPr>
            <a:r>
              <a:rPr lang="en-US" sz="1600" dirty="0"/>
              <a:t>Knowledge of how to transact business and assess risks of doing business internationally</a:t>
            </a:r>
          </a:p>
        </p:txBody>
      </p:sp>
      <p:pic>
        <p:nvPicPr>
          <p:cNvPr id="11" name="Graphic 10" descr="Business Growth outline">
            <a:extLst>
              <a:ext uri="{FF2B5EF4-FFF2-40B4-BE49-F238E27FC236}">
                <a16:creationId xmlns:a16="http://schemas.microsoft.com/office/drawing/2014/main" id="{1EFE2A0D-1E52-4E73-84DC-E8D8903998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612859" y="1267856"/>
            <a:ext cx="3154326" cy="3154326"/>
          </a:xfrm>
          <a:prstGeom prst="rect">
            <a:avLst/>
          </a:prstGeom>
        </p:spPr>
      </p:pic>
    </p:spTree>
    <p:extLst>
      <p:ext uri="{BB962C8B-B14F-4D97-AF65-F5344CB8AC3E}">
        <p14:creationId xmlns:p14="http://schemas.microsoft.com/office/powerpoint/2010/main" val="1435149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1171F7D-E9DC-465B-AC68-71E3F7CA8CD4}"/>
              </a:ext>
            </a:extLst>
          </p:cNvPr>
          <p:cNvSpPr>
            <a:spLocks noGrp="1"/>
          </p:cNvSpPr>
          <p:nvPr>
            <p:ph type="body" sz="quarter" idx="12"/>
          </p:nvPr>
        </p:nvSpPr>
        <p:spPr/>
        <p:txBody>
          <a:bodyPr/>
          <a:lstStyle/>
          <a:p>
            <a:r>
              <a:rPr lang="en-US" dirty="0"/>
              <a:t>Cosmopolitan Outlook</a:t>
            </a:r>
          </a:p>
        </p:txBody>
      </p:sp>
      <p:sp>
        <p:nvSpPr>
          <p:cNvPr id="5" name="Title 4">
            <a:extLst>
              <a:ext uri="{FF2B5EF4-FFF2-40B4-BE49-F238E27FC236}">
                <a16:creationId xmlns:a16="http://schemas.microsoft.com/office/drawing/2014/main" id="{AF770680-30B8-674B-82C8-56C09E480269}"/>
              </a:ext>
            </a:extLst>
          </p:cNvPr>
          <p:cNvSpPr>
            <a:spLocks noGrp="1"/>
          </p:cNvSpPr>
          <p:nvPr>
            <p:ph type="title"/>
          </p:nvPr>
        </p:nvSpPr>
        <p:spPr>
          <a:prstGeom prst="rect">
            <a:avLst/>
          </a:prstGeom>
        </p:spPr>
        <p:txBody>
          <a:bodyPr/>
          <a:lstStyle/>
          <a:p>
            <a:r>
              <a:rPr lang="en-US" dirty="0"/>
              <a:t>Intellectual Capital</a:t>
            </a:r>
          </a:p>
        </p:txBody>
      </p:sp>
      <p:sp>
        <p:nvSpPr>
          <p:cNvPr id="6" name="Text Placeholder 5">
            <a:extLst>
              <a:ext uri="{FF2B5EF4-FFF2-40B4-BE49-F238E27FC236}">
                <a16:creationId xmlns:a16="http://schemas.microsoft.com/office/drawing/2014/main" id="{D3DDF688-9EAE-2A42-8492-3C493C6D97E2}"/>
              </a:ext>
            </a:extLst>
          </p:cNvPr>
          <p:cNvSpPr>
            <a:spLocks noGrp="1"/>
          </p:cNvSpPr>
          <p:nvPr>
            <p:ph type="body" sz="quarter" idx="13"/>
          </p:nvPr>
        </p:nvSpPr>
        <p:spPr>
          <a:xfrm>
            <a:off x="376815" y="1207971"/>
            <a:ext cx="4078453" cy="3274097"/>
          </a:xfrm>
          <a:prstGeom prst="rect">
            <a:avLst/>
          </a:prstGeom>
        </p:spPr>
        <p:txBody>
          <a:bodyPr anchor="ctr"/>
          <a:lstStyle/>
          <a:p>
            <a:pPr marL="274320" lvl="1">
              <a:lnSpc>
                <a:spcPct val="150000"/>
              </a:lnSpc>
              <a:spcAft>
                <a:spcPts val="1600"/>
              </a:spcAft>
            </a:pPr>
            <a:r>
              <a:rPr lang="en-US" sz="1600" dirty="0"/>
              <a:t>Knowledge of cultures in different parts of world</a:t>
            </a:r>
          </a:p>
          <a:p>
            <a:pPr marL="274320" lvl="1">
              <a:lnSpc>
                <a:spcPct val="150000"/>
              </a:lnSpc>
              <a:spcAft>
                <a:spcPts val="1600"/>
              </a:spcAft>
            </a:pPr>
            <a:r>
              <a:rPr lang="en-US" sz="1600" dirty="0"/>
              <a:t>Knowledge of geography, history, and important persons of several countries</a:t>
            </a:r>
          </a:p>
          <a:p>
            <a:pPr marL="274320" lvl="1">
              <a:lnSpc>
                <a:spcPct val="150000"/>
              </a:lnSpc>
              <a:spcAft>
                <a:spcPts val="1600"/>
              </a:spcAft>
            </a:pPr>
            <a:r>
              <a:rPr lang="en-US" sz="1600" dirty="0"/>
              <a:t>Knowledge of important world events</a:t>
            </a:r>
          </a:p>
        </p:txBody>
      </p:sp>
      <p:pic>
        <p:nvPicPr>
          <p:cNvPr id="11" name="Graphic 10" descr="Newspaper outline">
            <a:extLst>
              <a:ext uri="{FF2B5EF4-FFF2-40B4-BE49-F238E27FC236}">
                <a16:creationId xmlns:a16="http://schemas.microsoft.com/office/drawing/2014/main" id="{1EFE2A0D-1E52-4E73-84DC-E8D8903998E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5496123" y="1267856"/>
            <a:ext cx="3154326" cy="3154326"/>
          </a:xfrm>
          <a:prstGeom prst="rect">
            <a:avLst/>
          </a:prstGeom>
        </p:spPr>
      </p:pic>
    </p:spTree>
    <p:extLst>
      <p:ext uri="{BB962C8B-B14F-4D97-AF65-F5344CB8AC3E}">
        <p14:creationId xmlns:p14="http://schemas.microsoft.com/office/powerpoint/2010/main" val="1140944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F5AE4662-860E-A976-146D-8DFF2E74B334}"/>
              </a:ext>
            </a:extLst>
          </p:cNvPr>
          <p:cNvSpPr/>
          <p:nvPr/>
        </p:nvSpPr>
        <p:spPr>
          <a:xfrm>
            <a:off x="807202" y="2355748"/>
            <a:ext cx="7529596" cy="1906290"/>
          </a:xfrm>
          <a:prstGeom prst="rect">
            <a:avLst/>
          </a:prstGeom>
          <a:noFill/>
          <a:ln w="1270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6" name="Rectangle 35">
            <a:extLst>
              <a:ext uri="{FF2B5EF4-FFF2-40B4-BE49-F238E27FC236}">
                <a16:creationId xmlns:a16="http://schemas.microsoft.com/office/drawing/2014/main" id="{93E4E249-9298-E68D-BA82-497591BE3753}"/>
              </a:ext>
            </a:extLst>
          </p:cNvPr>
          <p:cNvSpPr/>
          <p:nvPr/>
        </p:nvSpPr>
        <p:spPr>
          <a:xfrm>
            <a:off x="3886200" y="2137802"/>
            <a:ext cx="1371600" cy="42717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9F73EF0-DD38-D141-8FA6-5F70C5E81178}"/>
              </a:ext>
            </a:extLst>
          </p:cNvPr>
          <p:cNvSpPr/>
          <p:nvPr/>
        </p:nvSpPr>
        <p:spPr>
          <a:xfrm>
            <a:off x="377125" y="881462"/>
            <a:ext cx="8382002" cy="461665"/>
          </a:xfrm>
          <a:prstGeom prst="rect">
            <a:avLst/>
          </a:prstGeom>
        </p:spPr>
        <p:txBody>
          <a:bodyPr wrap="square">
            <a:spAutoFit/>
          </a:bodyPr>
          <a:lstStyle/>
          <a:p>
            <a:pPr algn="ctr" defTabSz="457178"/>
            <a:r>
              <a:rPr lang="en-US" sz="2400" spc="300" dirty="0">
                <a:solidFill>
                  <a:srgbClr val="FFFFFF"/>
                </a:solidFill>
                <a:latin typeface="Arial" panose="020B0604020202020204"/>
                <a:cs typeface="Arial" panose="020B0604020202020204" pitchFamily="34" charset="0"/>
              </a:rPr>
              <a:t> WHAT IF…</a:t>
            </a:r>
          </a:p>
        </p:txBody>
      </p:sp>
      <p:pic>
        <p:nvPicPr>
          <p:cNvPr id="8" name="Graphic 7" descr="Group outline">
            <a:extLst>
              <a:ext uri="{FF2B5EF4-FFF2-40B4-BE49-F238E27FC236}">
                <a16:creationId xmlns:a16="http://schemas.microsoft.com/office/drawing/2014/main" id="{1170D6FB-FD83-D66B-1FCC-F774032FB9B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114800" y="1920823"/>
            <a:ext cx="914400" cy="914400"/>
          </a:xfrm>
          <a:prstGeom prst="rect">
            <a:avLst/>
          </a:prstGeom>
        </p:spPr>
      </p:pic>
      <p:sp>
        <p:nvSpPr>
          <p:cNvPr id="20" name="Rectangle 19">
            <a:extLst>
              <a:ext uri="{FF2B5EF4-FFF2-40B4-BE49-F238E27FC236}">
                <a16:creationId xmlns:a16="http://schemas.microsoft.com/office/drawing/2014/main" id="{4423EE39-79BA-DB7D-F2BF-63902DA8A614}"/>
              </a:ext>
            </a:extLst>
          </p:cNvPr>
          <p:cNvSpPr/>
          <p:nvPr/>
        </p:nvSpPr>
        <p:spPr>
          <a:xfrm>
            <a:off x="1286359" y="3048245"/>
            <a:ext cx="6571283" cy="785343"/>
          </a:xfrm>
          <a:prstGeom prst="rect">
            <a:avLst/>
          </a:prstGeom>
        </p:spPr>
        <p:txBody>
          <a:bodyPr wrap="square">
            <a:spAutoFit/>
          </a:bodyPr>
          <a:lstStyle/>
          <a:p>
            <a:pPr algn="ctr" defTabSz="457178">
              <a:lnSpc>
                <a:spcPct val="150000"/>
              </a:lnSpc>
            </a:pPr>
            <a:r>
              <a:rPr lang="en-US" sz="1600" dirty="0">
                <a:solidFill>
                  <a:srgbClr val="FFFFFF"/>
                </a:solidFill>
                <a:cs typeface="Arial" panose="020B0604020202020204" pitchFamily="34" charset="0"/>
              </a:rPr>
              <a:t>You were asked to sit on a team where team members were from a different time and place, would you have what you need to thrive?</a:t>
            </a:r>
          </a:p>
        </p:txBody>
      </p:sp>
    </p:spTree>
    <p:custDataLst>
      <p:tags r:id="rId1"/>
    </p:custDataLst>
    <p:extLst>
      <p:ext uri="{BB962C8B-B14F-4D97-AF65-F5344CB8AC3E}">
        <p14:creationId xmlns:p14="http://schemas.microsoft.com/office/powerpoint/2010/main" val="34868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1000"/>
                                        <p:tgtEl>
                                          <p:spTgt spid="3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1171F7D-E9DC-465B-AC68-71E3F7CA8CD4}"/>
              </a:ext>
            </a:extLst>
          </p:cNvPr>
          <p:cNvSpPr>
            <a:spLocks noGrp="1"/>
          </p:cNvSpPr>
          <p:nvPr>
            <p:ph type="body" sz="quarter" idx="12"/>
          </p:nvPr>
        </p:nvSpPr>
        <p:spPr/>
        <p:txBody>
          <a:bodyPr/>
          <a:lstStyle/>
          <a:p>
            <a:r>
              <a:rPr lang="en-US" dirty="0"/>
              <a:t>Cognitive Complexity</a:t>
            </a:r>
          </a:p>
        </p:txBody>
      </p:sp>
      <p:sp>
        <p:nvSpPr>
          <p:cNvPr id="5" name="Title 4">
            <a:extLst>
              <a:ext uri="{FF2B5EF4-FFF2-40B4-BE49-F238E27FC236}">
                <a16:creationId xmlns:a16="http://schemas.microsoft.com/office/drawing/2014/main" id="{AF770680-30B8-674B-82C8-56C09E480269}"/>
              </a:ext>
            </a:extLst>
          </p:cNvPr>
          <p:cNvSpPr>
            <a:spLocks noGrp="1"/>
          </p:cNvSpPr>
          <p:nvPr>
            <p:ph type="title"/>
          </p:nvPr>
        </p:nvSpPr>
        <p:spPr>
          <a:prstGeom prst="rect">
            <a:avLst/>
          </a:prstGeom>
        </p:spPr>
        <p:txBody>
          <a:bodyPr/>
          <a:lstStyle/>
          <a:p>
            <a:r>
              <a:rPr lang="en-US" dirty="0"/>
              <a:t>Intellectual Capital</a:t>
            </a:r>
          </a:p>
        </p:txBody>
      </p:sp>
      <p:sp>
        <p:nvSpPr>
          <p:cNvPr id="6" name="Text Placeholder 5">
            <a:extLst>
              <a:ext uri="{FF2B5EF4-FFF2-40B4-BE49-F238E27FC236}">
                <a16:creationId xmlns:a16="http://schemas.microsoft.com/office/drawing/2014/main" id="{D3DDF688-9EAE-2A42-8492-3C493C6D97E2}"/>
              </a:ext>
            </a:extLst>
          </p:cNvPr>
          <p:cNvSpPr>
            <a:spLocks noGrp="1"/>
          </p:cNvSpPr>
          <p:nvPr>
            <p:ph type="body" sz="quarter" idx="13"/>
          </p:nvPr>
        </p:nvSpPr>
        <p:spPr>
          <a:xfrm>
            <a:off x="376815" y="1207971"/>
            <a:ext cx="4370283" cy="3274097"/>
          </a:xfrm>
          <a:prstGeom prst="rect">
            <a:avLst/>
          </a:prstGeom>
        </p:spPr>
        <p:txBody>
          <a:bodyPr anchor="ctr"/>
          <a:lstStyle/>
          <a:p>
            <a:pPr marL="274320" lvl="1">
              <a:lnSpc>
                <a:spcPct val="150000"/>
              </a:lnSpc>
              <a:spcAft>
                <a:spcPts val="1600"/>
              </a:spcAft>
            </a:pPr>
            <a:r>
              <a:rPr lang="en-US" sz="1600" dirty="0"/>
              <a:t>Ability to grasp complex concepts quickly</a:t>
            </a:r>
          </a:p>
          <a:p>
            <a:pPr marL="274320" lvl="1">
              <a:lnSpc>
                <a:spcPct val="150000"/>
              </a:lnSpc>
              <a:spcAft>
                <a:spcPts val="1600"/>
              </a:spcAft>
            </a:pPr>
            <a:r>
              <a:rPr lang="en-US" sz="1600" dirty="0"/>
              <a:t>Ability to understand abstract ideas</a:t>
            </a:r>
          </a:p>
          <a:p>
            <a:pPr marL="274320" lvl="1">
              <a:lnSpc>
                <a:spcPct val="150000"/>
              </a:lnSpc>
              <a:spcAft>
                <a:spcPts val="1600"/>
              </a:spcAft>
            </a:pPr>
            <a:r>
              <a:rPr lang="en-US" sz="1600" dirty="0"/>
              <a:t>Ability to take complex issues and explain the main points simply and understandably</a:t>
            </a:r>
          </a:p>
        </p:txBody>
      </p:sp>
      <p:pic>
        <p:nvPicPr>
          <p:cNvPr id="11" name="Graphic 10" descr="Lights On outline">
            <a:extLst>
              <a:ext uri="{FF2B5EF4-FFF2-40B4-BE49-F238E27FC236}">
                <a16:creationId xmlns:a16="http://schemas.microsoft.com/office/drawing/2014/main" id="{1EFE2A0D-1E52-4E73-84DC-E8D8903998E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5496123" y="1267856"/>
            <a:ext cx="3154326" cy="3154326"/>
          </a:xfrm>
          <a:prstGeom prst="rect">
            <a:avLst/>
          </a:prstGeom>
        </p:spPr>
      </p:pic>
    </p:spTree>
    <p:extLst>
      <p:ext uri="{BB962C8B-B14F-4D97-AF65-F5344CB8AC3E}">
        <p14:creationId xmlns:p14="http://schemas.microsoft.com/office/powerpoint/2010/main" val="3592512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562F-30D8-3A48-B7CF-8C88E9B247D0}"/>
              </a:ext>
            </a:extLst>
          </p:cNvPr>
          <p:cNvSpPr>
            <a:spLocks noGrp="1"/>
          </p:cNvSpPr>
          <p:nvPr>
            <p:ph type="title"/>
          </p:nvPr>
        </p:nvSpPr>
        <p:spPr>
          <a:prstGeom prst="rect">
            <a:avLst/>
          </a:prstGeom>
        </p:spPr>
        <p:txBody>
          <a:bodyPr/>
          <a:lstStyle/>
          <a:p>
            <a:r>
              <a:rPr lang="en-US" dirty="0"/>
              <a:t>Psychological Capital</a:t>
            </a:r>
          </a:p>
        </p:txBody>
      </p:sp>
      <p:sp>
        <p:nvSpPr>
          <p:cNvPr id="16" name="Oval 15"/>
          <p:cNvSpPr/>
          <p:nvPr/>
        </p:nvSpPr>
        <p:spPr>
          <a:xfrm>
            <a:off x="2060077" y="1799366"/>
            <a:ext cx="1692319" cy="1692473"/>
          </a:xfrm>
          <a:prstGeom prst="ellipse">
            <a:avLst/>
          </a:prstGeom>
          <a:solidFill>
            <a:schemeClr val="accent3">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44" name="Rectangle 8"/>
          <p:cNvSpPr>
            <a:spLocks noChangeArrowheads="1"/>
          </p:cNvSpPr>
          <p:nvPr/>
        </p:nvSpPr>
        <p:spPr bwMode="auto">
          <a:xfrm>
            <a:off x="2575604" y="2344758"/>
            <a:ext cx="694421" cy="57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34290" tIns="17145" rIns="34290" bIns="17145">
            <a:spAutoFit/>
          </a:bodyPr>
          <a:lstStyle/>
          <a:p>
            <a:r>
              <a:rPr lang="en-US" sz="3500" b="1" dirty="0">
                <a:solidFill>
                  <a:srgbClr val="FFFFFF"/>
                </a:solidFill>
                <a:cs typeface="Arial" panose="020B0604020202020204" pitchFamily="34" charset="0"/>
              </a:rPr>
              <a:t>02.</a:t>
            </a:r>
          </a:p>
        </p:txBody>
      </p:sp>
      <p:sp>
        <p:nvSpPr>
          <p:cNvPr id="22" name="Text Placeholder 5">
            <a:extLst>
              <a:ext uri="{FF2B5EF4-FFF2-40B4-BE49-F238E27FC236}">
                <a16:creationId xmlns:a16="http://schemas.microsoft.com/office/drawing/2014/main" id="{D3DDF688-9EAE-2A42-8492-3C493C6D97E2}"/>
              </a:ext>
            </a:extLst>
          </p:cNvPr>
          <p:cNvSpPr>
            <a:spLocks noGrp="1"/>
          </p:cNvSpPr>
          <p:nvPr/>
        </p:nvSpPr>
        <p:spPr>
          <a:xfrm>
            <a:off x="4267923" y="1008553"/>
            <a:ext cx="3206638" cy="3274097"/>
          </a:xfrm>
          <a:prstGeom prst="rect">
            <a:avLst/>
          </a:prstGeom>
        </p:spPr>
        <p:txBody>
          <a:bodyPr vert="horz" anchor="ctr"/>
          <a:lstStyle>
            <a:lvl1pPr marL="0" indent="0" algn="l" defTabSz="457200" rtl="0" eaLnBrk="1" latinLnBrk="0" hangingPunct="1">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l" defTabSz="457200" rtl="0" eaLnBrk="1" latinLnBrk="0" hangingPunct="1">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l" defTabSz="457200" rtl="0" eaLnBrk="1" latinLnBrk="0" hangingPunct="1">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l" defTabSz="457200" rtl="0" eaLnBrk="1" latinLnBrk="0" hangingPunct="1">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l" defTabSz="457200" rtl="0" eaLnBrk="1" latinLnBrk="0" hangingPunct="1">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Aft>
                <a:spcPts val="2400"/>
              </a:spcAft>
            </a:pPr>
            <a:r>
              <a:rPr lang="en-US" sz="2000" dirty="0"/>
              <a:t>Passion for Diversity</a:t>
            </a:r>
          </a:p>
          <a:p>
            <a:pPr lvl="1">
              <a:spcAft>
                <a:spcPts val="2400"/>
              </a:spcAft>
            </a:pPr>
            <a:r>
              <a:rPr lang="en-US" sz="2000" dirty="0"/>
              <a:t>Quest for Adventure</a:t>
            </a:r>
          </a:p>
          <a:p>
            <a:pPr lvl="1">
              <a:spcAft>
                <a:spcPts val="2400"/>
              </a:spcAft>
            </a:pPr>
            <a:r>
              <a:rPr lang="en-US" sz="2000" dirty="0"/>
              <a:t>Self-Assurance</a:t>
            </a:r>
          </a:p>
        </p:txBody>
      </p:sp>
    </p:spTree>
    <p:extLst>
      <p:ext uri="{BB962C8B-B14F-4D97-AF65-F5344CB8AC3E}">
        <p14:creationId xmlns:p14="http://schemas.microsoft.com/office/powerpoint/2010/main" val="1986767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1171F7D-E9DC-465B-AC68-71E3F7CA8CD4}"/>
              </a:ext>
            </a:extLst>
          </p:cNvPr>
          <p:cNvSpPr>
            <a:spLocks noGrp="1"/>
          </p:cNvSpPr>
          <p:nvPr>
            <p:ph type="body" sz="quarter" idx="12"/>
          </p:nvPr>
        </p:nvSpPr>
        <p:spPr/>
        <p:txBody>
          <a:bodyPr/>
          <a:lstStyle/>
          <a:p>
            <a:r>
              <a:rPr lang="en-US" dirty="0"/>
              <a:t>Passion for Diversity</a:t>
            </a:r>
          </a:p>
        </p:txBody>
      </p:sp>
      <p:sp>
        <p:nvSpPr>
          <p:cNvPr id="5" name="Title 4">
            <a:extLst>
              <a:ext uri="{FF2B5EF4-FFF2-40B4-BE49-F238E27FC236}">
                <a16:creationId xmlns:a16="http://schemas.microsoft.com/office/drawing/2014/main" id="{AF770680-30B8-674B-82C8-56C09E480269}"/>
              </a:ext>
            </a:extLst>
          </p:cNvPr>
          <p:cNvSpPr>
            <a:spLocks noGrp="1"/>
          </p:cNvSpPr>
          <p:nvPr>
            <p:ph type="title"/>
          </p:nvPr>
        </p:nvSpPr>
        <p:spPr>
          <a:prstGeom prst="rect">
            <a:avLst/>
          </a:prstGeom>
        </p:spPr>
        <p:txBody>
          <a:bodyPr/>
          <a:lstStyle/>
          <a:p>
            <a:r>
              <a:rPr lang="en-US" dirty="0"/>
              <a:t>Psychological Capital</a:t>
            </a:r>
          </a:p>
        </p:txBody>
      </p:sp>
      <p:sp>
        <p:nvSpPr>
          <p:cNvPr id="6" name="Text Placeholder 5">
            <a:extLst>
              <a:ext uri="{FF2B5EF4-FFF2-40B4-BE49-F238E27FC236}">
                <a16:creationId xmlns:a16="http://schemas.microsoft.com/office/drawing/2014/main" id="{D3DDF688-9EAE-2A42-8492-3C493C6D97E2}"/>
              </a:ext>
            </a:extLst>
          </p:cNvPr>
          <p:cNvSpPr>
            <a:spLocks noGrp="1"/>
          </p:cNvSpPr>
          <p:nvPr>
            <p:ph type="body" sz="quarter" idx="13"/>
          </p:nvPr>
        </p:nvSpPr>
        <p:spPr>
          <a:xfrm>
            <a:off x="376815" y="1207971"/>
            <a:ext cx="3700333" cy="3274097"/>
          </a:xfrm>
          <a:prstGeom prst="rect">
            <a:avLst/>
          </a:prstGeom>
        </p:spPr>
        <p:txBody>
          <a:bodyPr anchor="ctr"/>
          <a:lstStyle/>
          <a:p>
            <a:pPr marL="274320" lvl="1">
              <a:lnSpc>
                <a:spcPct val="150000"/>
              </a:lnSpc>
              <a:spcAft>
                <a:spcPts val="1600"/>
              </a:spcAft>
            </a:pPr>
            <a:r>
              <a:rPr lang="en-US" sz="1600" dirty="0"/>
              <a:t>Enjoyment of exploring other parts of the world</a:t>
            </a:r>
          </a:p>
          <a:p>
            <a:pPr marL="274320" lvl="1">
              <a:lnSpc>
                <a:spcPct val="150000"/>
              </a:lnSpc>
              <a:spcAft>
                <a:spcPts val="1600"/>
              </a:spcAft>
            </a:pPr>
            <a:r>
              <a:rPr lang="en-US" sz="1600" dirty="0"/>
              <a:t>Enjoyment of getting to know people from other parts of the world</a:t>
            </a:r>
          </a:p>
          <a:p>
            <a:pPr marL="274320" lvl="1">
              <a:lnSpc>
                <a:spcPct val="150000"/>
              </a:lnSpc>
              <a:spcAft>
                <a:spcPts val="1600"/>
              </a:spcAft>
            </a:pPr>
            <a:r>
              <a:rPr lang="en-US" sz="1600" dirty="0"/>
              <a:t>Enjoyment of travel</a:t>
            </a:r>
          </a:p>
        </p:txBody>
      </p:sp>
      <p:pic>
        <p:nvPicPr>
          <p:cNvPr id="11" name="Graphic 10" descr="Route (Two Pins With A Path) outline">
            <a:extLst>
              <a:ext uri="{FF2B5EF4-FFF2-40B4-BE49-F238E27FC236}">
                <a16:creationId xmlns:a16="http://schemas.microsoft.com/office/drawing/2014/main" id="{1EFE2A0D-1E52-4E73-84DC-E8D8903998E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5612859" y="1267856"/>
            <a:ext cx="3154326" cy="3154326"/>
          </a:xfrm>
          <a:prstGeom prst="rect">
            <a:avLst/>
          </a:prstGeom>
        </p:spPr>
      </p:pic>
    </p:spTree>
    <p:extLst>
      <p:ext uri="{BB962C8B-B14F-4D97-AF65-F5344CB8AC3E}">
        <p14:creationId xmlns:p14="http://schemas.microsoft.com/office/powerpoint/2010/main" val="2360558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1171F7D-E9DC-465B-AC68-71E3F7CA8CD4}"/>
              </a:ext>
            </a:extLst>
          </p:cNvPr>
          <p:cNvSpPr>
            <a:spLocks noGrp="1"/>
          </p:cNvSpPr>
          <p:nvPr>
            <p:ph type="body" sz="quarter" idx="12"/>
          </p:nvPr>
        </p:nvSpPr>
        <p:spPr/>
        <p:txBody>
          <a:bodyPr/>
          <a:lstStyle/>
          <a:p>
            <a:r>
              <a:rPr lang="en-US" dirty="0"/>
              <a:t>Quest for Adventure</a:t>
            </a:r>
          </a:p>
        </p:txBody>
      </p:sp>
      <p:sp>
        <p:nvSpPr>
          <p:cNvPr id="5" name="Title 4">
            <a:extLst>
              <a:ext uri="{FF2B5EF4-FFF2-40B4-BE49-F238E27FC236}">
                <a16:creationId xmlns:a16="http://schemas.microsoft.com/office/drawing/2014/main" id="{AF770680-30B8-674B-82C8-56C09E480269}"/>
              </a:ext>
            </a:extLst>
          </p:cNvPr>
          <p:cNvSpPr>
            <a:spLocks noGrp="1"/>
          </p:cNvSpPr>
          <p:nvPr>
            <p:ph type="title"/>
          </p:nvPr>
        </p:nvSpPr>
        <p:spPr>
          <a:prstGeom prst="rect">
            <a:avLst/>
          </a:prstGeom>
        </p:spPr>
        <p:txBody>
          <a:bodyPr/>
          <a:lstStyle/>
          <a:p>
            <a:r>
              <a:rPr lang="en-US" dirty="0"/>
              <a:t>Psychological Capital</a:t>
            </a:r>
          </a:p>
        </p:txBody>
      </p:sp>
      <p:sp>
        <p:nvSpPr>
          <p:cNvPr id="6" name="Text Placeholder 5">
            <a:extLst>
              <a:ext uri="{FF2B5EF4-FFF2-40B4-BE49-F238E27FC236}">
                <a16:creationId xmlns:a16="http://schemas.microsoft.com/office/drawing/2014/main" id="{D3DDF688-9EAE-2A42-8492-3C493C6D97E2}"/>
              </a:ext>
            </a:extLst>
          </p:cNvPr>
          <p:cNvSpPr>
            <a:spLocks noGrp="1"/>
          </p:cNvSpPr>
          <p:nvPr>
            <p:ph type="body" sz="quarter" idx="13"/>
          </p:nvPr>
        </p:nvSpPr>
        <p:spPr>
          <a:xfrm>
            <a:off x="376814" y="1207971"/>
            <a:ext cx="4614733" cy="3274097"/>
          </a:xfrm>
          <a:prstGeom prst="rect">
            <a:avLst/>
          </a:prstGeom>
        </p:spPr>
        <p:txBody>
          <a:bodyPr anchor="ctr"/>
          <a:lstStyle/>
          <a:p>
            <a:pPr marL="274320" lvl="1">
              <a:lnSpc>
                <a:spcPct val="150000"/>
              </a:lnSpc>
              <a:spcAft>
                <a:spcPts val="1600"/>
              </a:spcAft>
            </a:pPr>
            <a:r>
              <a:rPr lang="en-US" sz="1600" dirty="0"/>
              <a:t>Interest in dealing with challenging situations</a:t>
            </a:r>
          </a:p>
          <a:p>
            <a:pPr marL="274320" lvl="1">
              <a:lnSpc>
                <a:spcPct val="150000"/>
              </a:lnSpc>
              <a:spcAft>
                <a:spcPts val="1600"/>
              </a:spcAft>
            </a:pPr>
            <a:r>
              <a:rPr lang="en-US" sz="1600" dirty="0"/>
              <a:t>Willingness to take risks</a:t>
            </a:r>
          </a:p>
          <a:p>
            <a:pPr marL="274320" lvl="1">
              <a:lnSpc>
                <a:spcPct val="150000"/>
              </a:lnSpc>
              <a:spcAft>
                <a:spcPts val="1600"/>
              </a:spcAft>
            </a:pPr>
            <a:r>
              <a:rPr lang="en-US" sz="1600" dirty="0"/>
              <a:t>Willingness to test one’s abilities</a:t>
            </a:r>
          </a:p>
        </p:txBody>
      </p:sp>
      <p:pic>
        <p:nvPicPr>
          <p:cNvPr id="11" name="Graphic 10" descr="Mountain scene outline">
            <a:extLst>
              <a:ext uri="{FF2B5EF4-FFF2-40B4-BE49-F238E27FC236}">
                <a16:creationId xmlns:a16="http://schemas.microsoft.com/office/drawing/2014/main" id="{1EFE2A0D-1E52-4E73-84DC-E8D8903998E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5612859" y="1267856"/>
            <a:ext cx="3154326" cy="3154326"/>
          </a:xfrm>
          <a:prstGeom prst="rect">
            <a:avLst/>
          </a:prstGeom>
        </p:spPr>
      </p:pic>
    </p:spTree>
    <p:extLst>
      <p:ext uri="{BB962C8B-B14F-4D97-AF65-F5344CB8AC3E}">
        <p14:creationId xmlns:p14="http://schemas.microsoft.com/office/powerpoint/2010/main" val="1188479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1171F7D-E9DC-465B-AC68-71E3F7CA8CD4}"/>
              </a:ext>
            </a:extLst>
          </p:cNvPr>
          <p:cNvSpPr>
            <a:spLocks noGrp="1"/>
          </p:cNvSpPr>
          <p:nvPr>
            <p:ph type="body" sz="quarter" idx="12"/>
          </p:nvPr>
        </p:nvSpPr>
        <p:spPr/>
        <p:txBody>
          <a:bodyPr/>
          <a:lstStyle/>
          <a:p>
            <a:r>
              <a:rPr lang="en-US" dirty="0"/>
              <a:t>Self-Assurance</a:t>
            </a:r>
          </a:p>
        </p:txBody>
      </p:sp>
      <p:sp>
        <p:nvSpPr>
          <p:cNvPr id="5" name="Title 4">
            <a:extLst>
              <a:ext uri="{FF2B5EF4-FFF2-40B4-BE49-F238E27FC236}">
                <a16:creationId xmlns:a16="http://schemas.microsoft.com/office/drawing/2014/main" id="{AF770680-30B8-674B-82C8-56C09E480269}"/>
              </a:ext>
            </a:extLst>
          </p:cNvPr>
          <p:cNvSpPr>
            <a:spLocks noGrp="1"/>
          </p:cNvSpPr>
          <p:nvPr>
            <p:ph type="title"/>
          </p:nvPr>
        </p:nvSpPr>
        <p:spPr>
          <a:prstGeom prst="rect">
            <a:avLst/>
          </a:prstGeom>
        </p:spPr>
        <p:txBody>
          <a:bodyPr/>
          <a:lstStyle/>
          <a:p>
            <a:r>
              <a:rPr lang="en-US" dirty="0"/>
              <a:t>Psychological Capital</a:t>
            </a:r>
          </a:p>
        </p:txBody>
      </p:sp>
      <p:sp>
        <p:nvSpPr>
          <p:cNvPr id="6" name="Text Placeholder 5">
            <a:extLst>
              <a:ext uri="{FF2B5EF4-FFF2-40B4-BE49-F238E27FC236}">
                <a16:creationId xmlns:a16="http://schemas.microsoft.com/office/drawing/2014/main" id="{D3DDF688-9EAE-2A42-8492-3C493C6D97E2}"/>
              </a:ext>
            </a:extLst>
          </p:cNvPr>
          <p:cNvSpPr>
            <a:spLocks noGrp="1"/>
          </p:cNvSpPr>
          <p:nvPr>
            <p:ph type="body" sz="quarter" idx="13"/>
          </p:nvPr>
        </p:nvSpPr>
        <p:spPr>
          <a:xfrm>
            <a:off x="376815" y="1207971"/>
            <a:ext cx="4195186" cy="3274097"/>
          </a:xfrm>
          <a:prstGeom prst="rect">
            <a:avLst/>
          </a:prstGeom>
        </p:spPr>
        <p:txBody>
          <a:bodyPr anchor="ctr"/>
          <a:lstStyle/>
          <a:p>
            <a:pPr marL="274320" lvl="1">
              <a:lnSpc>
                <a:spcPct val="150000"/>
              </a:lnSpc>
              <a:spcAft>
                <a:spcPts val="1600"/>
              </a:spcAft>
            </a:pPr>
            <a:r>
              <a:rPr lang="en-US" sz="1600" dirty="0"/>
              <a:t>Energetic</a:t>
            </a:r>
          </a:p>
          <a:p>
            <a:pPr marL="274320" lvl="1">
              <a:lnSpc>
                <a:spcPct val="150000"/>
              </a:lnSpc>
              <a:spcAft>
                <a:spcPts val="1600"/>
              </a:spcAft>
            </a:pPr>
            <a:r>
              <a:rPr lang="en-US" sz="1600" dirty="0"/>
              <a:t>Self-Confident</a:t>
            </a:r>
          </a:p>
          <a:p>
            <a:pPr marL="274320" lvl="1">
              <a:lnSpc>
                <a:spcPct val="150000"/>
              </a:lnSpc>
              <a:spcAft>
                <a:spcPts val="1600"/>
              </a:spcAft>
            </a:pPr>
            <a:r>
              <a:rPr lang="en-US" sz="1600" dirty="0"/>
              <a:t>Comfortable in uncomfortable situations</a:t>
            </a:r>
          </a:p>
        </p:txBody>
      </p:sp>
      <p:pic>
        <p:nvPicPr>
          <p:cNvPr id="11" name="Graphic 10" descr="Comment Like outline">
            <a:extLst>
              <a:ext uri="{FF2B5EF4-FFF2-40B4-BE49-F238E27FC236}">
                <a16:creationId xmlns:a16="http://schemas.microsoft.com/office/drawing/2014/main" id="{1EFE2A0D-1E52-4E73-84DC-E8D8903998E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5612859" y="1267856"/>
            <a:ext cx="3154326" cy="3154326"/>
          </a:xfrm>
          <a:prstGeom prst="rect">
            <a:avLst/>
          </a:prstGeom>
        </p:spPr>
      </p:pic>
    </p:spTree>
    <p:extLst>
      <p:ext uri="{BB962C8B-B14F-4D97-AF65-F5344CB8AC3E}">
        <p14:creationId xmlns:p14="http://schemas.microsoft.com/office/powerpoint/2010/main" val="3508715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562F-30D8-3A48-B7CF-8C88E9B247D0}"/>
              </a:ext>
            </a:extLst>
          </p:cNvPr>
          <p:cNvSpPr>
            <a:spLocks noGrp="1"/>
          </p:cNvSpPr>
          <p:nvPr>
            <p:ph type="title"/>
          </p:nvPr>
        </p:nvSpPr>
        <p:spPr>
          <a:prstGeom prst="rect">
            <a:avLst/>
          </a:prstGeom>
        </p:spPr>
        <p:txBody>
          <a:bodyPr/>
          <a:lstStyle/>
          <a:p>
            <a:r>
              <a:rPr lang="en-US" dirty="0"/>
              <a:t>Social Capital</a:t>
            </a:r>
          </a:p>
        </p:txBody>
      </p:sp>
      <p:sp>
        <p:nvSpPr>
          <p:cNvPr id="16" name="Oval 15"/>
          <p:cNvSpPr/>
          <p:nvPr/>
        </p:nvSpPr>
        <p:spPr>
          <a:xfrm>
            <a:off x="2060077" y="1799366"/>
            <a:ext cx="1692319" cy="1692473"/>
          </a:xfrm>
          <a:prstGeom prst="ellipse">
            <a:avLst/>
          </a:prstGeom>
          <a:solidFill>
            <a:schemeClr val="accent4">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44" name="Rectangle 8"/>
          <p:cNvSpPr>
            <a:spLocks noChangeArrowheads="1"/>
          </p:cNvSpPr>
          <p:nvPr/>
        </p:nvSpPr>
        <p:spPr bwMode="auto">
          <a:xfrm>
            <a:off x="2575604" y="2344758"/>
            <a:ext cx="694421" cy="573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34290" tIns="17145" rIns="34290" bIns="17145">
            <a:spAutoFit/>
          </a:bodyPr>
          <a:lstStyle/>
          <a:p>
            <a:r>
              <a:rPr lang="en-US" sz="3500" b="1" dirty="0">
                <a:solidFill>
                  <a:srgbClr val="FFFFFF"/>
                </a:solidFill>
                <a:cs typeface="Arial" panose="020B0604020202020204" pitchFamily="34" charset="0"/>
              </a:rPr>
              <a:t>03.</a:t>
            </a:r>
          </a:p>
        </p:txBody>
      </p:sp>
      <p:sp>
        <p:nvSpPr>
          <p:cNvPr id="22" name="Text Placeholder 5">
            <a:extLst>
              <a:ext uri="{FF2B5EF4-FFF2-40B4-BE49-F238E27FC236}">
                <a16:creationId xmlns:a16="http://schemas.microsoft.com/office/drawing/2014/main" id="{D3DDF688-9EAE-2A42-8492-3C493C6D97E2}"/>
              </a:ext>
            </a:extLst>
          </p:cNvPr>
          <p:cNvSpPr>
            <a:spLocks noGrp="1"/>
          </p:cNvSpPr>
          <p:nvPr/>
        </p:nvSpPr>
        <p:spPr>
          <a:xfrm>
            <a:off x="4267923" y="1008553"/>
            <a:ext cx="3206638" cy="3274097"/>
          </a:xfrm>
          <a:prstGeom prst="rect">
            <a:avLst/>
          </a:prstGeom>
        </p:spPr>
        <p:txBody>
          <a:bodyPr vert="horz" anchor="ctr"/>
          <a:lstStyle>
            <a:lvl1pPr marL="0" indent="0" algn="l" defTabSz="457200" rtl="0" eaLnBrk="1" latinLnBrk="0" hangingPunct="1">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l" defTabSz="457200" rtl="0" eaLnBrk="1" latinLnBrk="0" hangingPunct="1">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l" defTabSz="457200" rtl="0" eaLnBrk="1" latinLnBrk="0" hangingPunct="1">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l" defTabSz="457200" rtl="0" eaLnBrk="1" latinLnBrk="0" hangingPunct="1">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l" defTabSz="457200" rtl="0" eaLnBrk="1" latinLnBrk="0" hangingPunct="1">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Aft>
                <a:spcPts val="2400"/>
              </a:spcAft>
            </a:pPr>
            <a:r>
              <a:rPr lang="en-US" sz="2000" dirty="0"/>
              <a:t>Intercultural Empathy</a:t>
            </a:r>
          </a:p>
          <a:p>
            <a:pPr lvl="1">
              <a:spcAft>
                <a:spcPts val="2400"/>
              </a:spcAft>
            </a:pPr>
            <a:r>
              <a:rPr lang="en-US" sz="2000" dirty="0"/>
              <a:t>Interpersonal Impact</a:t>
            </a:r>
          </a:p>
          <a:p>
            <a:pPr lvl="1">
              <a:spcAft>
                <a:spcPts val="2400"/>
              </a:spcAft>
            </a:pPr>
            <a:r>
              <a:rPr lang="en-US" sz="2000" dirty="0"/>
              <a:t>Diplomacy</a:t>
            </a:r>
          </a:p>
        </p:txBody>
      </p:sp>
    </p:spTree>
    <p:extLst>
      <p:ext uri="{BB962C8B-B14F-4D97-AF65-F5344CB8AC3E}">
        <p14:creationId xmlns:p14="http://schemas.microsoft.com/office/powerpoint/2010/main" val="341550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1171F7D-E9DC-465B-AC68-71E3F7CA8CD4}"/>
              </a:ext>
            </a:extLst>
          </p:cNvPr>
          <p:cNvSpPr>
            <a:spLocks noGrp="1"/>
          </p:cNvSpPr>
          <p:nvPr>
            <p:ph type="body" sz="quarter" idx="12"/>
          </p:nvPr>
        </p:nvSpPr>
        <p:spPr/>
        <p:txBody>
          <a:bodyPr/>
          <a:lstStyle/>
          <a:p>
            <a:r>
              <a:rPr lang="en-US" dirty="0">
                <a:latin typeface="Arial" panose="020B0604020202020204" pitchFamily="34" charset="0"/>
                <a:cs typeface="Arial" panose="020B0604020202020204" pitchFamily="34" charset="0"/>
              </a:rPr>
              <a:t>Intercultural Empathy</a:t>
            </a:r>
          </a:p>
        </p:txBody>
      </p:sp>
      <p:sp>
        <p:nvSpPr>
          <p:cNvPr id="5" name="Title 4">
            <a:extLst>
              <a:ext uri="{FF2B5EF4-FFF2-40B4-BE49-F238E27FC236}">
                <a16:creationId xmlns:a16="http://schemas.microsoft.com/office/drawing/2014/main" id="{AF770680-30B8-674B-82C8-56C09E480269}"/>
              </a:ext>
            </a:extLst>
          </p:cNvPr>
          <p:cNvSpPr>
            <a:spLocks noGrp="1"/>
          </p:cNvSpPr>
          <p:nvPr>
            <p:ph type="title"/>
          </p:nvPr>
        </p:nvSpPr>
        <p:spPr>
          <a:prstGeom prst="rect">
            <a:avLst/>
          </a:prstGeom>
        </p:spPr>
        <p:txBody>
          <a:bodyPr/>
          <a:lstStyle/>
          <a:p>
            <a:r>
              <a:rPr lang="en-US" dirty="0"/>
              <a:t>Social Capital</a:t>
            </a:r>
          </a:p>
        </p:txBody>
      </p:sp>
      <p:sp>
        <p:nvSpPr>
          <p:cNvPr id="6" name="Text Placeholder 5">
            <a:extLst>
              <a:ext uri="{FF2B5EF4-FFF2-40B4-BE49-F238E27FC236}">
                <a16:creationId xmlns:a16="http://schemas.microsoft.com/office/drawing/2014/main" id="{D3DDF688-9EAE-2A42-8492-3C493C6D97E2}"/>
              </a:ext>
            </a:extLst>
          </p:cNvPr>
          <p:cNvSpPr>
            <a:spLocks noGrp="1"/>
          </p:cNvSpPr>
          <p:nvPr>
            <p:ph type="body" sz="quarter" idx="13"/>
          </p:nvPr>
        </p:nvSpPr>
        <p:spPr>
          <a:xfrm>
            <a:off x="376815" y="1207971"/>
            <a:ext cx="4195186" cy="3274097"/>
          </a:xfrm>
          <a:prstGeom prst="rect">
            <a:avLst/>
          </a:prstGeom>
        </p:spPr>
        <p:txBody>
          <a:bodyPr anchor="ctr"/>
          <a:lstStyle/>
          <a:p>
            <a:pPr marL="274320" lvl="1">
              <a:lnSpc>
                <a:spcPct val="150000"/>
              </a:lnSpc>
              <a:spcAft>
                <a:spcPts val="1600"/>
              </a:spcAft>
            </a:pPr>
            <a:r>
              <a:rPr lang="en-US" sz="1600" dirty="0"/>
              <a:t>Ability to work well with people from other parts of the world</a:t>
            </a:r>
          </a:p>
          <a:p>
            <a:pPr marL="274320" lvl="1">
              <a:lnSpc>
                <a:spcPct val="150000"/>
              </a:lnSpc>
              <a:spcAft>
                <a:spcPts val="1600"/>
              </a:spcAft>
            </a:pPr>
            <a:r>
              <a:rPr lang="en-US" sz="1600" dirty="0"/>
              <a:t>Ability to emotionally connect to people from other cultures</a:t>
            </a:r>
          </a:p>
          <a:p>
            <a:pPr marL="274320" lvl="1">
              <a:lnSpc>
                <a:spcPct val="150000"/>
              </a:lnSpc>
              <a:spcAft>
                <a:spcPts val="1600"/>
              </a:spcAft>
            </a:pPr>
            <a:r>
              <a:rPr lang="en-US" sz="1600" dirty="0"/>
              <a:t>Ability to understand non-verbal expressions and ability to engage people from other parts of the world</a:t>
            </a:r>
          </a:p>
        </p:txBody>
      </p:sp>
      <p:pic>
        <p:nvPicPr>
          <p:cNvPr id="7" name="Graphic 6" descr="Connections outline">
            <a:extLst>
              <a:ext uri="{FF2B5EF4-FFF2-40B4-BE49-F238E27FC236}">
                <a16:creationId xmlns:a16="http://schemas.microsoft.com/office/drawing/2014/main" id="{AF10CD79-393C-458E-9621-E6D37AC5C26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5612859" y="1267856"/>
            <a:ext cx="3154326" cy="3154326"/>
          </a:xfrm>
          <a:prstGeom prst="rect">
            <a:avLst/>
          </a:prstGeom>
        </p:spPr>
      </p:pic>
    </p:spTree>
    <p:extLst>
      <p:ext uri="{BB962C8B-B14F-4D97-AF65-F5344CB8AC3E}">
        <p14:creationId xmlns:p14="http://schemas.microsoft.com/office/powerpoint/2010/main" val="1024589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1171F7D-E9DC-465B-AC68-71E3F7CA8CD4}"/>
              </a:ext>
            </a:extLst>
          </p:cNvPr>
          <p:cNvSpPr>
            <a:spLocks noGrp="1"/>
          </p:cNvSpPr>
          <p:nvPr>
            <p:ph type="body" sz="quarter" idx="12"/>
          </p:nvPr>
        </p:nvSpPr>
        <p:spPr/>
        <p:txBody>
          <a:bodyPr/>
          <a:lstStyle/>
          <a:p>
            <a:r>
              <a:rPr lang="en-US" dirty="0">
                <a:latin typeface="Arial" panose="020B0604020202020204" pitchFamily="34" charset="0"/>
                <a:cs typeface="Arial" panose="020B0604020202020204" pitchFamily="34" charset="0"/>
              </a:rPr>
              <a:t>Interpersonal Impact</a:t>
            </a:r>
          </a:p>
        </p:txBody>
      </p:sp>
      <p:sp>
        <p:nvSpPr>
          <p:cNvPr id="5" name="Title 4">
            <a:extLst>
              <a:ext uri="{FF2B5EF4-FFF2-40B4-BE49-F238E27FC236}">
                <a16:creationId xmlns:a16="http://schemas.microsoft.com/office/drawing/2014/main" id="{AF770680-30B8-674B-82C8-56C09E480269}"/>
              </a:ext>
            </a:extLst>
          </p:cNvPr>
          <p:cNvSpPr>
            <a:spLocks noGrp="1"/>
          </p:cNvSpPr>
          <p:nvPr>
            <p:ph type="title"/>
          </p:nvPr>
        </p:nvSpPr>
        <p:spPr>
          <a:prstGeom prst="rect">
            <a:avLst/>
          </a:prstGeom>
        </p:spPr>
        <p:txBody>
          <a:bodyPr/>
          <a:lstStyle/>
          <a:p>
            <a:r>
              <a:rPr lang="en-US" dirty="0"/>
              <a:t>Social Capital</a:t>
            </a:r>
          </a:p>
        </p:txBody>
      </p:sp>
      <p:sp>
        <p:nvSpPr>
          <p:cNvPr id="6" name="Text Placeholder 5">
            <a:extLst>
              <a:ext uri="{FF2B5EF4-FFF2-40B4-BE49-F238E27FC236}">
                <a16:creationId xmlns:a16="http://schemas.microsoft.com/office/drawing/2014/main" id="{D3DDF688-9EAE-2A42-8492-3C493C6D97E2}"/>
              </a:ext>
            </a:extLst>
          </p:cNvPr>
          <p:cNvSpPr>
            <a:spLocks noGrp="1"/>
          </p:cNvSpPr>
          <p:nvPr>
            <p:ph type="body" sz="quarter" idx="13"/>
          </p:nvPr>
        </p:nvSpPr>
        <p:spPr>
          <a:xfrm>
            <a:off x="376815" y="1207971"/>
            <a:ext cx="4195186" cy="3274097"/>
          </a:xfrm>
          <a:prstGeom prst="rect">
            <a:avLst/>
          </a:prstGeom>
        </p:spPr>
        <p:txBody>
          <a:bodyPr anchor="ctr"/>
          <a:lstStyle/>
          <a:p>
            <a:pPr marL="274320" lvl="1">
              <a:lnSpc>
                <a:spcPct val="150000"/>
              </a:lnSpc>
              <a:spcAft>
                <a:spcPts val="1600"/>
              </a:spcAft>
            </a:pPr>
            <a:r>
              <a:rPr lang="en-US" sz="1600" dirty="0"/>
              <a:t>Experience in negotiating contracts/agreements in other cultures</a:t>
            </a:r>
          </a:p>
          <a:p>
            <a:pPr marL="274320" lvl="1">
              <a:lnSpc>
                <a:spcPct val="150000"/>
              </a:lnSpc>
              <a:spcAft>
                <a:spcPts val="1600"/>
              </a:spcAft>
            </a:pPr>
            <a:r>
              <a:rPr lang="en-US" sz="1600" dirty="0"/>
              <a:t>Strong network with people from other cultures and with influential people</a:t>
            </a:r>
          </a:p>
          <a:p>
            <a:pPr marL="274320" lvl="1">
              <a:lnSpc>
                <a:spcPct val="150000"/>
              </a:lnSpc>
              <a:spcAft>
                <a:spcPts val="1600"/>
              </a:spcAft>
            </a:pPr>
            <a:r>
              <a:rPr lang="en-US" sz="1600" dirty="0"/>
              <a:t>Reputation as a leader</a:t>
            </a:r>
          </a:p>
        </p:txBody>
      </p:sp>
      <p:pic>
        <p:nvPicPr>
          <p:cNvPr id="11" name="Graphic 10" descr="Handshake outline">
            <a:extLst>
              <a:ext uri="{FF2B5EF4-FFF2-40B4-BE49-F238E27FC236}">
                <a16:creationId xmlns:a16="http://schemas.microsoft.com/office/drawing/2014/main" id="{1EFE2A0D-1E52-4E73-84DC-E8D8903998E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5612859" y="1267856"/>
            <a:ext cx="3154326" cy="3154326"/>
          </a:xfrm>
          <a:prstGeom prst="rect">
            <a:avLst/>
          </a:prstGeom>
        </p:spPr>
      </p:pic>
    </p:spTree>
    <p:extLst>
      <p:ext uri="{BB962C8B-B14F-4D97-AF65-F5344CB8AC3E}">
        <p14:creationId xmlns:p14="http://schemas.microsoft.com/office/powerpoint/2010/main" val="3433443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1171F7D-E9DC-465B-AC68-71E3F7CA8CD4}"/>
              </a:ext>
            </a:extLst>
          </p:cNvPr>
          <p:cNvSpPr>
            <a:spLocks noGrp="1"/>
          </p:cNvSpPr>
          <p:nvPr>
            <p:ph type="body" sz="quarter" idx="12"/>
          </p:nvPr>
        </p:nvSpPr>
        <p:spPr/>
        <p:txBody>
          <a:bodyPr/>
          <a:lstStyle/>
          <a:p>
            <a:r>
              <a:rPr lang="en-US" dirty="0">
                <a:latin typeface="Arial" panose="020B0604020202020204" pitchFamily="34" charset="0"/>
                <a:cs typeface="Arial" panose="020B0604020202020204" pitchFamily="34" charset="0"/>
              </a:rPr>
              <a:t>Diplomacy</a:t>
            </a:r>
          </a:p>
        </p:txBody>
      </p:sp>
      <p:sp>
        <p:nvSpPr>
          <p:cNvPr id="5" name="Title 4">
            <a:extLst>
              <a:ext uri="{FF2B5EF4-FFF2-40B4-BE49-F238E27FC236}">
                <a16:creationId xmlns:a16="http://schemas.microsoft.com/office/drawing/2014/main" id="{AF770680-30B8-674B-82C8-56C09E480269}"/>
              </a:ext>
            </a:extLst>
          </p:cNvPr>
          <p:cNvSpPr>
            <a:spLocks noGrp="1"/>
          </p:cNvSpPr>
          <p:nvPr>
            <p:ph type="title"/>
          </p:nvPr>
        </p:nvSpPr>
        <p:spPr>
          <a:prstGeom prst="rect">
            <a:avLst/>
          </a:prstGeom>
        </p:spPr>
        <p:txBody>
          <a:bodyPr/>
          <a:lstStyle/>
          <a:p>
            <a:r>
              <a:rPr lang="en-US" dirty="0"/>
              <a:t>Social Capital</a:t>
            </a:r>
          </a:p>
        </p:txBody>
      </p:sp>
      <p:sp>
        <p:nvSpPr>
          <p:cNvPr id="6" name="Text Placeholder 5">
            <a:extLst>
              <a:ext uri="{FF2B5EF4-FFF2-40B4-BE49-F238E27FC236}">
                <a16:creationId xmlns:a16="http://schemas.microsoft.com/office/drawing/2014/main" id="{D3DDF688-9EAE-2A42-8492-3C493C6D97E2}"/>
              </a:ext>
            </a:extLst>
          </p:cNvPr>
          <p:cNvSpPr>
            <a:spLocks noGrp="1"/>
          </p:cNvSpPr>
          <p:nvPr>
            <p:ph type="body" sz="quarter" idx="13"/>
          </p:nvPr>
        </p:nvSpPr>
        <p:spPr>
          <a:xfrm>
            <a:off x="376815" y="1207972"/>
            <a:ext cx="4788572" cy="3154326"/>
          </a:xfrm>
          <a:prstGeom prst="rect">
            <a:avLst/>
          </a:prstGeom>
        </p:spPr>
        <p:txBody>
          <a:bodyPr anchor="ctr"/>
          <a:lstStyle/>
          <a:p>
            <a:pPr marL="274320" lvl="1">
              <a:lnSpc>
                <a:spcPct val="150000"/>
              </a:lnSpc>
              <a:spcAft>
                <a:spcPts val="1600"/>
              </a:spcAft>
            </a:pPr>
            <a:r>
              <a:rPr lang="en-US" sz="1600" dirty="0"/>
              <a:t>Ease of starting a conversation with a stranger</a:t>
            </a:r>
          </a:p>
          <a:p>
            <a:pPr marL="274320" lvl="1">
              <a:lnSpc>
                <a:spcPct val="150000"/>
              </a:lnSpc>
              <a:spcAft>
                <a:spcPts val="1600"/>
              </a:spcAft>
            </a:pPr>
            <a:r>
              <a:rPr lang="en-US" sz="1600" dirty="0"/>
              <a:t>Ability to integrate diverse perspectives</a:t>
            </a:r>
          </a:p>
          <a:p>
            <a:pPr marL="274320" lvl="1">
              <a:lnSpc>
                <a:spcPct val="150000"/>
              </a:lnSpc>
              <a:spcAft>
                <a:spcPts val="1600"/>
              </a:spcAft>
            </a:pPr>
            <a:r>
              <a:rPr lang="en-US" sz="1600" dirty="0"/>
              <a:t>Ability to listen to what others have to say</a:t>
            </a:r>
          </a:p>
          <a:p>
            <a:pPr marL="274320" lvl="1">
              <a:lnSpc>
                <a:spcPct val="150000"/>
              </a:lnSpc>
              <a:spcAft>
                <a:spcPts val="1600"/>
              </a:spcAft>
            </a:pPr>
            <a:r>
              <a:rPr lang="en-US" sz="1600" dirty="0"/>
              <a:t>Willingness to collaborate</a:t>
            </a:r>
          </a:p>
        </p:txBody>
      </p:sp>
      <p:pic>
        <p:nvPicPr>
          <p:cNvPr id="11" name="Graphic 10" descr="Chat outline">
            <a:extLst>
              <a:ext uri="{FF2B5EF4-FFF2-40B4-BE49-F238E27FC236}">
                <a16:creationId xmlns:a16="http://schemas.microsoft.com/office/drawing/2014/main" id="{1EFE2A0D-1E52-4E73-84DC-E8D8903998E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5612859" y="1267856"/>
            <a:ext cx="3154326" cy="3154326"/>
          </a:xfrm>
          <a:prstGeom prst="rect">
            <a:avLst/>
          </a:prstGeom>
        </p:spPr>
      </p:pic>
    </p:spTree>
    <p:extLst>
      <p:ext uri="{BB962C8B-B14F-4D97-AF65-F5344CB8AC3E}">
        <p14:creationId xmlns:p14="http://schemas.microsoft.com/office/powerpoint/2010/main" val="2023715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person, person&#10;&#10;Description automatically generated">
            <a:extLst>
              <a:ext uri="{FF2B5EF4-FFF2-40B4-BE49-F238E27FC236}">
                <a16:creationId xmlns:a16="http://schemas.microsoft.com/office/drawing/2014/main" id="{A52F44AF-E7BB-41C0-953F-9F67BDDD47A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flipH="1">
            <a:off x="0" y="0"/>
            <a:ext cx="9144000" cy="5143500"/>
          </a:xfrm>
        </p:spPr>
      </p:pic>
      <p:sp>
        <p:nvSpPr>
          <p:cNvPr id="8" name="Rectangle 7"/>
          <p:cNvSpPr/>
          <p:nvPr/>
        </p:nvSpPr>
        <p:spPr>
          <a:xfrm>
            <a:off x="0" y="0"/>
            <a:ext cx="5145932" cy="5143500"/>
          </a:xfrm>
          <a:prstGeom prst="rect">
            <a:avLst/>
          </a:prstGeom>
          <a:gradFill flip="none" rotWithShape="1">
            <a:gsLst>
              <a:gs pos="0">
                <a:srgbClr val="000000">
                  <a:alpha val="75000"/>
                </a:srgbClr>
              </a:gs>
              <a:gs pos="100000">
                <a:srgbClr val="000000">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586A16-03BA-F142-827C-C372C297E65F}"/>
              </a:ext>
            </a:extLst>
          </p:cNvPr>
          <p:cNvSpPr>
            <a:spLocks noGrp="1"/>
          </p:cNvSpPr>
          <p:nvPr>
            <p:ph type="title"/>
          </p:nvPr>
        </p:nvSpPr>
        <p:spPr>
          <a:prstGeom prst="rect">
            <a:avLst/>
          </a:prstGeom>
        </p:spPr>
        <p:txBody>
          <a:bodyPr/>
          <a:lstStyle/>
          <a:p>
            <a:r>
              <a:rPr lang="en-US" dirty="0">
                <a:solidFill>
                  <a:schemeClr val="bg1"/>
                </a:solidFill>
              </a:rPr>
              <a:t>Weaving It All Together</a:t>
            </a:r>
          </a:p>
        </p:txBody>
      </p:sp>
      <p:sp>
        <p:nvSpPr>
          <p:cNvPr id="3" name="Text Placeholder 2">
            <a:extLst>
              <a:ext uri="{FF2B5EF4-FFF2-40B4-BE49-F238E27FC236}">
                <a16:creationId xmlns:a16="http://schemas.microsoft.com/office/drawing/2014/main" id="{3926E4A2-6EC8-4747-ABF4-02EEB952A746}"/>
              </a:ext>
            </a:extLst>
          </p:cNvPr>
          <p:cNvSpPr>
            <a:spLocks noGrp="1"/>
          </p:cNvSpPr>
          <p:nvPr>
            <p:ph type="body" sz="quarter" idx="13"/>
          </p:nvPr>
        </p:nvSpPr>
        <p:spPr>
          <a:xfrm>
            <a:off x="376815" y="1114157"/>
            <a:ext cx="3105688" cy="3274097"/>
          </a:xfrm>
        </p:spPr>
        <p:txBody>
          <a:bodyPr/>
          <a:lstStyle/>
          <a:p>
            <a:pPr marL="285750" lvl="1" indent="-285750">
              <a:spcAft>
                <a:spcPts val="1500"/>
              </a:spcAft>
            </a:pPr>
            <a:r>
              <a:rPr lang="en-US" b="1" dirty="0">
                <a:solidFill>
                  <a:srgbClr val="FFFFFF"/>
                </a:solidFill>
                <a:ea typeface="Open Sans" panose="020B0606030504020204" pitchFamily="34" charset="0"/>
              </a:rPr>
              <a:t>People</a:t>
            </a:r>
            <a:r>
              <a:rPr lang="en-US" dirty="0">
                <a:solidFill>
                  <a:srgbClr val="FFFFFF"/>
                </a:solidFill>
                <a:ea typeface="Open Sans" panose="020B0606030504020204" pitchFamily="34" charset="0"/>
              </a:rPr>
              <a:t> are complex </a:t>
            </a:r>
          </a:p>
          <a:p>
            <a:pPr marL="285750" lvl="1" indent="-285750">
              <a:spcAft>
                <a:spcPts val="1500"/>
              </a:spcAft>
            </a:pPr>
            <a:r>
              <a:rPr lang="en-US" b="1" dirty="0">
                <a:solidFill>
                  <a:srgbClr val="FFFFFF"/>
                </a:solidFill>
                <a:ea typeface="Open Sans" panose="020B0606030504020204" pitchFamily="34" charset="0"/>
              </a:rPr>
              <a:t>Business objectives </a:t>
            </a:r>
            <a:r>
              <a:rPr lang="en-US" dirty="0">
                <a:solidFill>
                  <a:srgbClr val="FFFFFF"/>
                </a:solidFill>
                <a:ea typeface="Open Sans" panose="020B0606030504020204" pitchFamily="34" charset="0"/>
              </a:rPr>
              <a:t>have purpose and high stakes</a:t>
            </a:r>
          </a:p>
          <a:p>
            <a:pPr marL="285750" lvl="1" indent="-285750">
              <a:spcAft>
                <a:spcPts val="1500"/>
              </a:spcAft>
            </a:pPr>
            <a:r>
              <a:rPr lang="en-US" b="1" dirty="0">
                <a:solidFill>
                  <a:srgbClr val="FFFFFF"/>
                </a:solidFill>
                <a:ea typeface="Open Sans" panose="020B0606030504020204" pitchFamily="34" charset="0"/>
              </a:rPr>
              <a:t>Interpersonal</a:t>
            </a:r>
            <a:r>
              <a:rPr lang="en-US" dirty="0">
                <a:solidFill>
                  <a:srgbClr val="FFFFFF"/>
                </a:solidFill>
                <a:ea typeface="Open Sans" panose="020B0606030504020204" pitchFamily="34" charset="0"/>
              </a:rPr>
              <a:t> </a:t>
            </a:r>
            <a:r>
              <a:rPr lang="en-US" b="1" dirty="0">
                <a:solidFill>
                  <a:srgbClr val="FFFFFF"/>
                </a:solidFill>
                <a:ea typeface="Open Sans" panose="020B0606030504020204" pitchFamily="34" charset="0"/>
              </a:rPr>
              <a:t>skills</a:t>
            </a:r>
            <a:r>
              <a:rPr lang="en-US" dirty="0">
                <a:solidFill>
                  <a:srgbClr val="FFFFFF"/>
                </a:solidFill>
                <a:ea typeface="Open Sans" panose="020B0606030504020204" pitchFamily="34" charset="0"/>
              </a:rPr>
              <a:t> vary</a:t>
            </a:r>
          </a:p>
          <a:p>
            <a:pPr marL="285750" lvl="1" indent="-285750">
              <a:spcAft>
                <a:spcPts val="1500"/>
              </a:spcAft>
            </a:pPr>
            <a:r>
              <a:rPr lang="en-US" b="1" dirty="0">
                <a:solidFill>
                  <a:srgbClr val="FFFFFF"/>
                </a:solidFill>
                <a:ea typeface="Open Sans" panose="020B0606030504020204" pitchFamily="34" charset="0"/>
              </a:rPr>
              <a:t>Teams and organizational culture </a:t>
            </a:r>
            <a:r>
              <a:rPr lang="en-US" dirty="0">
                <a:solidFill>
                  <a:srgbClr val="FFFFFF"/>
                </a:solidFill>
                <a:ea typeface="Open Sans" panose="020B0606030504020204" pitchFamily="34" charset="0"/>
              </a:rPr>
              <a:t>is driven by the experience and interaction created by people</a:t>
            </a:r>
          </a:p>
          <a:p>
            <a:pPr marL="285750" lvl="1" indent="-285750">
              <a:spcAft>
                <a:spcPts val="1500"/>
              </a:spcAft>
            </a:pPr>
            <a:r>
              <a:rPr lang="en-US" b="1" dirty="0">
                <a:solidFill>
                  <a:srgbClr val="FFFFFF"/>
                </a:solidFill>
                <a:ea typeface="Open Sans" panose="020B0606030504020204" pitchFamily="34" charset="0"/>
              </a:rPr>
              <a:t>Competitive advantage </a:t>
            </a:r>
            <a:r>
              <a:rPr lang="en-US" dirty="0">
                <a:solidFill>
                  <a:srgbClr val="FFFFFF"/>
                </a:solidFill>
                <a:ea typeface="Open Sans" panose="020B0606030504020204" pitchFamily="34" charset="0"/>
              </a:rPr>
              <a:t>plays a role in talent and customers  </a:t>
            </a:r>
          </a:p>
        </p:txBody>
      </p:sp>
    </p:spTree>
    <p:extLst>
      <p:ext uri="{BB962C8B-B14F-4D97-AF65-F5344CB8AC3E}">
        <p14:creationId xmlns:p14="http://schemas.microsoft.com/office/powerpoint/2010/main" val="367949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F5AE4662-860E-A976-146D-8DFF2E74B334}"/>
              </a:ext>
            </a:extLst>
          </p:cNvPr>
          <p:cNvSpPr/>
          <p:nvPr/>
        </p:nvSpPr>
        <p:spPr>
          <a:xfrm>
            <a:off x="807202" y="2355748"/>
            <a:ext cx="7529596" cy="1906290"/>
          </a:xfrm>
          <a:prstGeom prst="rect">
            <a:avLst/>
          </a:prstGeom>
          <a:noFill/>
          <a:ln w="1270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6" name="Rectangle 35">
            <a:extLst>
              <a:ext uri="{FF2B5EF4-FFF2-40B4-BE49-F238E27FC236}">
                <a16:creationId xmlns:a16="http://schemas.microsoft.com/office/drawing/2014/main" id="{93E4E249-9298-E68D-BA82-497591BE3753}"/>
              </a:ext>
            </a:extLst>
          </p:cNvPr>
          <p:cNvSpPr/>
          <p:nvPr/>
        </p:nvSpPr>
        <p:spPr>
          <a:xfrm>
            <a:off x="3886200" y="2137802"/>
            <a:ext cx="1371600" cy="42717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9F73EF0-DD38-D141-8FA6-5F70C5E81178}"/>
              </a:ext>
            </a:extLst>
          </p:cNvPr>
          <p:cNvSpPr/>
          <p:nvPr/>
        </p:nvSpPr>
        <p:spPr>
          <a:xfrm>
            <a:off x="377125" y="881462"/>
            <a:ext cx="8382002" cy="461665"/>
          </a:xfrm>
          <a:prstGeom prst="rect">
            <a:avLst/>
          </a:prstGeom>
        </p:spPr>
        <p:txBody>
          <a:bodyPr wrap="square">
            <a:spAutoFit/>
          </a:bodyPr>
          <a:lstStyle/>
          <a:p>
            <a:pPr algn="ctr" defTabSz="457178"/>
            <a:r>
              <a:rPr lang="en-US" sz="2400" spc="300" dirty="0">
                <a:solidFill>
                  <a:srgbClr val="FFFFFF"/>
                </a:solidFill>
                <a:latin typeface="Arial" panose="020B0604020202020204"/>
                <a:cs typeface="Arial" panose="020B0604020202020204" pitchFamily="34" charset="0"/>
              </a:rPr>
              <a:t> WHAT IF…</a:t>
            </a:r>
          </a:p>
        </p:txBody>
      </p:sp>
      <p:pic>
        <p:nvPicPr>
          <p:cNvPr id="8" name="Graphic 7" descr="Globe outline">
            <a:extLst>
              <a:ext uri="{FF2B5EF4-FFF2-40B4-BE49-F238E27FC236}">
                <a16:creationId xmlns:a16="http://schemas.microsoft.com/office/drawing/2014/main" id="{1170D6FB-FD83-D66B-1FCC-F774032FB9B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114800" y="1920823"/>
            <a:ext cx="914400" cy="914400"/>
          </a:xfrm>
          <a:prstGeom prst="rect">
            <a:avLst/>
          </a:prstGeom>
        </p:spPr>
      </p:pic>
      <p:sp>
        <p:nvSpPr>
          <p:cNvPr id="20" name="Rectangle 19">
            <a:extLst>
              <a:ext uri="{FF2B5EF4-FFF2-40B4-BE49-F238E27FC236}">
                <a16:creationId xmlns:a16="http://schemas.microsoft.com/office/drawing/2014/main" id="{4423EE39-79BA-DB7D-F2BF-63902DA8A614}"/>
              </a:ext>
            </a:extLst>
          </p:cNvPr>
          <p:cNvSpPr/>
          <p:nvPr/>
        </p:nvSpPr>
        <p:spPr>
          <a:xfrm>
            <a:off x="1286359" y="3048245"/>
            <a:ext cx="6571283" cy="785343"/>
          </a:xfrm>
          <a:prstGeom prst="rect">
            <a:avLst/>
          </a:prstGeom>
        </p:spPr>
        <p:txBody>
          <a:bodyPr wrap="square">
            <a:spAutoFit/>
          </a:bodyPr>
          <a:lstStyle/>
          <a:p>
            <a:pPr algn="ctr" defTabSz="457178">
              <a:lnSpc>
                <a:spcPct val="150000"/>
              </a:lnSpc>
            </a:pPr>
            <a:r>
              <a:rPr lang="en-US" sz="1600" dirty="0">
                <a:solidFill>
                  <a:srgbClr val="FFFFFF"/>
                </a:solidFill>
                <a:cs typeface="Arial" panose="020B0604020202020204" pitchFamily="34" charset="0"/>
              </a:rPr>
              <a:t>You were transplanted in another part of the world to do a job, </a:t>
            </a:r>
          </a:p>
          <a:p>
            <a:pPr algn="ctr" defTabSz="457178">
              <a:lnSpc>
                <a:spcPct val="150000"/>
              </a:lnSpc>
            </a:pPr>
            <a:r>
              <a:rPr lang="en-US" sz="1600" dirty="0">
                <a:solidFill>
                  <a:srgbClr val="FFFFFF"/>
                </a:solidFill>
                <a:cs typeface="Arial" panose="020B0604020202020204" pitchFamily="34" charset="0"/>
              </a:rPr>
              <a:t>do you have what you need to be successful?</a:t>
            </a:r>
          </a:p>
        </p:txBody>
      </p:sp>
    </p:spTree>
    <p:custDataLst>
      <p:tags r:id="rId1"/>
    </p:custDataLst>
    <p:extLst>
      <p:ext uri="{BB962C8B-B14F-4D97-AF65-F5344CB8AC3E}">
        <p14:creationId xmlns:p14="http://schemas.microsoft.com/office/powerpoint/2010/main" val="46582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1000"/>
                                        <p:tgtEl>
                                          <p:spTgt spid="3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2E1D1D9-74BB-3A4D-9E31-710172991574}"/>
              </a:ext>
            </a:extLst>
          </p:cNvPr>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 y="0"/>
            <a:ext cx="9144000" cy="5143500"/>
          </a:xfrm>
        </p:spPr>
      </p:pic>
      <p:sp>
        <p:nvSpPr>
          <p:cNvPr id="9" name="Rectangle 8">
            <a:extLst>
              <a:ext uri="{FF2B5EF4-FFF2-40B4-BE49-F238E27FC236}">
                <a16:creationId xmlns:a16="http://schemas.microsoft.com/office/drawing/2014/main" id="{B8EDD08F-9E86-7845-8D4C-6327A3A0F080}"/>
              </a:ext>
            </a:extLst>
          </p:cNvPr>
          <p:cNvSpPr/>
          <p:nvPr/>
        </p:nvSpPr>
        <p:spPr>
          <a:xfrm>
            <a:off x="1" y="0"/>
            <a:ext cx="9144000" cy="5143499"/>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19F73EF0-DD38-D141-8FA6-5F70C5E81178}"/>
              </a:ext>
            </a:extLst>
          </p:cNvPr>
          <p:cNvSpPr/>
          <p:nvPr/>
        </p:nvSpPr>
        <p:spPr>
          <a:xfrm>
            <a:off x="886027" y="1541841"/>
            <a:ext cx="7371946" cy="2862322"/>
          </a:xfrm>
          <a:prstGeom prst="rect">
            <a:avLst/>
          </a:prstGeom>
        </p:spPr>
        <p:txBody>
          <a:bodyPr wrap="square">
            <a:spAutoFit/>
          </a:bodyPr>
          <a:lstStyle/>
          <a:p>
            <a:pPr algn="ctr"/>
            <a:r>
              <a:rPr lang="en-US" sz="3200" dirty="0">
                <a:solidFill>
                  <a:schemeClr val="bg1"/>
                </a:solidFill>
                <a:cs typeface="Arial" panose="020B0604020202020204" pitchFamily="34" charset="0"/>
              </a:rPr>
              <a:t>“By adopting a global mindset, organizations can overcome the sometimes-hidden biases that hinder engagement and limit growth potential in this hyper-competitive talent market.”</a:t>
            </a:r>
            <a:endParaRPr lang="en-US" sz="2400" dirty="0">
              <a:solidFill>
                <a:schemeClr val="bg1"/>
              </a:solidFill>
              <a:cs typeface="Arial" panose="020B0604020202020204" pitchFamily="34" charset="0"/>
            </a:endParaRPr>
          </a:p>
          <a:p>
            <a:pPr lvl="0" algn="ctr"/>
            <a:endParaRPr lang="en-US" sz="1000" dirty="0">
              <a:solidFill>
                <a:schemeClr val="bg1"/>
              </a:solidFill>
              <a:cs typeface="Arial" panose="020B0604020202020204" pitchFamily="34" charset="0"/>
            </a:endParaRPr>
          </a:p>
          <a:p>
            <a:pPr lvl="0" algn="ctr"/>
            <a:r>
              <a:rPr lang="en-US" sz="1000" dirty="0">
                <a:solidFill>
                  <a:schemeClr val="bg1"/>
                </a:solidFill>
                <a:ea typeface="Open Sans Semibold" panose="020B0606030504020204" pitchFamily="34" charset="0"/>
                <a:cs typeface="Arial" panose="020B0604020202020204" pitchFamily="34" charset="0"/>
              </a:rPr>
              <a:t>Source:  Forbes</a:t>
            </a:r>
          </a:p>
        </p:txBody>
      </p:sp>
      <p:sp>
        <p:nvSpPr>
          <p:cNvPr id="3" name="Freeform 1">
            <a:extLst>
              <a:ext uri="{FF2B5EF4-FFF2-40B4-BE49-F238E27FC236}">
                <a16:creationId xmlns:a16="http://schemas.microsoft.com/office/drawing/2014/main" id="{D178C9F7-3BA6-4E4E-9B19-54D36B016BB2}"/>
              </a:ext>
            </a:extLst>
          </p:cNvPr>
          <p:cNvSpPr>
            <a:spLocks noChangeArrowheads="1"/>
          </p:cNvSpPr>
          <p:nvPr/>
        </p:nvSpPr>
        <p:spPr bwMode="auto">
          <a:xfrm>
            <a:off x="4285281" y="879670"/>
            <a:ext cx="573438" cy="402360"/>
          </a:xfrm>
          <a:custGeom>
            <a:avLst/>
            <a:gdLst>
              <a:gd name="T0" fmla="*/ 592 w 2645"/>
              <a:gd name="T1" fmla="*/ 1036 h 1855"/>
              <a:gd name="T2" fmla="*/ 48 w 2645"/>
              <a:gd name="T3" fmla="*/ 1036 h 1855"/>
              <a:gd name="T4" fmla="*/ 48 w 2645"/>
              <a:gd name="T5" fmla="*/ 0 h 1855"/>
              <a:gd name="T6" fmla="*/ 1090 w 2645"/>
              <a:gd name="T7" fmla="*/ 0 h 1855"/>
              <a:gd name="T8" fmla="*/ 1094 w 2645"/>
              <a:gd name="T9" fmla="*/ 1036 h 1855"/>
              <a:gd name="T10" fmla="*/ 399 w 2645"/>
              <a:gd name="T11" fmla="*/ 1854 h 1855"/>
              <a:gd name="T12" fmla="*/ 0 w 2645"/>
              <a:gd name="T13" fmla="*/ 1854 h 1855"/>
              <a:gd name="T14" fmla="*/ 592 w 2645"/>
              <a:gd name="T15" fmla="*/ 1036 h 1855"/>
              <a:gd name="T16" fmla="*/ 1949 w 2645"/>
              <a:gd name="T17" fmla="*/ 1854 h 1855"/>
              <a:gd name="T18" fmla="*/ 1551 w 2645"/>
              <a:gd name="T19" fmla="*/ 1854 h 1855"/>
              <a:gd name="T20" fmla="*/ 2143 w 2645"/>
              <a:gd name="T21" fmla="*/ 1036 h 1855"/>
              <a:gd name="T22" fmla="*/ 1597 w 2645"/>
              <a:gd name="T23" fmla="*/ 1036 h 1855"/>
              <a:gd name="T24" fmla="*/ 1597 w 2645"/>
              <a:gd name="T25" fmla="*/ 0 h 1855"/>
              <a:gd name="T26" fmla="*/ 2639 w 2645"/>
              <a:gd name="T27" fmla="*/ 0 h 1855"/>
              <a:gd name="T28" fmla="*/ 2644 w 2645"/>
              <a:gd name="T29" fmla="*/ 1036 h 1855"/>
              <a:gd name="T30" fmla="*/ 1949 w 2645"/>
              <a:gd name="T31" fmla="*/ 1854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5" h="1855">
                <a:moveTo>
                  <a:pt x="592" y="1036"/>
                </a:moveTo>
                <a:lnTo>
                  <a:pt x="48" y="1036"/>
                </a:lnTo>
                <a:lnTo>
                  <a:pt x="48" y="0"/>
                </a:lnTo>
                <a:lnTo>
                  <a:pt x="1090" y="0"/>
                </a:lnTo>
                <a:lnTo>
                  <a:pt x="1094" y="1036"/>
                </a:lnTo>
                <a:lnTo>
                  <a:pt x="399" y="1854"/>
                </a:lnTo>
                <a:lnTo>
                  <a:pt x="0" y="1854"/>
                </a:lnTo>
                <a:lnTo>
                  <a:pt x="592" y="1036"/>
                </a:lnTo>
                <a:close/>
                <a:moveTo>
                  <a:pt x="1949" y="1854"/>
                </a:moveTo>
                <a:lnTo>
                  <a:pt x="1551" y="1854"/>
                </a:lnTo>
                <a:lnTo>
                  <a:pt x="2143" y="1036"/>
                </a:lnTo>
                <a:lnTo>
                  <a:pt x="1597" y="1036"/>
                </a:lnTo>
                <a:lnTo>
                  <a:pt x="1597" y="0"/>
                </a:lnTo>
                <a:lnTo>
                  <a:pt x="2639" y="0"/>
                </a:lnTo>
                <a:lnTo>
                  <a:pt x="2644" y="1036"/>
                </a:lnTo>
                <a:lnTo>
                  <a:pt x="1949" y="1854"/>
                </a:lnTo>
                <a:close/>
              </a:path>
            </a:pathLst>
          </a:custGeom>
          <a:solidFill>
            <a:schemeClr val="bg1"/>
          </a:solidFill>
          <a:ln>
            <a:noFill/>
          </a:ln>
          <a:effectLst/>
        </p:spPr>
        <p:txBody>
          <a:bodyPr wrap="none" anchor="ctr"/>
          <a:lstStyle/>
          <a:p>
            <a:endParaRPr lang="en-US" dirty="0"/>
          </a:p>
        </p:txBody>
      </p:sp>
      <p:cxnSp>
        <p:nvCxnSpPr>
          <p:cNvPr id="5" name="Straight Connector 4">
            <a:extLst>
              <a:ext uri="{FF2B5EF4-FFF2-40B4-BE49-F238E27FC236}">
                <a16:creationId xmlns:a16="http://schemas.microsoft.com/office/drawing/2014/main" id="{7AE96050-E3AD-914D-B11E-4C541F0A705B}"/>
              </a:ext>
            </a:extLst>
          </p:cNvPr>
          <p:cNvCxnSpPr/>
          <p:nvPr/>
        </p:nvCxnSpPr>
        <p:spPr>
          <a:xfrm>
            <a:off x="5052447" y="1087538"/>
            <a:ext cx="107713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52FBBDE0-AF78-E548-8F73-3E46D88BB9B0}"/>
              </a:ext>
            </a:extLst>
          </p:cNvPr>
          <p:cNvCxnSpPr/>
          <p:nvPr/>
        </p:nvCxnSpPr>
        <p:spPr>
          <a:xfrm>
            <a:off x="3006671" y="1087538"/>
            <a:ext cx="107713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482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2E1D1D9-74BB-3A4D-9E31-710172991574}"/>
              </a:ext>
            </a:extLst>
          </p:cNvPr>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 y="0"/>
            <a:ext cx="9144000" cy="5143500"/>
          </a:xfrm>
        </p:spPr>
      </p:pic>
      <p:sp>
        <p:nvSpPr>
          <p:cNvPr id="9" name="Rectangle 8">
            <a:extLst>
              <a:ext uri="{FF2B5EF4-FFF2-40B4-BE49-F238E27FC236}">
                <a16:creationId xmlns:a16="http://schemas.microsoft.com/office/drawing/2014/main" id="{B8EDD08F-9E86-7845-8D4C-6327A3A0F080}"/>
              </a:ext>
            </a:extLst>
          </p:cNvPr>
          <p:cNvSpPr/>
          <p:nvPr/>
        </p:nvSpPr>
        <p:spPr>
          <a:xfrm>
            <a:off x="1" y="0"/>
            <a:ext cx="9144000" cy="5143499"/>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19F73EF0-DD38-D141-8FA6-5F70C5E81178}"/>
              </a:ext>
            </a:extLst>
          </p:cNvPr>
          <p:cNvSpPr/>
          <p:nvPr/>
        </p:nvSpPr>
        <p:spPr>
          <a:xfrm>
            <a:off x="1275770" y="1541841"/>
            <a:ext cx="6592459" cy="2523768"/>
          </a:xfrm>
          <a:prstGeom prst="rect">
            <a:avLst/>
          </a:prstGeom>
        </p:spPr>
        <p:txBody>
          <a:bodyPr wrap="square">
            <a:spAutoFit/>
          </a:bodyPr>
          <a:lstStyle/>
          <a:p>
            <a:pPr algn="ctr"/>
            <a:r>
              <a:rPr lang="en-US" sz="3200" dirty="0">
                <a:solidFill>
                  <a:schemeClr val="bg1"/>
                </a:solidFill>
                <a:cs typeface="Arial" panose="020B0604020202020204" pitchFamily="34" charset="0"/>
              </a:rPr>
              <a:t>“Leaders with a strong Global Mindset are more successful at putting together global teams who work effectively together.”</a:t>
            </a:r>
            <a:endParaRPr lang="en-US" sz="1000" dirty="0">
              <a:solidFill>
                <a:schemeClr val="bg1"/>
              </a:solidFill>
              <a:cs typeface="Arial" panose="020B0604020202020204" pitchFamily="34" charset="0"/>
            </a:endParaRPr>
          </a:p>
          <a:p>
            <a:pPr lvl="0" algn="ctr">
              <a:spcBef>
                <a:spcPts val="1200"/>
              </a:spcBef>
            </a:pPr>
            <a:r>
              <a:rPr lang="en-US" sz="1000" dirty="0">
                <a:solidFill>
                  <a:schemeClr val="bg1"/>
                </a:solidFill>
                <a:ea typeface="Open Sans Semibold" panose="020B0606030504020204" pitchFamily="34" charset="0"/>
                <a:cs typeface="Arial" panose="020B0604020202020204" pitchFamily="34" charset="0"/>
              </a:rPr>
              <a:t>Source:  Mansour </a:t>
            </a:r>
            <a:r>
              <a:rPr lang="en-US" sz="1000" dirty="0" err="1">
                <a:solidFill>
                  <a:schemeClr val="bg1"/>
                </a:solidFill>
                <a:ea typeface="Open Sans Semibold" panose="020B0606030504020204" pitchFamily="34" charset="0"/>
                <a:cs typeface="Arial" panose="020B0604020202020204" pitchFamily="34" charset="0"/>
              </a:rPr>
              <a:t>Javidan</a:t>
            </a:r>
            <a:r>
              <a:rPr lang="en-US" sz="1000" dirty="0">
                <a:solidFill>
                  <a:schemeClr val="bg1"/>
                </a:solidFill>
                <a:ea typeface="Open Sans Semibold" panose="020B0606030504020204" pitchFamily="34" charset="0"/>
                <a:cs typeface="Arial" panose="020B0604020202020204" pitchFamily="34" charset="0"/>
              </a:rPr>
              <a:t>, Ph.D., Jennie L. Walker, Ph.D.</a:t>
            </a:r>
            <a:br>
              <a:rPr lang="en-US" sz="1000" dirty="0">
                <a:solidFill>
                  <a:schemeClr val="bg1"/>
                </a:solidFill>
                <a:ea typeface="Open Sans Semibold" panose="020B0606030504020204" pitchFamily="34" charset="0"/>
                <a:cs typeface="Arial" panose="020B0604020202020204" pitchFamily="34" charset="0"/>
              </a:rPr>
            </a:br>
            <a:endParaRPr lang="en-US" sz="1000" dirty="0">
              <a:solidFill>
                <a:schemeClr val="bg1"/>
              </a:solidFill>
              <a:ea typeface="Open Sans Semibold" panose="020B0606030504020204" pitchFamily="34" charset="0"/>
              <a:cs typeface="Arial" panose="020B0604020202020204" pitchFamily="34" charset="0"/>
            </a:endParaRPr>
          </a:p>
        </p:txBody>
      </p:sp>
      <p:sp>
        <p:nvSpPr>
          <p:cNvPr id="3" name="Freeform 1">
            <a:extLst>
              <a:ext uri="{FF2B5EF4-FFF2-40B4-BE49-F238E27FC236}">
                <a16:creationId xmlns:a16="http://schemas.microsoft.com/office/drawing/2014/main" id="{D178C9F7-3BA6-4E4E-9B19-54D36B016BB2}"/>
              </a:ext>
            </a:extLst>
          </p:cNvPr>
          <p:cNvSpPr>
            <a:spLocks noChangeArrowheads="1"/>
          </p:cNvSpPr>
          <p:nvPr/>
        </p:nvSpPr>
        <p:spPr bwMode="auto">
          <a:xfrm>
            <a:off x="4285281" y="879670"/>
            <a:ext cx="573438" cy="402360"/>
          </a:xfrm>
          <a:custGeom>
            <a:avLst/>
            <a:gdLst>
              <a:gd name="T0" fmla="*/ 592 w 2645"/>
              <a:gd name="T1" fmla="*/ 1036 h 1855"/>
              <a:gd name="T2" fmla="*/ 48 w 2645"/>
              <a:gd name="T3" fmla="*/ 1036 h 1855"/>
              <a:gd name="T4" fmla="*/ 48 w 2645"/>
              <a:gd name="T5" fmla="*/ 0 h 1855"/>
              <a:gd name="T6" fmla="*/ 1090 w 2645"/>
              <a:gd name="T7" fmla="*/ 0 h 1855"/>
              <a:gd name="T8" fmla="*/ 1094 w 2645"/>
              <a:gd name="T9" fmla="*/ 1036 h 1855"/>
              <a:gd name="T10" fmla="*/ 399 w 2645"/>
              <a:gd name="T11" fmla="*/ 1854 h 1855"/>
              <a:gd name="T12" fmla="*/ 0 w 2645"/>
              <a:gd name="T13" fmla="*/ 1854 h 1855"/>
              <a:gd name="T14" fmla="*/ 592 w 2645"/>
              <a:gd name="T15" fmla="*/ 1036 h 1855"/>
              <a:gd name="T16" fmla="*/ 1949 w 2645"/>
              <a:gd name="T17" fmla="*/ 1854 h 1855"/>
              <a:gd name="T18" fmla="*/ 1551 w 2645"/>
              <a:gd name="T19" fmla="*/ 1854 h 1855"/>
              <a:gd name="T20" fmla="*/ 2143 w 2645"/>
              <a:gd name="T21" fmla="*/ 1036 h 1855"/>
              <a:gd name="T22" fmla="*/ 1597 w 2645"/>
              <a:gd name="T23" fmla="*/ 1036 h 1855"/>
              <a:gd name="T24" fmla="*/ 1597 w 2645"/>
              <a:gd name="T25" fmla="*/ 0 h 1855"/>
              <a:gd name="T26" fmla="*/ 2639 w 2645"/>
              <a:gd name="T27" fmla="*/ 0 h 1855"/>
              <a:gd name="T28" fmla="*/ 2644 w 2645"/>
              <a:gd name="T29" fmla="*/ 1036 h 1855"/>
              <a:gd name="T30" fmla="*/ 1949 w 2645"/>
              <a:gd name="T31" fmla="*/ 1854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5" h="1855">
                <a:moveTo>
                  <a:pt x="592" y="1036"/>
                </a:moveTo>
                <a:lnTo>
                  <a:pt x="48" y="1036"/>
                </a:lnTo>
                <a:lnTo>
                  <a:pt x="48" y="0"/>
                </a:lnTo>
                <a:lnTo>
                  <a:pt x="1090" y="0"/>
                </a:lnTo>
                <a:lnTo>
                  <a:pt x="1094" y="1036"/>
                </a:lnTo>
                <a:lnTo>
                  <a:pt x="399" y="1854"/>
                </a:lnTo>
                <a:lnTo>
                  <a:pt x="0" y="1854"/>
                </a:lnTo>
                <a:lnTo>
                  <a:pt x="592" y="1036"/>
                </a:lnTo>
                <a:close/>
                <a:moveTo>
                  <a:pt x="1949" y="1854"/>
                </a:moveTo>
                <a:lnTo>
                  <a:pt x="1551" y="1854"/>
                </a:lnTo>
                <a:lnTo>
                  <a:pt x="2143" y="1036"/>
                </a:lnTo>
                <a:lnTo>
                  <a:pt x="1597" y="1036"/>
                </a:lnTo>
                <a:lnTo>
                  <a:pt x="1597" y="0"/>
                </a:lnTo>
                <a:lnTo>
                  <a:pt x="2639" y="0"/>
                </a:lnTo>
                <a:lnTo>
                  <a:pt x="2644" y="1036"/>
                </a:lnTo>
                <a:lnTo>
                  <a:pt x="1949" y="1854"/>
                </a:lnTo>
                <a:close/>
              </a:path>
            </a:pathLst>
          </a:custGeom>
          <a:solidFill>
            <a:schemeClr val="bg1"/>
          </a:solidFill>
          <a:ln>
            <a:noFill/>
          </a:ln>
          <a:effectLst/>
        </p:spPr>
        <p:txBody>
          <a:bodyPr wrap="none" anchor="ctr"/>
          <a:lstStyle/>
          <a:p>
            <a:endParaRPr lang="en-US" dirty="0"/>
          </a:p>
        </p:txBody>
      </p:sp>
      <p:cxnSp>
        <p:nvCxnSpPr>
          <p:cNvPr id="5" name="Straight Connector 4">
            <a:extLst>
              <a:ext uri="{FF2B5EF4-FFF2-40B4-BE49-F238E27FC236}">
                <a16:creationId xmlns:a16="http://schemas.microsoft.com/office/drawing/2014/main" id="{7AE96050-E3AD-914D-B11E-4C541F0A705B}"/>
              </a:ext>
            </a:extLst>
          </p:cNvPr>
          <p:cNvCxnSpPr/>
          <p:nvPr/>
        </p:nvCxnSpPr>
        <p:spPr>
          <a:xfrm>
            <a:off x="5052447" y="1087538"/>
            <a:ext cx="107713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52FBBDE0-AF78-E548-8F73-3E46D88BB9B0}"/>
              </a:ext>
            </a:extLst>
          </p:cNvPr>
          <p:cNvCxnSpPr/>
          <p:nvPr/>
        </p:nvCxnSpPr>
        <p:spPr>
          <a:xfrm>
            <a:off x="3006671" y="1087538"/>
            <a:ext cx="107713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839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10;&#10;Description automatically generated">
            <a:extLst>
              <a:ext uri="{FF2B5EF4-FFF2-40B4-BE49-F238E27FC236}">
                <a16:creationId xmlns:a16="http://schemas.microsoft.com/office/drawing/2014/main" id="{64634CBC-82C5-4146-89B5-C350A735783E}"/>
              </a:ext>
            </a:extLst>
          </p:cNvPr>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5143500"/>
          </a:xfrm>
        </p:spPr>
      </p:pic>
      <p:sp>
        <p:nvSpPr>
          <p:cNvPr id="19" name="Rectangle 18">
            <a:extLst>
              <a:ext uri="{FF2B5EF4-FFF2-40B4-BE49-F238E27FC236}">
                <a16:creationId xmlns:a16="http://schemas.microsoft.com/office/drawing/2014/main" id="{737D6247-4988-AB45-809F-FE08B919E821}"/>
              </a:ext>
            </a:extLst>
          </p:cNvPr>
          <p:cNvSpPr/>
          <p:nvPr/>
        </p:nvSpPr>
        <p:spPr>
          <a:xfrm>
            <a:off x="0" y="0"/>
            <a:ext cx="9144000" cy="5143500"/>
          </a:xfrm>
          <a:prstGeom prst="rect">
            <a:avLst/>
          </a:prstGeom>
          <a:solidFill>
            <a:schemeClr val="accent4">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66723" y="3309950"/>
            <a:ext cx="4966514" cy="1420534"/>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90000"/>
              </a:lnSpc>
            </a:pPr>
            <a:r>
              <a:rPr lang="en-US" sz="4500" dirty="0">
                <a:solidFill>
                  <a:schemeClr val="bg1"/>
                </a:solidFill>
                <a:latin typeface="+mj-lt"/>
                <a:cs typeface="Arial" panose="020B0604020202020204" pitchFamily="34" charset="0"/>
              </a:rPr>
              <a:t>Building Trust with a Global Mindset</a:t>
            </a:r>
          </a:p>
        </p:txBody>
      </p:sp>
    </p:spTree>
    <p:extLst>
      <p:ext uri="{BB962C8B-B14F-4D97-AF65-F5344CB8AC3E}">
        <p14:creationId xmlns:p14="http://schemas.microsoft.com/office/powerpoint/2010/main" val="19226440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85C75B-83AE-4DCF-94EA-8770F8E0CA1C}"/>
              </a:ext>
            </a:extLst>
          </p:cNvPr>
          <p:cNvSpPr/>
          <p:nvPr/>
        </p:nvSpPr>
        <p:spPr>
          <a:xfrm>
            <a:off x="-1" y="0"/>
            <a:ext cx="4406847" cy="51435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26009FF1-4B99-420B-855A-C6B41CA6D59A}"/>
              </a:ext>
            </a:extLst>
          </p:cNvPr>
          <p:cNvSpPr>
            <a:spLocks noGrp="1"/>
          </p:cNvSpPr>
          <p:nvPr>
            <p:ph type="body" sz="quarter" idx="14"/>
          </p:nvPr>
        </p:nvSpPr>
        <p:spPr>
          <a:xfrm>
            <a:off x="5280456" y="1706769"/>
            <a:ext cx="3108535" cy="1729961"/>
          </a:xfrm>
        </p:spPr>
        <p:txBody>
          <a:bodyPr wrap="square" lIns="0" tIns="0" rIns="0" bIns="0">
            <a:spAutoFit/>
          </a:bodyPr>
          <a:lstStyle/>
          <a:p>
            <a:pPr>
              <a:lnSpc>
                <a:spcPct val="200000"/>
              </a:lnSpc>
              <a:spcAft>
                <a:spcPts val="600"/>
              </a:spcAft>
            </a:pPr>
            <a:r>
              <a:rPr lang="en-US" sz="1800" b="1" dirty="0"/>
              <a:t>Be Curious</a:t>
            </a:r>
          </a:p>
          <a:p>
            <a:pPr>
              <a:lnSpc>
                <a:spcPct val="200000"/>
              </a:lnSpc>
              <a:spcAft>
                <a:spcPts val="600"/>
              </a:spcAft>
            </a:pPr>
            <a:r>
              <a:rPr lang="en-US" sz="1800" b="1" dirty="0"/>
              <a:t>Make Efforts</a:t>
            </a:r>
          </a:p>
          <a:p>
            <a:pPr>
              <a:lnSpc>
                <a:spcPct val="200000"/>
              </a:lnSpc>
              <a:spcAft>
                <a:spcPts val="600"/>
              </a:spcAft>
            </a:pPr>
            <a:r>
              <a:rPr lang="en-US" sz="1800" b="1" dirty="0"/>
              <a:t>Study Cultural Norms</a:t>
            </a:r>
          </a:p>
        </p:txBody>
      </p:sp>
      <p:sp>
        <p:nvSpPr>
          <p:cNvPr id="4" name="Title 3">
            <a:extLst>
              <a:ext uri="{FF2B5EF4-FFF2-40B4-BE49-F238E27FC236}">
                <a16:creationId xmlns:a16="http://schemas.microsoft.com/office/drawing/2014/main" id="{C1CE0DA1-9F6C-472C-B544-D94EAB27C2A0}"/>
              </a:ext>
            </a:extLst>
          </p:cNvPr>
          <p:cNvSpPr>
            <a:spLocks noGrp="1"/>
          </p:cNvSpPr>
          <p:nvPr>
            <p:ph type="title"/>
          </p:nvPr>
        </p:nvSpPr>
        <p:spPr>
          <a:xfrm>
            <a:off x="150020" y="426131"/>
            <a:ext cx="4032075" cy="679415"/>
          </a:xfrm>
        </p:spPr>
        <p:txBody>
          <a:bodyPr/>
          <a:lstStyle/>
          <a:p>
            <a:r>
              <a:rPr lang="en-US" sz="3200" dirty="0">
                <a:solidFill>
                  <a:schemeClr val="bg1"/>
                </a:solidFill>
              </a:rPr>
              <a:t>Idea 1</a:t>
            </a:r>
          </a:p>
        </p:txBody>
      </p:sp>
      <p:pic>
        <p:nvPicPr>
          <p:cNvPr id="12" name="Graphic 11" descr="Books on shelf outline">
            <a:extLst>
              <a:ext uri="{FF2B5EF4-FFF2-40B4-BE49-F238E27FC236}">
                <a16:creationId xmlns:a16="http://schemas.microsoft.com/office/drawing/2014/main" id="{337C996E-833A-42C5-8626-84BF4ED21B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627" y="909734"/>
            <a:ext cx="4770101" cy="5112937"/>
          </a:xfrm>
          <a:prstGeom prst="rect">
            <a:avLst/>
          </a:prstGeom>
        </p:spPr>
      </p:pic>
      <p:cxnSp>
        <p:nvCxnSpPr>
          <p:cNvPr id="13" name="Straight Connector 12">
            <a:extLst>
              <a:ext uri="{FF2B5EF4-FFF2-40B4-BE49-F238E27FC236}">
                <a16:creationId xmlns:a16="http://schemas.microsoft.com/office/drawing/2014/main" id="{5C43C64D-1CA4-43F0-9F7C-45DB9A3F0705}"/>
              </a:ext>
            </a:extLst>
          </p:cNvPr>
          <p:cNvCxnSpPr>
            <a:cxnSpLocks/>
          </p:cNvCxnSpPr>
          <p:nvPr/>
        </p:nvCxnSpPr>
        <p:spPr>
          <a:xfrm>
            <a:off x="1849605" y="1024409"/>
            <a:ext cx="6509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37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anim calcmode="lin" valueType="num">
                                      <p:cBhvr>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anim calcmode="lin" valueType="num">
                                      <p:cBhvr>
                                        <p:cTn id="2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anim calcmode="lin" valueType="num">
                                      <p:cBhvr>
                                        <p:cTn id="2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People discussing in the office">
            <a:extLst>
              <a:ext uri="{FF2B5EF4-FFF2-40B4-BE49-F238E27FC236}">
                <a16:creationId xmlns:a16="http://schemas.microsoft.com/office/drawing/2014/main" id="{2C6D2522-8261-CC4D-8642-0E714602D49A}"/>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flipH="1">
            <a:off x="0" y="0"/>
            <a:ext cx="6063915" cy="5143500"/>
          </a:xfrm>
        </p:spPr>
      </p:pic>
      <p:sp>
        <p:nvSpPr>
          <p:cNvPr id="7" name="Rectangle 6">
            <a:extLst>
              <a:ext uri="{FF2B5EF4-FFF2-40B4-BE49-F238E27FC236}">
                <a16:creationId xmlns:a16="http://schemas.microsoft.com/office/drawing/2014/main" id="{CDE28265-0166-724C-8E55-82CEBA21D270}"/>
              </a:ext>
            </a:extLst>
          </p:cNvPr>
          <p:cNvSpPr/>
          <p:nvPr/>
        </p:nvSpPr>
        <p:spPr>
          <a:xfrm>
            <a:off x="5271702" y="601249"/>
            <a:ext cx="3020528" cy="39210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Placeholder 1">
            <a:extLst>
              <a:ext uri="{FF2B5EF4-FFF2-40B4-BE49-F238E27FC236}">
                <a16:creationId xmlns:a16="http://schemas.microsoft.com/office/drawing/2014/main" id="{1178EAFB-A96F-204D-AA91-7FAC527F5D30}"/>
              </a:ext>
            </a:extLst>
          </p:cNvPr>
          <p:cNvSpPr txBox="1">
            <a:spLocks/>
          </p:cNvSpPr>
          <p:nvPr/>
        </p:nvSpPr>
        <p:spPr>
          <a:xfrm>
            <a:off x="5453904" y="1866202"/>
            <a:ext cx="2656123" cy="2481222"/>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600"/>
              </a:spcAft>
              <a:buNone/>
            </a:pPr>
            <a:r>
              <a:rPr lang="en-US" sz="1200" dirty="0">
                <a:solidFill>
                  <a:srgbClr val="FFFFFF"/>
                </a:solidFill>
                <a:latin typeface="+mn-lt"/>
                <a:ea typeface="Open Sans" panose="020B0606030504020204" pitchFamily="34" charset="0"/>
                <a:cs typeface="Arial" panose="020B0604020202020204" pitchFamily="34" charset="0"/>
              </a:rPr>
              <a:t>One of the ways of building trust starts with curiosity</a:t>
            </a:r>
          </a:p>
          <a:p>
            <a:pPr marL="0" indent="0" algn="ctr">
              <a:spcAft>
                <a:spcPts val="600"/>
              </a:spcAft>
              <a:buNone/>
            </a:pPr>
            <a:r>
              <a:rPr lang="en-US" sz="1200" dirty="0">
                <a:solidFill>
                  <a:srgbClr val="FFFFFF"/>
                </a:solidFill>
                <a:latin typeface="+mn-lt"/>
                <a:ea typeface="Open Sans" panose="020B0606030504020204" pitchFamily="34" charset="0"/>
                <a:cs typeface="Arial" panose="020B0604020202020204" pitchFamily="34" charset="0"/>
              </a:rPr>
              <a:t>Cultural Curiosity: The purpose of cultural curiosity is to </a:t>
            </a:r>
            <a:r>
              <a:rPr lang="en-US" sz="1200" b="1" dirty="0">
                <a:solidFill>
                  <a:srgbClr val="FFFFFF"/>
                </a:solidFill>
                <a:latin typeface="+mn-lt"/>
                <a:ea typeface="Open Sans" panose="020B0606030504020204" pitchFamily="34" charset="0"/>
                <a:cs typeface="Arial" panose="020B0604020202020204" pitchFamily="34" charset="0"/>
              </a:rPr>
              <a:t>develop an appreciation for different cultures and people from those cultures</a:t>
            </a:r>
            <a:r>
              <a:rPr lang="en-US" sz="1200" dirty="0">
                <a:solidFill>
                  <a:srgbClr val="FFFFFF"/>
                </a:solidFill>
                <a:latin typeface="+mn-lt"/>
                <a:ea typeface="Open Sans" panose="020B0606030504020204" pitchFamily="34" charset="0"/>
                <a:cs typeface="Arial" panose="020B0604020202020204" pitchFamily="34" charset="0"/>
              </a:rPr>
              <a:t>. Having an understanding of someone's culture can help you better empathize with them, which might create a more comfortable working relationship.</a:t>
            </a:r>
          </a:p>
          <a:p>
            <a:pPr marL="0" indent="0" algn="ctr">
              <a:spcAft>
                <a:spcPts val="600"/>
              </a:spcAft>
              <a:buNone/>
            </a:pPr>
            <a:r>
              <a:rPr lang="en-US" sz="900" dirty="0" err="1">
                <a:solidFill>
                  <a:srgbClr val="FFFFFF"/>
                </a:solidFill>
                <a:latin typeface="+mn-lt"/>
                <a:ea typeface="Open Sans" panose="020B0606030504020204" pitchFamily="34" charset="0"/>
                <a:cs typeface="Arial" panose="020B0604020202020204" pitchFamily="34" charset="0"/>
              </a:rPr>
              <a:t>Soure</a:t>
            </a:r>
            <a:r>
              <a:rPr lang="en-US" sz="900" dirty="0">
                <a:solidFill>
                  <a:srgbClr val="FFFFFF"/>
                </a:solidFill>
                <a:latin typeface="+mn-lt"/>
                <a:ea typeface="Open Sans" panose="020B0606030504020204" pitchFamily="34" charset="0"/>
                <a:cs typeface="Arial" panose="020B0604020202020204" pitchFamily="34" charset="0"/>
              </a:rPr>
              <a:t>: Indeed</a:t>
            </a:r>
            <a:endParaRPr lang="en-US" sz="1100" dirty="0">
              <a:solidFill>
                <a:srgbClr val="FFFFFF"/>
              </a:solidFill>
              <a:latin typeface="+mn-lt"/>
              <a:ea typeface="Open Sans" panose="020B0606030504020204" pitchFamily="34" charset="0"/>
              <a:cs typeface="Arial" panose="020B0604020202020204" pitchFamily="34" charset="0"/>
            </a:endParaRPr>
          </a:p>
        </p:txBody>
      </p:sp>
      <p:pic>
        <p:nvPicPr>
          <p:cNvPr id="3" name="Graphic 2" descr="Questions outline">
            <a:extLst>
              <a:ext uri="{FF2B5EF4-FFF2-40B4-BE49-F238E27FC236}">
                <a16:creationId xmlns:a16="http://schemas.microsoft.com/office/drawing/2014/main" id="{237E5BEF-4886-47F0-AC75-6AB81E48DFD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200267" y="796076"/>
            <a:ext cx="1000560" cy="1000560"/>
          </a:xfrm>
          <a:prstGeom prst="rect">
            <a:avLst/>
          </a:prstGeom>
        </p:spPr>
      </p:pic>
    </p:spTree>
    <p:extLst>
      <p:ext uri="{BB962C8B-B14F-4D97-AF65-F5344CB8AC3E}">
        <p14:creationId xmlns:p14="http://schemas.microsoft.com/office/powerpoint/2010/main" val="369553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85C75B-83AE-4DCF-94EA-8770F8E0CA1C}"/>
              </a:ext>
            </a:extLst>
          </p:cNvPr>
          <p:cNvSpPr/>
          <p:nvPr/>
        </p:nvSpPr>
        <p:spPr>
          <a:xfrm>
            <a:off x="4737153" y="0"/>
            <a:ext cx="4406847"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26009FF1-4B99-420B-855A-C6B41CA6D59A}"/>
              </a:ext>
            </a:extLst>
          </p:cNvPr>
          <p:cNvSpPr>
            <a:spLocks noGrp="1"/>
          </p:cNvSpPr>
          <p:nvPr>
            <p:ph type="body" sz="quarter" idx="14"/>
          </p:nvPr>
        </p:nvSpPr>
        <p:spPr>
          <a:xfrm>
            <a:off x="821190" y="760356"/>
            <a:ext cx="3108535" cy="3622787"/>
          </a:xfrm>
        </p:spPr>
        <p:txBody>
          <a:bodyPr wrap="square" lIns="0" tIns="0" rIns="0" bIns="0">
            <a:spAutoFit/>
          </a:bodyPr>
          <a:lstStyle/>
          <a:p>
            <a:pPr>
              <a:lnSpc>
                <a:spcPct val="200000"/>
              </a:lnSpc>
              <a:spcAft>
                <a:spcPts val="600"/>
              </a:spcAft>
            </a:pPr>
            <a:r>
              <a:rPr lang="en-US" sz="1800" b="1" dirty="0"/>
              <a:t>Create Space For:</a:t>
            </a:r>
          </a:p>
          <a:p>
            <a:pPr>
              <a:lnSpc>
                <a:spcPct val="200000"/>
              </a:lnSpc>
              <a:spcAft>
                <a:spcPts val="600"/>
              </a:spcAft>
            </a:pPr>
            <a:r>
              <a:rPr lang="en-US" sz="1800" b="1" dirty="0"/>
              <a:t>Storytelling</a:t>
            </a:r>
          </a:p>
          <a:p>
            <a:pPr>
              <a:lnSpc>
                <a:spcPct val="200000"/>
              </a:lnSpc>
              <a:spcAft>
                <a:spcPts val="600"/>
              </a:spcAft>
            </a:pPr>
            <a:r>
              <a:rPr lang="en-US" sz="1800" b="1" dirty="0"/>
              <a:t>Dialogue</a:t>
            </a:r>
          </a:p>
          <a:p>
            <a:pPr>
              <a:lnSpc>
                <a:spcPct val="200000"/>
              </a:lnSpc>
              <a:spcAft>
                <a:spcPts val="600"/>
              </a:spcAft>
            </a:pPr>
            <a:r>
              <a:rPr lang="en-US" sz="1800" b="1" dirty="0"/>
              <a:t>Presentation</a:t>
            </a:r>
          </a:p>
          <a:p>
            <a:pPr>
              <a:lnSpc>
                <a:spcPct val="200000"/>
              </a:lnSpc>
              <a:spcAft>
                <a:spcPts val="600"/>
              </a:spcAft>
            </a:pPr>
            <a:r>
              <a:rPr lang="en-US" sz="1800" b="1" dirty="0"/>
              <a:t>Guest Speakers </a:t>
            </a:r>
          </a:p>
          <a:p>
            <a:pPr>
              <a:lnSpc>
                <a:spcPct val="200000"/>
              </a:lnSpc>
              <a:spcAft>
                <a:spcPts val="600"/>
              </a:spcAft>
            </a:pPr>
            <a:r>
              <a:rPr lang="en-US" sz="1800" b="1" dirty="0"/>
              <a:t>Diverse Interest Groups</a:t>
            </a:r>
          </a:p>
        </p:txBody>
      </p:sp>
      <p:sp>
        <p:nvSpPr>
          <p:cNvPr id="4" name="Title 3">
            <a:extLst>
              <a:ext uri="{FF2B5EF4-FFF2-40B4-BE49-F238E27FC236}">
                <a16:creationId xmlns:a16="http://schemas.microsoft.com/office/drawing/2014/main" id="{C1CE0DA1-9F6C-472C-B544-D94EAB27C2A0}"/>
              </a:ext>
            </a:extLst>
          </p:cNvPr>
          <p:cNvSpPr>
            <a:spLocks noGrp="1"/>
          </p:cNvSpPr>
          <p:nvPr>
            <p:ph type="title"/>
          </p:nvPr>
        </p:nvSpPr>
        <p:spPr>
          <a:xfrm>
            <a:off x="4887174" y="426131"/>
            <a:ext cx="4032075" cy="679415"/>
          </a:xfrm>
        </p:spPr>
        <p:txBody>
          <a:bodyPr/>
          <a:lstStyle/>
          <a:p>
            <a:r>
              <a:rPr lang="en-US" sz="3200" dirty="0">
                <a:solidFill>
                  <a:schemeClr val="bg1"/>
                </a:solidFill>
              </a:rPr>
              <a:t>Idea 2</a:t>
            </a:r>
          </a:p>
        </p:txBody>
      </p:sp>
      <p:pic>
        <p:nvPicPr>
          <p:cNvPr id="12" name="Graphic 11" descr="Customer review outline">
            <a:extLst>
              <a:ext uri="{FF2B5EF4-FFF2-40B4-BE49-F238E27FC236}">
                <a16:creationId xmlns:a16="http://schemas.microsoft.com/office/drawing/2014/main" id="{5CC0B441-63E8-43A7-AD0E-AE2FF00AA4B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4687049" y="1275517"/>
            <a:ext cx="4572001" cy="4625840"/>
          </a:xfrm>
          <a:prstGeom prst="rect">
            <a:avLst/>
          </a:prstGeom>
        </p:spPr>
      </p:pic>
      <p:cxnSp>
        <p:nvCxnSpPr>
          <p:cNvPr id="13" name="Straight Connector 12">
            <a:extLst>
              <a:ext uri="{FF2B5EF4-FFF2-40B4-BE49-F238E27FC236}">
                <a16:creationId xmlns:a16="http://schemas.microsoft.com/office/drawing/2014/main" id="{2E61A094-A33D-43E3-B656-D3DD0D2327B0}"/>
              </a:ext>
            </a:extLst>
          </p:cNvPr>
          <p:cNvCxnSpPr>
            <a:cxnSpLocks/>
          </p:cNvCxnSpPr>
          <p:nvPr/>
        </p:nvCxnSpPr>
        <p:spPr>
          <a:xfrm>
            <a:off x="6584443" y="1024409"/>
            <a:ext cx="6509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43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anim calcmode="lin" valueType="num">
                                      <p:cBhvr>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anim calcmode="lin" valueType="num">
                                      <p:cBhvr>
                                        <p:cTn id="2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anim calcmode="lin" valueType="num">
                                      <p:cBhvr>
                                        <p:cTn id="2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500"/>
                                        <p:tgtEl>
                                          <p:spTgt spid="2">
                                            <p:txEl>
                                              <p:pRg st="3" end="3"/>
                                            </p:txEl>
                                          </p:spTgt>
                                        </p:tgtEl>
                                      </p:cBhvr>
                                    </p:animEffect>
                                    <p:anim calcmode="lin" valueType="num">
                                      <p:cBhvr>
                                        <p:cTn id="3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500"/>
                                        <p:tgtEl>
                                          <p:spTgt spid="2">
                                            <p:txEl>
                                              <p:pRg st="4" end="4"/>
                                            </p:txEl>
                                          </p:spTgt>
                                        </p:tgtEl>
                                      </p:cBhvr>
                                    </p:animEffect>
                                    <p:anim calcmode="lin" valueType="num">
                                      <p:cBhvr>
                                        <p:cTn id="38"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Effect transition="in" filter="fade">
                                      <p:cBhvr>
                                        <p:cTn id="43" dur="500"/>
                                        <p:tgtEl>
                                          <p:spTgt spid="2">
                                            <p:txEl>
                                              <p:pRg st="5" end="5"/>
                                            </p:txEl>
                                          </p:spTgt>
                                        </p:tgtEl>
                                      </p:cBhvr>
                                    </p:animEffect>
                                    <p:anim calcmode="lin" valueType="num">
                                      <p:cBhvr>
                                        <p:cTn id="44"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5"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85C75B-83AE-4DCF-94EA-8770F8E0CA1C}"/>
              </a:ext>
            </a:extLst>
          </p:cNvPr>
          <p:cNvSpPr/>
          <p:nvPr/>
        </p:nvSpPr>
        <p:spPr>
          <a:xfrm>
            <a:off x="-1" y="0"/>
            <a:ext cx="4406847"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26009FF1-4B99-420B-855A-C6B41CA6D59A}"/>
              </a:ext>
            </a:extLst>
          </p:cNvPr>
          <p:cNvSpPr>
            <a:spLocks noGrp="1"/>
          </p:cNvSpPr>
          <p:nvPr>
            <p:ph type="body" sz="quarter" idx="14"/>
          </p:nvPr>
        </p:nvSpPr>
        <p:spPr>
          <a:xfrm>
            <a:off x="5180248" y="1706769"/>
            <a:ext cx="3362503" cy="1729961"/>
          </a:xfrm>
        </p:spPr>
        <p:txBody>
          <a:bodyPr wrap="square" lIns="0" tIns="0" rIns="0" bIns="0">
            <a:spAutoFit/>
          </a:bodyPr>
          <a:lstStyle/>
          <a:p>
            <a:pPr>
              <a:lnSpc>
                <a:spcPct val="200000"/>
              </a:lnSpc>
              <a:spcAft>
                <a:spcPts val="600"/>
              </a:spcAft>
            </a:pPr>
            <a:r>
              <a:rPr lang="en-US" sz="1800" b="1" dirty="0"/>
              <a:t>Corporate Culture</a:t>
            </a:r>
          </a:p>
          <a:p>
            <a:pPr>
              <a:lnSpc>
                <a:spcPct val="200000"/>
              </a:lnSpc>
              <a:spcAft>
                <a:spcPts val="600"/>
              </a:spcAft>
            </a:pPr>
            <a:r>
              <a:rPr lang="en-US" sz="1800" b="1" dirty="0"/>
              <a:t>Values and Mission Statement</a:t>
            </a:r>
          </a:p>
          <a:p>
            <a:pPr>
              <a:lnSpc>
                <a:spcPct val="200000"/>
              </a:lnSpc>
              <a:spcAft>
                <a:spcPts val="600"/>
              </a:spcAft>
            </a:pPr>
            <a:r>
              <a:rPr lang="en-US" sz="1800" b="1" dirty="0"/>
              <a:t>Ethics Statements</a:t>
            </a:r>
          </a:p>
        </p:txBody>
      </p:sp>
      <p:sp>
        <p:nvSpPr>
          <p:cNvPr id="4" name="Title 3">
            <a:extLst>
              <a:ext uri="{FF2B5EF4-FFF2-40B4-BE49-F238E27FC236}">
                <a16:creationId xmlns:a16="http://schemas.microsoft.com/office/drawing/2014/main" id="{C1CE0DA1-9F6C-472C-B544-D94EAB27C2A0}"/>
              </a:ext>
            </a:extLst>
          </p:cNvPr>
          <p:cNvSpPr>
            <a:spLocks noGrp="1"/>
          </p:cNvSpPr>
          <p:nvPr>
            <p:ph type="title"/>
          </p:nvPr>
        </p:nvSpPr>
        <p:spPr>
          <a:xfrm>
            <a:off x="150020" y="426131"/>
            <a:ext cx="4032075" cy="679415"/>
          </a:xfrm>
        </p:spPr>
        <p:txBody>
          <a:bodyPr/>
          <a:lstStyle/>
          <a:p>
            <a:r>
              <a:rPr lang="en-US" sz="3200" dirty="0">
                <a:solidFill>
                  <a:schemeClr val="bg1"/>
                </a:solidFill>
              </a:rPr>
              <a:t>Idea 3</a:t>
            </a:r>
          </a:p>
        </p:txBody>
      </p:sp>
      <p:pic>
        <p:nvPicPr>
          <p:cNvPr id="12" name="Graphic 11" descr="Clipboard Badge outline">
            <a:extLst>
              <a:ext uri="{FF2B5EF4-FFF2-40B4-BE49-F238E27FC236}">
                <a16:creationId xmlns:a16="http://schemas.microsoft.com/office/drawing/2014/main" id="{337C996E-833A-42C5-8626-84BF4ED21BE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10627" y="1081152"/>
            <a:ext cx="4770101" cy="4770101"/>
          </a:xfrm>
          <a:prstGeom prst="rect">
            <a:avLst/>
          </a:prstGeom>
        </p:spPr>
      </p:pic>
      <p:cxnSp>
        <p:nvCxnSpPr>
          <p:cNvPr id="8" name="Straight Connector 7">
            <a:extLst>
              <a:ext uri="{FF2B5EF4-FFF2-40B4-BE49-F238E27FC236}">
                <a16:creationId xmlns:a16="http://schemas.microsoft.com/office/drawing/2014/main" id="{A1CF6815-C137-47A2-AE42-9D21B578FCA6}"/>
              </a:ext>
            </a:extLst>
          </p:cNvPr>
          <p:cNvCxnSpPr>
            <a:cxnSpLocks/>
          </p:cNvCxnSpPr>
          <p:nvPr/>
        </p:nvCxnSpPr>
        <p:spPr>
          <a:xfrm>
            <a:off x="1849605" y="1024409"/>
            <a:ext cx="6509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14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anim calcmode="lin" valueType="num">
                                      <p:cBhvr>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anim calcmode="lin" valueType="num">
                                      <p:cBhvr>
                                        <p:cTn id="2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anim calcmode="lin" valueType="num">
                                      <p:cBhvr>
                                        <p:cTn id="2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85C75B-83AE-4DCF-94EA-8770F8E0CA1C}"/>
              </a:ext>
            </a:extLst>
          </p:cNvPr>
          <p:cNvSpPr/>
          <p:nvPr/>
        </p:nvSpPr>
        <p:spPr>
          <a:xfrm>
            <a:off x="4737153" y="0"/>
            <a:ext cx="4406847"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26009FF1-4B99-420B-855A-C6B41CA6D59A}"/>
              </a:ext>
            </a:extLst>
          </p:cNvPr>
          <p:cNvSpPr>
            <a:spLocks noGrp="1"/>
          </p:cNvSpPr>
          <p:nvPr>
            <p:ph type="body" sz="quarter" idx="14"/>
          </p:nvPr>
        </p:nvSpPr>
        <p:spPr>
          <a:xfrm>
            <a:off x="821190" y="1391298"/>
            <a:ext cx="3108535" cy="2360903"/>
          </a:xfrm>
        </p:spPr>
        <p:txBody>
          <a:bodyPr wrap="square" lIns="0" tIns="0" rIns="0" bIns="0">
            <a:spAutoFit/>
          </a:bodyPr>
          <a:lstStyle/>
          <a:p>
            <a:pPr>
              <a:lnSpc>
                <a:spcPct val="200000"/>
              </a:lnSpc>
              <a:spcAft>
                <a:spcPts val="600"/>
              </a:spcAft>
            </a:pPr>
            <a:r>
              <a:rPr lang="en-US" sz="1800" b="1" dirty="0"/>
              <a:t>Connect</a:t>
            </a:r>
          </a:p>
          <a:p>
            <a:pPr>
              <a:lnSpc>
                <a:spcPct val="200000"/>
              </a:lnSpc>
              <a:spcAft>
                <a:spcPts val="600"/>
              </a:spcAft>
            </a:pPr>
            <a:r>
              <a:rPr lang="en-US" sz="1800" b="1" dirty="0"/>
              <a:t>Contribute</a:t>
            </a:r>
          </a:p>
          <a:p>
            <a:pPr>
              <a:lnSpc>
                <a:spcPct val="200000"/>
              </a:lnSpc>
              <a:spcAft>
                <a:spcPts val="600"/>
              </a:spcAft>
            </a:pPr>
            <a:r>
              <a:rPr lang="en-US" sz="1800" b="1" dirty="0"/>
              <a:t>Coach</a:t>
            </a:r>
          </a:p>
          <a:p>
            <a:pPr>
              <a:lnSpc>
                <a:spcPct val="200000"/>
              </a:lnSpc>
              <a:spcAft>
                <a:spcPts val="600"/>
              </a:spcAft>
            </a:pPr>
            <a:r>
              <a:rPr lang="en-US" sz="1800" b="1" dirty="0"/>
              <a:t>Mentor</a:t>
            </a:r>
          </a:p>
        </p:txBody>
      </p:sp>
      <p:sp>
        <p:nvSpPr>
          <p:cNvPr id="4" name="Title 3">
            <a:extLst>
              <a:ext uri="{FF2B5EF4-FFF2-40B4-BE49-F238E27FC236}">
                <a16:creationId xmlns:a16="http://schemas.microsoft.com/office/drawing/2014/main" id="{C1CE0DA1-9F6C-472C-B544-D94EAB27C2A0}"/>
              </a:ext>
            </a:extLst>
          </p:cNvPr>
          <p:cNvSpPr>
            <a:spLocks noGrp="1"/>
          </p:cNvSpPr>
          <p:nvPr>
            <p:ph type="title"/>
          </p:nvPr>
        </p:nvSpPr>
        <p:spPr>
          <a:xfrm>
            <a:off x="4887174" y="426131"/>
            <a:ext cx="4032075" cy="679415"/>
          </a:xfrm>
        </p:spPr>
        <p:txBody>
          <a:bodyPr/>
          <a:lstStyle/>
          <a:p>
            <a:r>
              <a:rPr lang="en-US" sz="3200" dirty="0">
                <a:solidFill>
                  <a:schemeClr val="bg1"/>
                </a:solidFill>
              </a:rPr>
              <a:t>Idea 4</a:t>
            </a:r>
          </a:p>
        </p:txBody>
      </p:sp>
      <p:pic>
        <p:nvPicPr>
          <p:cNvPr id="12" name="Graphic 11" descr="Classroom outline">
            <a:extLst>
              <a:ext uri="{FF2B5EF4-FFF2-40B4-BE49-F238E27FC236}">
                <a16:creationId xmlns:a16="http://schemas.microsoft.com/office/drawing/2014/main" id="{5CC0B441-63E8-43A7-AD0E-AE2FF00AA4B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4687049" y="1314962"/>
            <a:ext cx="4572001" cy="4572001"/>
          </a:xfrm>
          <a:prstGeom prst="rect">
            <a:avLst/>
          </a:prstGeom>
        </p:spPr>
      </p:pic>
      <p:cxnSp>
        <p:nvCxnSpPr>
          <p:cNvPr id="6" name="Straight Connector 5">
            <a:extLst>
              <a:ext uri="{FF2B5EF4-FFF2-40B4-BE49-F238E27FC236}">
                <a16:creationId xmlns:a16="http://schemas.microsoft.com/office/drawing/2014/main" id="{569BBB6B-2A3F-4CE0-92DF-E24FB3DCB9FC}"/>
              </a:ext>
            </a:extLst>
          </p:cNvPr>
          <p:cNvCxnSpPr>
            <a:cxnSpLocks/>
          </p:cNvCxnSpPr>
          <p:nvPr/>
        </p:nvCxnSpPr>
        <p:spPr>
          <a:xfrm>
            <a:off x="6584443" y="1024409"/>
            <a:ext cx="6509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057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anim calcmode="lin" valueType="num">
                                      <p:cBhvr>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anim calcmode="lin" valueType="num">
                                      <p:cBhvr>
                                        <p:cTn id="2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anim calcmode="lin" valueType="num">
                                      <p:cBhvr>
                                        <p:cTn id="2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500"/>
                                        <p:tgtEl>
                                          <p:spTgt spid="2">
                                            <p:txEl>
                                              <p:pRg st="3" end="3"/>
                                            </p:txEl>
                                          </p:spTgt>
                                        </p:tgtEl>
                                      </p:cBhvr>
                                    </p:animEffect>
                                    <p:anim calcmode="lin" valueType="num">
                                      <p:cBhvr>
                                        <p:cTn id="3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85C75B-83AE-4DCF-94EA-8770F8E0CA1C}"/>
              </a:ext>
            </a:extLst>
          </p:cNvPr>
          <p:cNvSpPr/>
          <p:nvPr/>
        </p:nvSpPr>
        <p:spPr>
          <a:xfrm>
            <a:off x="-1" y="0"/>
            <a:ext cx="9144001" cy="124007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26009FF1-4B99-420B-855A-C6B41CA6D59A}"/>
              </a:ext>
            </a:extLst>
          </p:cNvPr>
          <p:cNvSpPr>
            <a:spLocks noGrp="1"/>
          </p:cNvSpPr>
          <p:nvPr>
            <p:ph type="body" sz="quarter" idx="14"/>
          </p:nvPr>
        </p:nvSpPr>
        <p:spPr>
          <a:xfrm>
            <a:off x="462304" y="1384582"/>
            <a:ext cx="8219391" cy="3238066"/>
          </a:xfrm>
        </p:spPr>
        <p:txBody>
          <a:bodyPr wrap="square" lIns="0" tIns="0" rIns="0" bIns="0">
            <a:spAutoFit/>
          </a:bodyPr>
          <a:lstStyle/>
          <a:p>
            <a:pPr>
              <a:lnSpc>
                <a:spcPct val="200000"/>
              </a:lnSpc>
              <a:spcAft>
                <a:spcPts val="0"/>
              </a:spcAft>
            </a:pPr>
            <a:r>
              <a:rPr lang="en-US" sz="1800" b="1" dirty="0"/>
              <a:t>Integrate Diverse Perspectives and Ways of Interacting:</a:t>
            </a:r>
          </a:p>
          <a:p>
            <a:pPr>
              <a:lnSpc>
                <a:spcPct val="200000"/>
              </a:lnSpc>
              <a:spcAft>
                <a:spcPts val="0"/>
              </a:spcAft>
            </a:pPr>
            <a:r>
              <a:rPr lang="en-US" sz="1800" b="1" dirty="0"/>
              <a:t>Communication</a:t>
            </a:r>
          </a:p>
          <a:p>
            <a:pPr>
              <a:lnSpc>
                <a:spcPct val="200000"/>
              </a:lnSpc>
              <a:spcAft>
                <a:spcPts val="0"/>
              </a:spcAft>
            </a:pPr>
            <a:r>
              <a:rPr lang="en-US" sz="1800" b="1" dirty="0"/>
              <a:t>Activities</a:t>
            </a:r>
          </a:p>
          <a:p>
            <a:pPr>
              <a:lnSpc>
                <a:spcPct val="200000"/>
              </a:lnSpc>
              <a:spcAft>
                <a:spcPts val="0"/>
              </a:spcAft>
            </a:pPr>
            <a:r>
              <a:rPr lang="en-US" sz="1800" b="1" dirty="0"/>
              <a:t>Create Situations to Listen to Others </a:t>
            </a:r>
          </a:p>
          <a:p>
            <a:pPr>
              <a:lnSpc>
                <a:spcPct val="200000"/>
              </a:lnSpc>
              <a:spcAft>
                <a:spcPts val="0"/>
              </a:spcAft>
            </a:pPr>
            <a:r>
              <a:rPr lang="en-US" sz="1800" b="1" dirty="0"/>
              <a:t>Mindfulness- Active Listening</a:t>
            </a:r>
          </a:p>
          <a:p>
            <a:pPr>
              <a:lnSpc>
                <a:spcPct val="200000"/>
              </a:lnSpc>
              <a:spcAft>
                <a:spcPts val="0"/>
              </a:spcAft>
            </a:pPr>
            <a:r>
              <a:rPr lang="en-US" sz="1800" b="1" dirty="0"/>
              <a:t>Find things in common that are varied interests, kids, sports, food, music. </a:t>
            </a:r>
          </a:p>
        </p:txBody>
      </p:sp>
      <p:sp>
        <p:nvSpPr>
          <p:cNvPr id="4" name="Title 3">
            <a:extLst>
              <a:ext uri="{FF2B5EF4-FFF2-40B4-BE49-F238E27FC236}">
                <a16:creationId xmlns:a16="http://schemas.microsoft.com/office/drawing/2014/main" id="{C1CE0DA1-9F6C-472C-B544-D94EAB27C2A0}"/>
              </a:ext>
            </a:extLst>
          </p:cNvPr>
          <p:cNvSpPr>
            <a:spLocks noGrp="1"/>
          </p:cNvSpPr>
          <p:nvPr>
            <p:ph type="title"/>
          </p:nvPr>
        </p:nvSpPr>
        <p:spPr>
          <a:xfrm>
            <a:off x="150020" y="280330"/>
            <a:ext cx="4032075" cy="679415"/>
          </a:xfrm>
        </p:spPr>
        <p:txBody>
          <a:bodyPr/>
          <a:lstStyle/>
          <a:p>
            <a:r>
              <a:rPr lang="en-US" sz="3200" dirty="0">
                <a:solidFill>
                  <a:schemeClr val="bg1"/>
                </a:solidFill>
              </a:rPr>
              <a:t>Idea 3</a:t>
            </a:r>
          </a:p>
        </p:txBody>
      </p:sp>
      <p:pic>
        <p:nvPicPr>
          <p:cNvPr id="12" name="Graphic 11" descr="Boardroom outline">
            <a:extLst>
              <a:ext uri="{FF2B5EF4-FFF2-40B4-BE49-F238E27FC236}">
                <a16:creationId xmlns:a16="http://schemas.microsoft.com/office/drawing/2014/main" id="{337C996E-833A-42C5-8626-84BF4ED21BE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686816" y="-334461"/>
            <a:ext cx="2184573" cy="2184573"/>
          </a:xfrm>
          <a:prstGeom prst="rect">
            <a:avLst/>
          </a:prstGeom>
        </p:spPr>
      </p:pic>
      <p:cxnSp>
        <p:nvCxnSpPr>
          <p:cNvPr id="8" name="Straight Connector 7">
            <a:extLst>
              <a:ext uri="{FF2B5EF4-FFF2-40B4-BE49-F238E27FC236}">
                <a16:creationId xmlns:a16="http://schemas.microsoft.com/office/drawing/2014/main" id="{A1CF6815-C137-47A2-AE42-9D21B578FCA6}"/>
              </a:ext>
            </a:extLst>
          </p:cNvPr>
          <p:cNvCxnSpPr>
            <a:cxnSpLocks/>
          </p:cNvCxnSpPr>
          <p:nvPr/>
        </p:nvCxnSpPr>
        <p:spPr>
          <a:xfrm>
            <a:off x="1849605" y="878608"/>
            <a:ext cx="6509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4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anim calcmode="lin" valueType="num">
                                      <p:cBhvr>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anim calcmode="lin" valueType="num">
                                      <p:cBhvr>
                                        <p:cTn id="2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anim calcmode="lin" valueType="num">
                                      <p:cBhvr>
                                        <p:cTn id="2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500"/>
                                        <p:tgtEl>
                                          <p:spTgt spid="2">
                                            <p:txEl>
                                              <p:pRg st="3" end="3"/>
                                            </p:txEl>
                                          </p:spTgt>
                                        </p:tgtEl>
                                      </p:cBhvr>
                                    </p:animEffect>
                                    <p:anim calcmode="lin" valueType="num">
                                      <p:cBhvr>
                                        <p:cTn id="3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500"/>
                                        <p:tgtEl>
                                          <p:spTgt spid="2">
                                            <p:txEl>
                                              <p:pRg st="4" end="4"/>
                                            </p:txEl>
                                          </p:spTgt>
                                        </p:tgtEl>
                                      </p:cBhvr>
                                    </p:animEffect>
                                    <p:anim calcmode="lin" valueType="num">
                                      <p:cBhvr>
                                        <p:cTn id="38"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Effect transition="in" filter="fade">
                                      <p:cBhvr>
                                        <p:cTn id="43" dur="500"/>
                                        <p:tgtEl>
                                          <p:spTgt spid="2">
                                            <p:txEl>
                                              <p:pRg st="5" end="5"/>
                                            </p:txEl>
                                          </p:spTgt>
                                        </p:tgtEl>
                                      </p:cBhvr>
                                    </p:animEffect>
                                    <p:anim calcmode="lin" valueType="num">
                                      <p:cBhvr>
                                        <p:cTn id="44"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5"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People sitting on blue chairs">
            <a:extLst>
              <a:ext uri="{FF2B5EF4-FFF2-40B4-BE49-F238E27FC236}">
                <a16:creationId xmlns:a16="http://schemas.microsoft.com/office/drawing/2014/main" id="{DD6B6A15-32C7-411E-AD56-2F2625467627}"/>
              </a:ext>
            </a:extLst>
          </p:cNvPr>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5143500"/>
          </a:xfrm>
        </p:spPr>
      </p:pic>
      <p:sp>
        <p:nvSpPr>
          <p:cNvPr id="19" name="Rectangle 18">
            <a:extLst>
              <a:ext uri="{FF2B5EF4-FFF2-40B4-BE49-F238E27FC236}">
                <a16:creationId xmlns:a16="http://schemas.microsoft.com/office/drawing/2014/main" id="{737D6247-4988-AB45-809F-FE08B919E821}"/>
              </a:ext>
            </a:extLst>
          </p:cNvPr>
          <p:cNvSpPr/>
          <p:nvPr/>
        </p:nvSpPr>
        <p:spPr>
          <a:xfrm>
            <a:off x="0" y="0"/>
            <a:ext cx="9144000" cy="5143500"/>
          </a:xfrm>
          <a:prstGeom prst="rect">
            <a:avLst/>
          </a:prstGeom>
          <a:solidFill>
            <a:schemeClr val="accent5">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66723" y="3309950"/>
            <a:ext cx="4966514" cy="1420534"/>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90000"/>
              </a:lnSpc>
            </a:pPr>
            <a:r>
              <a:rPr lang="en-US" sz="4500" dirty="0">
                <a:solidFill>
                  <a:schemeClr val="bg1"/>
                </a:solidFill>
                <a:latin typeface="+mj-lt"/>
                <a:cs typeface="Arial" panose="020B0604020202020204" pitchFamily="34" charset="0"/>
              </a:rPr>
              <a:t>Shaping Team Culture</a:t>
            </a:r>
          </a:p>
        </p:txBody>
      </p:sp>
    </p:spTree>
    <p:extLst>
      <p:ext uri="{BB962C8B-B14F-4D97-AF65-F5344CB8AC3E}">
        <p14:creationId xmlns:p14="http://schemas.microsoft.com/office/powerpoint/2010/main" val="3665310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F5AE4662-860E-A976-146D-8DFF2E74B334}"/>
              </a:ext>
            </a:extLst>
          </p:cNvPr>
          <p:cNvSpPr/>
          <p:nvPr/>
        </p:nvSpPr>
        <p:spPr>
          <a:xfrm>
            <a:off x="807202" y="2355748"/>
            <a:ext cx="7529596" cy="1906290"/>
          </a:xfrm>
          <a:prstGeom prst="rect">
            <a:avLst/>
          </a:prstGeom>
          <a:noFill/>
          <a:ln w="1270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6" name="Rectangle 35">
            <a:extLst>
              <a:ext uri="{FF2B5EF4-FFF2-40B4-BE49-F238E27FC236}">
                <a16:creationId xmlns:a16="http://schemas.microsoft.com/office/drawing/2014/main" id="{93E4E249-9298-E68D-BA82-497591BE3753}"/>
              </a:ext>
            </a:extLst>
          </p:cNvPr>
          <p:cNvSpPr/>
          <p:nvPr/>
        </p:nvSpPr>
        <p:spPr>
          <a:xfrm>
            <a:off x="3886200" y="2137802"/>
            <a:ext cx="1371600" cy="42717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9F73EF0-DD38-D141-8FA6-5F70C5E81178}"/>
              </a:ext>
            </a:extLst>
          </p:cNvPr>
          <p:cNvSpPr/>
          <p:nvPr/>
        </p:nvSpPr>
        <p:spPr>
          <a:xfrm>
            <a:off x="377125" y="881462"/>
            <a:ext cx="8382002" cy="461665"/>
          </a:xfrm>
          <a:prstGeom prst="rect">
            <a:avLst/>
          </a:prstGeom>
        </p:spPr>
        <p:txBody>
          <a:bodyPr wrap="square">
            <a:spAutoFit/>
          </a:bodyPr>
          <a:lstStyle/>
          <a:p>
            <a:pPr algn="ctr" defTabSz="457178"/>
            <a:r>
              <a:rPr lang="en-US" sz="2400" spc="300" dirty="0">
                <a:solidFill>
                  <a:srgbClr val="FFFFFF"/>
                </a:solidFill>
                <a:latin typeface="Arial" panose="020B0604020202020204"/>
                <a:cs typeface="Arial" panose="020B0604020202020204" pitchFamily="34" charset="0"/>
              </a:rPr>
              <a:t> WHAT IF…</a:t>
            </a:r>
          </a:p>
        </p:txBody>
      </p:sp>
      <p:pic>
        <p:nvPicPr>
          <p:cNvPr id="8" name="Graphic 7" descr="Cheers outline">
            <a:extLst>
              <a:ext uri="{FF2B5EF4-FFF2-40B4-BE49-F238E27FC236}">
                <a16:creationId xmlns:a16="http://schemas.microsoft.com/office/drawing/2014/main" id="{1170D6FB-FD83-D66B-1FCC-F774032FB9B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114800" y="1920823"/>
            <a:ext cx="914400" cy="914400"/>
          </a:xfrm>
          <a:prstGeom prst="rect">
            <a:avLst/>
          </a:prstGeom>
        </p:spPr>
      </p:pic>
      <p:sp>
        <p:nvSpPr>
          <p:cNvPr id="20" name="Rectangle 19">
            <a:extLst>
              <a:ext uri="{FF2B5EF4-FFF2-40B4-BE49-F238E27FC236}">
                <a16:creationId xmlns:a16="http://schemas.microsoft.com/office/drawing/2014/main" id="{4423EE39-79BA-DB7D-F2BF-63902DA8A614}"/>
              </a:ext>
            </a:extLst>
          </p:cNvPr>
          <p:cNvSpPr/>
          <p:nvPr/>
        </p:nvSpPr>
        <p:spPr>
          <a:xfrm>
            <a:off x="1286359" y="3048245"/>
            <a:ext cx="6571283" cy="785343"/>
          </a:xfrm>
          <a:prstGeom prst="rect">
            <a:avLst/>
          </a:prstGeom>
        </p:spPr>
        <p:txBody>
          <a:bodyPr wrap="square">
            <a:spAutoFit/>
          </a:bodyPr>
          <a:lstStyle/>
          <a:p>
            <a:pPr algn="ctr" defTabSz="457178">
              <a:lnSpc>
                <a:spcPct val="150000"/>
              </a:lnSpc>
            </a:pPr>
            <a:r>
              <a:rPr lang="en-US" sz="1600" dirty="0">
                <a:solidFill>
                  <a:srgbClr val="FFFFFF"/>
                </a:solidFill>
                <a:cs typeface="Arial" panose="020B0604020202020204" pitchFamily="34" charset="0"/>
              </a:rPr>
              <a:t>You are leading a multicultural team, do you have all skills </a:t>
            </a:r>
          </a:p>
          <a:p>
            <a:pPr algn="ctr" defTabSz="457178">
              <a:lnSpc>
                <a:spcPct val="150000"/>
              </a:lnSpc>
            </a:pPr>
            <a:r>
              <a:rPr lang="en-US" sz="1600" dirty="0">
                <a:solidFill>
                  <a:srgbClr val="FFFFFF"/>
                </a:solidFill>
                <a:cs typeface="Arial" panose="020B0604020202020204" pitchFamily="34" charset="0"/>
              </a:rPr>
              <a:t>you need to drive engagement and performance?</a:t>
            </a:r>
          </a:p>
        </p:txBody>
      </p:sp>
    </p:spTree>
    <p:custDataLst>
      <p:tags r:id="rId1"/>
    </p:custDataLst>
    <p:extLst>
      <p:ext uri="{BB962C8B-B14F-4D97-AF65-F5344CB8AC3E}">
        <p14:creationId xmlns:p14="http://schemas.microsoft.com/office/powerpoint/2010/main" val="271113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1000"/>
                                        <p:tgtEl>
                                          <p:spTgt spid="3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86A1BC-A8DD-6441-9EF4-CAAE32D5354C}"/>
              </a:ext>
            </a:extLst>
          </p:cNvPr>
          <p:cNvSpPr>
            <a:spLocks noGrp="1"/>
          </p:cNvSpPr>
          <p:nvPr>
            <p:ph type="title"/>
          </p:nvPr>
        </p:nvSpPr>
        <p:spPr>
          <a:prstGeom prst="rect">
            <a:avLst/>
          </a:prstGeom>
        </p:spPr>
        <p:txBody>
          <a:bodyPr/>
          <a:lstStyle/>
          <a:p>
            <a:r>
              <a:rPr lang="en-US" dirty="0"/>
              <a:t>Difference in Cultures</a:t>
            </a:r>
          </a:p>
        </p:txBody>
      </p:sp>
      <p:sp>
        <p:nvSpPr>
          <p:cNvPr id="3" name="Text Placeholder 2"/>
          <p:cNvSpPr>
            <a:spLocks noGrp="1"/>
          </p:cNvSpPr>
          <p:nvPr>
            <p:ph type="body" sz="quarter" idx="13"/>
          </p:nvPr>
        </p:nvSpPr>
        <p:spPr>
          <a:xfrm>
            <a:off x="497978" y="1223192"/>
            <a:ext cx="3432338" cy="1266546"/>
          </a:xfrm>
          <a:prstGeom prst="rect">
            <a:avLst/>
          </a:prstGeom>
        </p:spPr>
        <p:txBody>
          <a:bodyPr/>
          <a:lstStyle/>
          <a:p>
            <a:pPr>
              <a:spcAft>
                <a:spcPts val="0"/>
              </a:spcAft>
            </a:pPr>
            <a:r>
              <a:rPr lang="en-US" sz="2000" dirty="0">
                <a:cs typeface="Open Sans Light"/>
              </a:rPr>
              <a:t>Understanding not just </a:t>
            </a:r>
            <a:r>
              <a:rPr lang="en-US" sz="2000" b="1" dirty="0">
                <a:cs typeface="Open Sans Light"/>
              </a:rPr>
              <a:t>how</a:t>
            </a:r>
            <a:r>
              <a:rPr lang="en-US" sz="2000" dirty="0">
                <a:cs typeface="Open Sans Light"/>
              </a:rPr>
              <a:t> culture is different, but </a:t>
            </a:r>
            <a:r>
              <a:rPr lang="en-US" sz="2000" b="1" dirty="0">
                <a:cs typeface="Open Sans Light"/>
              </a:rPr>
              <a:t>why</a:t>
            </a:r>
            <a:r>
              <a:rPr lang="en-US" sz="2000" dirty="0">
                <a:cs typeface="Open Sans Light"/>
              </a:rPr>
              <a:t> is more relevant.</a:t>
            </a:r>
          </a:p>
        </p:txBody>
      </p:sp>
      <p:pic>
        <p:nvPicPr>
          <p:cNvPr id="25" name="Picture 24" descr="A person in a suit smiling&#10;&#10;Description automatically generated with medium confidence">
            <a:extLst>
              <a:ext uri="{FF2B5EF4-FFF2-40B4-BE49-F238E27FC236}">
                <a16:creationId xmlns:a16="http://schemas.microsoft.com/office/drawing/2014/main" id="{FA26A064-5086-4638-99AB-613FB0EB0C6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68583" y="478564"/>
            <a:ext cx="2977439" cy="4664936"/>
          </a:xfrm>
          <a:prstGeom prst="rect">
            <a:avLst/>
          </a:prstGeom>
        </p:spPr>
      </p:pic>
      <p:pic>
        <p:nvPicPr>
          <p:cNvPr id="26" name="Picture 25" descr="A picture containing person, holding&#10;&#10;Description automatically generated">
            <a:extLst>
              <a:ext uri="{FF2B5EF4-FFF2-40B4-BE49-F238E27FC236}">
                <a16:creationId xmlns:a16="http://schemas.microsoft.com/office/drawing/2014/main" id="{30713F73-09EF-4B64-98D6-6D8336ABB63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6678" y="991106"/>
            <a:ext cx="2393046" cy="4152394"/>
          </a:xfrm>
          <a:prstGeom prst="rect">
            <a:avLst/>
          </a:prstGeom>
          <a:effectLst/>
        </p:spPr>
      </p:pic>
      <p:grpSp>
        <p:nvGrpSpPr>
          <p:cNvPr id="8" name="Group 7">
            <a:extLst>
              <a:ext uri="{FF2B5EF4-FFF2-40B4-BE49-F238E27FC236}">
                <a16:creationId xmlns:a16="http://schemas.microsoft.com/office/drawing/2014/main" id="{5DFC9F51-1F3D-4854-8DA5-92F62F4F5540}"/>
              </a:ext>
            </a:extLst>
          </p:cNvPr>
          <p:cNvGrpSpPr/>
          <p:nvPr/>
        </p:nvGrpSpPr>
        <p:grpSpPr>
          <a:xfrm>
            <a:off x="1202025" y="2872161"/>
            <a:ext cx="1906183" cy="558397"/>
            <a:chOff x="1193479" y="2966167"/>
            <a:chExt cx="1906183" cy="558397"/>
          </a:xfrm>
        </p:grpSpPr>
        <p:sp>
          <p:nvSpPr>
            <p:cNvPr id="27" name="Chevron 404">
              <a:extLst>
                <a:ext uri="{FF2B5EF4-FFF2-40B4-BE49-F238E27FC236}">
                  <a16:creationId xmlns:a16="http://schemas.microsoft.com/office/drawing/2014/main" id="{612BEB6F-46C8-47E7-843D-0A4013A0A9DD}"/>
                </a:ext>
              </a:extLst>
            </p:cNvPr>
            <p:cNvSpPr/>
            <p:nvPr/>
          </p:nvSpPr>
          <p:spPr>
            <a:xfrm rot="16200000">
              <a:off x="1310139" y="2849507"/>
              <a:ext cx="422621" cy="655942"/>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Text Placeholder 2">
              <a:extLst>
                <a:ext uri="{FF2B5EF4-FFF2-40B4-BE49-F238E27FC236}">
                  <a16:creationId xmlns:a16="http://schemas.microsoft.com/office/drawing/2014/main" id="{4DBDB03D-905E-48C2-9DE8-A9AC4EEC377D}"/>
                </a:ext>
              </a:extLst>
            </p:cNvPr>
            <p:cNvSpPr txBox="1">
              <a:spLocks/>
            </p:cNvSpPr>
            <p:nvPr/>
          </p:nvSpPr>
          <p:spPr>
            <a:xfrm>
              <a:off x="1997832" y="3067303"/>
              <a:ext cx="1101830" cy="268409"/>
            </a:xfrm>
            <a:prstGeom prst="rect">
              <a:avLst/>
            </a:prstGeom>
          </p:spPr>
          <p:txBody>
            <a:bodyPr vert="horz"/>
            <a:lstStyle>
              <a:lvl1pPr marL="0" indent="0" algn="l" defTabSz="457200" rtl="0" eaLnBrk="1" latinLnBrk="0" hangingPunct="1">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l" defTabSz="457200" rtl="0" eaLnBrk="1" latinLnBrk="0" hangingPunct="1">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l" defTabSz="457200" rtl="0" eaLnBrk="1" latinLnBrk="0" hangingPunct="1">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l" defTabSz="457200" rtl="0" eaLnBrk="1" latinLnBrk="0" hangingPunct="1">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l" defTabSz="457200" rtl="0" eaLnBrk="1" latinLnBrk="0" hangingPunct="1">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2400" b="1" spc="100" dirty="0">
                  <a:cs typeface="Open Sans Light"/>
                </a:rPr>
                <a:t>WHY</a:t>
              </a:r>
            </a:p>
          </p:txBody>
        </p:sp>
        <p:sp>
          <p:nvSpPr>
            <p:cNvPr id="32" name="Chevron 404">
              <a:extLst>
                <a:ext uri="{FF2B5EF4-FFF2-40B4-BE49-F238E27FC236}">
                  <a16:creationId xmlns:a16="http://schemas.microsoft.com/office/drawing/2014/main" id="{AB0A42A4-D6F4-44A4-A0DA-B423094582BB}"/>
                </a:ext>
              </a:extLst>
            </p:cNvPr>
            <p:cNvSpPr/>
            <p:nvPr/>
          </p:nvSpPr>
          <p:spPr>
            <a:xfrm rot="16200000">
              <a:off x="1389183" y="3199864"/>
              <a:ext cx="254459" cy="394941"/>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36" name="Group 35">
            <a:extLst>
              <a:ext uri="{FF2B5EF4-FFF2-40B4-BE49-F238E27FC236}">
                <a16:creationId xmlns:a16="http://schemas.microsoft.com/office/drawing/2014/main" id="{8E8BFD4C-6A45-48CF-B408-46BCB8B4C231}"/>
              </a:ext>
            </a:extLst>
          </p:cNvPr>
          <p:cNvGrpSpPr/>
          <p:nvPr/>
        </p:nvGrpSpPr>
        <p:grpSpPr>
          <a:xfrm>
            <a:off x="1497593" y="3745710"/>
            <a:ext cx="1761885" cy="558397"/>
            <a:chOff x="1454863" y="3720072"/>
            <a:chExt cx="1761885" cy="558397"/>
          </a:xfrm>
        </p:grpSpPr>
        <p:sp>
          <p:nvSpPr>
            <p:cNvPr id="29" name="Text Placeholder 2">
              <a:extLst>
                <a:ext uri="{FF2B5EF4-FFF2-40B4-BE49-F238E27FC236}">
                  <a16:creationId xmlns:a16="http://schemas.microsoft.com/office/drawing/2014/main" id="{31245516-770C-46D9-A19C-D92ECAC056CC}"/>
                </a:ext>
              </a:extLst>
            </p:cNvPr>
            <p:cNvSpPr txBox="1">
              <a:spLocks/>
            </p:cNvSpPr>
            <p:nvPr/>
          </p:nvSpPr>
          <p:spPr>
            <a:xfrm>
              <a:off x="2187982" y="3720072"/>
              <a:ext cx="1028766" cy="422622"/>
            </a:xfrm>
            <a:prstGeom prst="rect">
              <a:avLst/>
            </a:prstGeom>
          </p:spPr>
          <p:txBody>
            <a:bodyPr vert="horz"/>
            <a:lstStyle>
              <a:lvl1pPr marL="0" indent="0" algn="l" defTabSz="457200" rtl="0" eaLnBrk="1" latinLnBrk="0" hangingPunct="1">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l" defTabSz="457200" rtl="0" eaLnBrk="1" latinLnBrk="0" hangingPunct="1">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l" defTabSz="457200" rtl="0" eaLnBrk="1" latinLnBrk="0" hangingPunct="1">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l" defTabSz="457200" rtl="0" eaLnBrk="1" latinLnBrk="0" hangingPunct="1">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l" defTabSz="457200" rtl="0" eaLnBrk="1" latinLnBrk="0" hangingPunct="1">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2400" b="1" spc="100" dirty="0">
                  <a:cs typeface="Open Sans Light"/>
                </a:rPr>
                <a:t>HOW</a:t>
              </a:r>
            </a:p>
          </p:txBody>
        </p:sp>
        <p:sp>
          <p:nvSpPr>
            <p:cNvPr id="34" name="Chevron 404">
              <a:extLst>
                <a:ext uri="{FF2B5EF4-FFF2-40B4-BE49-F238E27FC236}">
                  <a16:creationId xmlns:a16="http://schemas.microsoft.com/office/drawing/2014/main" id="{8FA18459-E79E-4925-9A38-2C31267B7B1F}"/>
                </a:ext>
              </a:extLst>
            </p:cNvPr>
            <p:cNvSpPr/>
            <p:nvPr/>
          </p:nvSpPr>
          <p:spPr>
            <a:xfrm rot="5400000">
              <a:off x="1571523" y="3739188"/>
              <a:ext cx="422621" cy="655942"/>
            </a:xfrm>
            <a:prstGeom prst="chevron">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Chevron 404">
              <a:extLst>
                <a:ext uri="{FF2B5EF4-FFF2-40B4-BE49-F238E27FC236}">
                  <a16:creationId xmlns:a16="http://schemas.microsoft.com/office/drawing/2014/main" id="{C364D4F4-857B-48A7-BB08-30ED1986B886}"/>
                </a:ext>
              </a:extLst>
            </p:cNvPr>
            <p:cNvSpPr/>
            <p:nvPr/>
          </p:nvSpPr>
          <p:spPr>
            <a:xfrm rot="5400000">
              <a:off x="1650567" y="3649831"/>
              <a:ext cx="254459" cy="394941"/>
            </a:xfrm>
            <a:prstGeom prst="chevron">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206801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562F-30D8-3A48-B7CF-8C88E9B247D0}"/>
              </a:ext>
            </a:extLst>
          </p:cNvPr>
          <p:cNvSpPr>
            <a:spLocks noGrp="1"/>
          </p:cNvSpPr>
          <p:nvPr>
            <p:ph type="title"/>
          </p:nvPr>
        </p:nvSpPr>
        <p:spPr>
          <a:prstGeom prst="rect">
            <a:avLst/>
          </a:prstGeom>
        </p:spPr>
        <p:txBody>
          <a:bodyPr/>
          <a:lstStyle/>
          <a:p>
            <a:r>
              <a:rPr lang="en-US" dirty="0"/>
              <a:t>Culture Informs Values and Influences Practice</a:t>
            </a:r>
          </a:p>
        </p:txBody>
      </p:sp>
      <p:sp>
        <p:nvSpPr>
          <p:cNvPr id="29" name="Chevron 404">
            <a:extLst>
              <a:ext uri="{FF2B5EF4-FFF2-40B4-BE49-F238E27FC236}">
                <a16:creationId xmlns:a16="http://schemas.microsoft.com/office/drawing/2014/main" id="{7DB1314A-69AE-45CF-90AF-92792635B546}"/>
              </a:ext>
            </a:extLst>
          </p:cNvPr>
          <p:cNvSpPr/>
          <p:nvPr/>
        </p:nvSpPr>
        <p:spPr>
          <a:xfrm>
            <a:off x="3110873" y="2627924"/>
            <a:ext cx="163160" cy="253238"/>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Chevron 404">
            <a:extLst>
              <a:ext uri="{FF2B5EF4-FFF2-40B4-BE49-F238E27FC236}">
                <a16:creationId xmlns:a16="http://schemas.microsoft.com/office/drawing/2014/main" id="{BD7FD609-0FC8-4041-B801-9AA98EC6716F}"/>
              </a:ext>
            </a:extLst>
          </p:cNvPr>
          <p:cNvSpPr/>
          <p:nvPr/>
        </p:nvSpPr>
        <p:spPr>
          <a:xfrm>
            <a:off x="5810461" y="2627924"/>
            <a:ext cx="163160" cy="253238"/>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9" name="Group 8">
            <a:extLst>
              <a:ext uri="{FF2B5EF4-FFF2-40B4-BE49-F238E27FC236}">
                <a16:creationId xmlns:a16="http://schemas.microsoft.com/office/drawing/2014/main" id="{C8FF78A3-952B-4019-A3C6-328A8976B39A}"/>
              </a:ext>
            </a:extLst>
          </p:cNvPr>
          <p:cNvGrpSpPr/>
          <p:nvPr/>
        </p:nvGrpSpPr>
        <p:grpSpPr>
          <a:xfrm>
            <a:off x="996797" y="1908307"/>
            <a:ext cx="1692319" cy="1692473"/>
            <a:chOff x="932249" y="1800727"/>
            <a:chExt cx="1692319" cy="1692473"/>
          </a:xfrm>
        </p:grpSpPr>
        <p:grpSp>
          <p:nvGrpSpPr>
            <p:cNvPr id="8" name="Group 7">
              <a:extLst>
                <a:ext uri="{FF2B5EF4-FFF2-40B4-BE49-F238E27FC236}">
                  <a16:creationId xmlns:a16="http://schemas.microsoft.com/office/drawing/2014/main" id="{8188BE17-AF82-48FC-9053-B9922B66D2CF}"/>
                </a:ext>
              </a:extLst>
            </p:cNvPr>
            <p:cNvGrpSpPr/>
            <p:nvPr/>
          </p:nvGrpSpPr>
          <p:grpSpPr>
            <a:xfrm>
              <a:off x="932249" y="1800727"/>
              <a:ext cx="1692319" cy="1692473"/>
              <a:chOff x="1026253" y="1793541"/>
              <a:chExt cx="1692319" cy="1692473"/>
            </a:xfrm>
          </p:grpSpPr>
          <p:sp>
            <p:nvSpPr>
              <p:cNvPr id="16" name="Oval 15"/>
              <p:cNvSpPr/>
              <p:nvPr/>
            </p:nvSpPr>
            <p:spPr>
              <a:xfrm>
                <a:off x="1026253" y="1793541"/>
                <a:ext cx="1692319" cy="1692473"/>
              </a:xfrm>
              <a:prstGeom prst="ellipse">
                <a:avLst/>
              </a:prstGeom>
              <a:solidFill>
                <a:schemeClr val="accent5">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44" name="Rectangle 8"/>
              <p:cNvSpPr>
                <a:spLocks noChangeArrowheads="1"/>
              </p:cNvSpPr>
              <p:nvPr/>
            </p:nvSpPr>
            <p:spPr bwMode="auto">
              <a:xfrm>
                <a:off x="1478714" y="2899937"/>
                <a:ext cx="787395" cy="280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34290" tIns="17145" rIns="34290" bIns="17145">
                <a:spAutoFit/>
              </a:bodyPr>
              <a:lstStyle/>
              <a:p>
                <a:r>
                  <a:rPr lang="en-US" sz="1600" b="1" dirty="0">
                    <a:solidFill>
                      <a:srgbClr val="FFFFFF"/>
                    </a:solidFill>
                    <a:cs typeface="Arial" panose="020B0604020202020204" pitchFamily="34" charset="0"/>
                  </a:rPr>
                  <a:t>Culture</a:t>
                </a:r>
              </a:p>
            </p:txBody>
          </p:sp>
        </p:grpSp>
        <p:pic>
          <p:nvPicPr>
            <p:cNvPr id="43" name="Graphic 42" descr="World outline">
              <a:extLst>
                <a:ext uri="{FF2B5EF4-FFF2-40B4-BE49-F238E27FC236}">
                  <a16:creationId xmlns:a16="http://schemas.microsoft.com/office/drawing/2014/main" id="{B6D26FD2-B00B-46AC-9656-0252E121734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21207" y="1964482"/>
              <a:ext cx="914400" cy="914400"/>
            </a:xfrm>
            <a:prstGeom prst="rect">
              <a:avLst/>
            </a:prstGeom>
          </p:spPr>
        </p:pic>
      </p:grpSp>
      <p:grpSp>
        <p:nvGrpSpPr>
          <p:cNvPr id="10" name="Group 9">
            <a:extLst>
              <a:ext uri="{FF2B5EF4-FFF2-40B4-BE49-F238E27FC236}">
                <a16:creationId xmlns:a16="http://schemas.microsoft.com/office/drawing/2014/main" id="{E25A9B32-D6A7-4FFD-9B7D-18533E995573}"/>
              </a:ext>
            </a:extLst>
          </p:cNvPr>
          <p:cNvGrpSpPr/>
          <p:nvPr/>
        </p:nvGrpSpPr>
        <p:grpSpPr>
          <a:xfrm>
            <a:off x="3695790" y="1908307"/>
            <a:ext cx="1692914" cy="1692473"/>
            <a:chOff x="3631242" y="1800727"/>
            <a:chExt cx="1692914" cy="1692473"/>
          </a:xfrm>
        </p:grpSpPr>
        <p:grpSp>
          <p:nvGrpSpPr>
            <p:cNvPr id="7" name="Group 6">
              <a:extLst>
                <a:ext uri="{FF2B5EF4-FFF2-40B4-BE49-F238E27FC236}">
                  <a16:creationId xmlns:a16="http://schemas.microsoft.com/office/drawing/2014/main" id="{B64CA30B-6E2B-42C2-A11D-160972D42397}"/>
                </a:ext>
              </a:extLst>
            </p:cNvPr>
            <p:cNvGrpSpPr/>
            <p:nvPr/>
          </p:nvGrpSpPr>
          <p:grpSpPr>
            <a:xfrm>
              <a:off x="3631242" y="1800727"/>
              <a:ext cx="1692914" cy="1692473"/>
              <a:chOff x="3608499" y="1807912"/>
              <a:chExt cx="1692914" cy="1692473"/>
            </a:xfrm>
          </p:grpSpPr>
          <p:sp>
            <p:nvSpPr>
              <p:cNvPr id="17" name="Oval 16"/>
              <p:cNvSpPr/>
              <p:nvPr/>
            </p:nvSpPr>
            <p:spPr>
              <a:xfrm>
                <a:off x="3608499" y="1807912"/>
                <a:ext cx="1692914" cy="1692473"/>
              </a:xfrm>
              <a:prstGeom prst="ellipse">
                <a:avLst/>
              </a:prstGeom>
              <a:solidFill>
                <a:schemeClr val="accent5">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45" name="Rectangle 36"/>
              <p:cNvSpPr>
                <a:spLocks noChangeArrowheads="1"/>
              </p:cNvSpPr>
              <p:nvPr/>
            </p:nvSpPr>
            <p:spPr bwMode="auto">
              <a:xfrm>
                <a:off x="4095787" y="2915031"/>
                <a:ext cx="718338" cy="280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34290" tIns="17145" rIns="34290" bIns="17145">
                <a:spAutoFit/>
              </a:bodyPr>
              <a:lstStyle/>
              <a:p>
                <a:r>
                  <a:rPr lang="en-US" sz="1600" b="1" dirty="0">
                    <a:solidFill>
                      <a:srgbClr val="FFFFFF"/>
                    </a:solidFill>
                    <a:cs typeface="Arial" panose="020B0604020202020204" pitchFamily="34" charset="0"/>
                  </a:rPr>
                  <a:t>Values</a:t>
                </a:r>
              </a:p>
            </p:txBody>
          </p:sp>
        </p:grpSp>
        <p:pic>
          <p:nvPicPr>
            <p:cNvPr id="48" name="Graphic 47" descr="Sparkling Heart outline">
              <a:extLst>
                <a:ext uri="{FF2B5EF4-FFF2-40B4-BE49-F238E27FC236}">
                  <a16:creationId xmlns:a16="http://schemas.microsoft.com/office/drawing/2014/main" id="{87CF3A5A-F283-448C-8242-B62E64E2BD2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020499" y="1964482"/>
              <a:ext cx="914400" cy="914400"/>
            </a:xfrm>
            <a:prstGeom prst="rect">
              <a:avLst/>
            </a:prstGeom>
          </p:spPr>
        </p:pic>
      </p:grpSp>
      <p:grpSp>
        <p:nvGrpSpPr>
          <p:cNvPr id="11" name="Group 10">
            <a:extLst>
              <a:ext uri="{FF2B5EF4-FFF2-40B4-BE49-F238E27FC236}">
                <a16:creationId xmlns:a16="http://schemas.microsoft.com/office/drawing/2014/main" id="{7AA1FDFE-B6A3-4074-B974-ED0CABD32DAB}"/>
              </a:ext>
            </a:extLst>
          </p:cNvPr>
          <p:cNvGrpSpPr/>
          <p:nvPr/>
        </p:nvGrpSpPr>
        <p:grpSpPr>
          <a:xfrm>
            <a:off x="6395377" y="1908307"/>
            <a:ext cx="1692914" cy="1692473"/>
            <a:chOff x="6330829" y="1800727"/>
            <a:chExt cx="1692914" cy="1692473"/>
          </a:xfrm>
        </p:grpSpPr>
        <p:grpSp>
          <p:nvGrpSpPr>
            <p:cNvPr id="6" name="Group 5">
              <a:extLst>
                <a:ext uri="{FF2B5EF4-FFF2-40B4-BE49-F238E27FC236}">
                  <a16:creationId xmlns:a16="http://schemas.microsoft.com/office/drawing/2014/main" id="{A74C81D2-CD65-40F3-B21B-2F77FBCBC7CF}"/>
                </a:ext>
              </a:extLst>
            </p:cNvPr>
            <p:cNvGrpSpPr/>
            <p:nvPr/>
          </p:nvGrpSpPr>
          <p:grpSpPr>
            <a:xfrm>
              <a:off x="6330829" y="1800727"/>
              <a:ext cx="1692914" cy="1692473"/>
              <a:chOff x="6424833" y="1807912"/>
              <a:chExt cx="1692914" cy="1692473"/>
            </a:xfrm>
          </p:grpSpPr>
          <p:sp>
            <p:nvSpPr>
              <p:cNvPr id="18" name="Oval 17"/>
              <p:cNvSpPr/>
              <p:nvPr/>
            </p:nvSpPr>
            <p:spPr>
              <a:xfrm>
                <a:off x="6424833" y="1807912"/>
                <a:ext cx="1692914" cy="1692473"/>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46" name="Rectangle 37"/>
              <p:cNvSpPr>
                <a:spLocks noChangeArrowheads="1"/>
              </p:cNvSpPr>
              <p:nvPr/>
            </p:nvSpPr>
            <p:spPr bwMode="auto">
              <a:xfrm>
                <a:off x="6790337" y="2771039"/>
                <a:ext cx="981359" cy="527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34290" tIns="17145" rIns="34290" bIns="17145">
                <a:spAutoFit/>
              </a:bodyPr>
              <a:lstStyle/>
              <a:p>
                <a:pPr algn="ctr"/>
                <a:r>
                  <a:rPr lang="en-US" sz="1600" b="1" dirty="0">
                    <a:solidFill>
                      <a:srgbClr val="FFFFFF"/>
                    </a:solidFill>
                    <a:cs typeface="Arial" panose="020B0604020202020204" pitchFamily="34" charset="0"/>
                  </a:rPr>
                  <a:t>Influence</a:t>
                </a:r>
              </a:p>
              <a:p>
                <a:pPr algn="ctr"/>
                <a:r>
                  <a:rPr lang="en-US" sz="1600" b="1" dirty="0">
                    <a:solidFill>
                      <a:srgbClr val="FFFFFF"/>
                    </a:solidFill>
                    <a:cs typeface="Arial" panose="020B0604020202020204" pitchFamily="34" charset="0"/>
                  </a:rPr>
                  <a:t>Practices</a:t>
                </a:r>
              </a:p>
            </p:txBody>
          </p:sp>
        </p:grpSp>
        <p:pic>
          <p:nvPicPr>
            <p:cNvPr id="49" name="Graphic 48" descr="Influencer outline">
              <a:extLst>
                <a:ext uri="{FF2B5EF4-FFF2-40B4-BE49-F238E27FC236}">
                  <a16:creationId xmlns:a16="http://schemas.microsoft.com/office/drawing/2014/main" id="{5B2A49B3-BDF8-40D8-AB77-14264C094BD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729812" y="1886658"/>
              <a:ext cx="914400" cy="914400"/>
            </a:xfrm>
            <a:prstGeom prst="rect">
              <a:avLst/>
            </a:prstGeom>
          </p:spPr>
        </p:pic>
      </p:grpSp>
    </p:spTree>
    <p:extLst>
      <p:ext uri="{BB962C8B-B14F-4D97-AF65-F5344CB8AC3E}">
        <p14:creationId xmlns:p14="http://schemas.microsoft.com/office/powerpoint/2010/main" val="113438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44BC296-A48A-42FC-9550-2CA0AA5717B9}"/>
              </a:ext>
            </a:extLst>
          </p:cNvPr>
          <p:cNvGrpSpPr/>
          <p:nvPr/>
        </p:nvGrpSpPr>
        <p:grpSpPr>
          <a:xfrm>
            <a:off x="1978741" y="2686050"/>
            <a:ext cx="2047740" cy="2047926"/>
            <a:chOff x="2076021" y="2686050"/>
            <a:chExt cx="2047740" cy="2047926"/>
          </a:xfrm>
        </p:grpSpPr>
        <p:sp>
          <p:nvSpPr>
            <p:cNvPr id="10" name="Oval 9"/>
            <p:cNvSpPr/>
            <p:nvPr/>
          </p:nvSpPr>
          <p:spPr>
            <a:xfrm>
              <a:off x="2076021" y="2686050"/>
              <a:ext cx="2047740" cy="2047926"/>
            </a:xfrm>
            <a:prstGeom prst="ellipse">
              <a:avLst/>
            </a:prstGeom>
            <a:solidFill>
              <a:schemeClr val="accent5">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a:endParaRPr lang="en-US" sz="2400" dirty="0">
                <a:solidFill>
                  <a:schemeClr val="tx1"/>
                </a:solidFill>
                <a:latin typeface="Open Sans Light"/>
                <a:ea typeface="ＭＳ Ｐゴシック" charset="0"/>
              </a:endParaRPr>
            </a:p>
          </p:txBody>
        </p:sp>
        <p:grpSp>
          <p:nvGrpSpPr>
            <p:cNvPr id="14" name="Group 13">
              <a:extLst>
                <a:ext uri="{FF2B5EF4-FFF2-40B4-BE49-F238E27FC236}">
                  <a16:creationId xmlns:a16="http://schemas.microsoft.com/office/drawing/2014/main" id="{8AC74C88-2E3C-42FA-A87D-F86D7B3A1BF7}"/>
                </a:ext>
              </a:extLst>
            </p:cNvPr>
            <p:cNvGrpSpPr/>
            <p:nvPr/>
          </p:nvGrpSpPr>
          <p:grpSpPr>
            <a:xfrm>
              <a:off x="2597190" y="2984357"/>
              <a:ext cx="1005403" cy="1451312"/>
              <a:chOff x="2707623" y="3057083"/>
              <a:chExt cx="1005403" cy="1451312"/>
            </a:xfrm>
          </p:grpSpPr>
          <p:pic>
            <p:nvPicPr>
              <p:cNvPr id="40" name="Graphic 39" descr="Quill outline">
                <a:extLst>
                  <a:ext uri="{FF2B5EF4-FFF2-40B4-BE49-F238E27FC236}">
                    <a16:creationId xmlns:a16="http://schemas.microsoft.com/office/drawing/2014/main" id="{739D1A56-F45B-4EA2-A488-8D6EDEEBD46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772580" y="3057083"/>
                <a:ext cx="914400" cy="914400"/>
              </a:xfrm>
              <a:prstGeom prst="rect">
                <a:avLst/>
              </a:prstGeom>
            </p:spPr>
          </p:pic>
          <p:sp>
            <p:nvSpPr>
              <p:cNvPr id="43" name="Rectangle 36">
                <a:extLst>
                  <a:ext uri="{FF2B5EF4-FFF2-40B4-BE49-F238E27FC236}">
                    <a16:creationId xmlns:a16="http://schemas.microsoft.com/office/drawing/2014/main" id="{7A494D98-2252-4E47-AC1B-78F15506FC22}"/>
                  </a:ext>
                </a:extLst>
              </p:cNvPr>
              <p:cNvSpPr>
                <a:spLocks noChangeArrowheads="1"/>
              </p:cNvSpPr>
              <p:nvPr/>
            </p:nvSpPr>
            <p:spPr bwMode="auto">
              <a:xfrm>
                <a:off x="2707623" y="3981328"/>
                <a:ext cx="1005403" cy="527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34290" tIns="17145" rIns="34290" bIns="17145">
                <a:spAutoFit/>
              </a:bodyPr>
              <a:lstStyle/>
              <a:p>
                <a:pPr algn="ctr"/>
                <a:r>
                  <a:rPr lang="en-US" sz="1600" b="1" dirty="0">
                    <a:solidFill>
                      <a:schemeClr val="bg1"/>
                    </a:solidFill>
                    <a:cs typeface="Arial" panose="020B0604020202020204" pitchFamily="34" charset="0"/>
                  </a:rPr>
                  <a:t>Historical</a:t>
                </a:r>
              </a:p>
              <a:p>
                <a:pPr algn="ctr"/>
                <a:r>
                  <a:rPr lang="en-US" sz="1600" b="1" dirty="0">
                    <a:solidFill>
                      <a:schemeClr val="bg1"/>
                    </a:solidFill>
                    <a:cs typeface="Arial" panose="020B0604020202020204" pitchFamily="34" charset="0"/>
                  </a:rPr>
                  <a:t>Events</a:t>
                </a:r>
              </a:p>
            </p:txBody>
          </p:sp>
        </p:grpSp>
      </p:grpSp>
      <p:grpSp>
        <p:nvGrpSpPr>
          <p:cNvPr id="46" name="Group 45">
            <a:extLst>
              <a:ext uri="{FF2B5EF4-FFF2-40B4-BE49-F238E27FC236}">
                <a16:creationId xmlns:a16="http://schemas.microsoft.com/office/drawing/2014/main" id="{1CD12245-49F0-4DEE-B289-168E1DF0A012}"/>
              </a:ext>
            </a:extLst>
          </p:cNvPr>
          <p:cNvGrpSpPr/>
          <p:nvPr/>
        </p:nvGrpSpPr>
        <p:grpSpPr>
          <a:xfrm>
            <a:off x="3555034" y="223982"/>
            <a:ext cx="2048460" cy="2047926"/>
            <a:chOff x="3547770" y="223982"/>
            <a:chExt cx="2048460" cy="2047926"/>
          </a:xfrm>
        </p:grpSpPr>
        <p:sp>
          <p:nvSpPr>
            <p:cNvPr id="11" name="Oval 10"/>
            <p:cNvSpPr/>
            <p:nvPr/>
          </p:nvSpPr>
          <p:spPr>
            <a:xfrm>
              <a:off x="3547770" y="223982"/>
              <a:ext cx="2048460" cy="2047926"/>
            </a:xfrm>
            <a:prstGeom prst="ellipse">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a:endParaRPr lang="en-US" sz="2400" dirty="0">
                <a:solidFill>
                  <a:schemeClr val="tx1"/>
                </a:solidFill>
                <a:latin typeface="Open Sans Light"/>
                <a:ea typeface="ＭＳ Ｐゴシック" charset="0"/>
              </a:endParaRPr>
            </a:p>
          </p:txBody>
        </p:sp>
        <p:grpSp>
          <p:nvGrpSpPr>
            <p:cNvPr id="13" name="Group 12">
              <a:extLst>
                <a:ext uri="{FF2B5EF4-FFF2-40B4-BE49-F238E27FC236}">
                  <a16:creationId xmlns:a16="http://schemas.microsoft.com/office/drawing/2014/main" id="{912A9D31-6A51-4B39-81CC-E2D0447FC039}"/>
                </a:ext>
              </a:extLst>
            </p:cNvPr>
            <p:cNvGrpSpPr/>
            <p:nvPr/>
          </p:nvGrpSpPr>
          <p:grpSpPr>
            <a:xfrm>
              <a:off x="4010847" y="472588"/>
              <a:ext cx="1162498" cy="1198974"/>
              <a:chOff x="4163831" y="508556"/>
              <a:chExt cx="1162498" cy="1198974"/>
            </a:xfrm>
          </p:grpSpPr>
          <p:pic>
            <p:nvPicPr>
              <p:cNvPr id="41" name="Graphic 40" descr="Stars outline">
                <a:extLst>
                  <a:ext uri="{FF2B5EF4-FFF2-40B4-BE49-F238E27FC236}">
                    <a16:creationId xmlns:a16="http://schemas.microsoft.com/office/drawing/2014/main" id="{CA60C3A9-4B57-4463-9E40-2EF79FF5F31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287880" y="508556"/>
                <a:ext cx="914400" cy="914400"/>
              </a:xfrm>
              <a:prstGeom prst="rect">
                <a:avLst/>
              </a:prstGeom>
            </p:spPr>
          </p:pic>
          <p:sp>
            <p:nvSpPr>
              <p:cNvPr id="44" name="Rectangle 36">
                <a:extLst>
                  <a:ext uri="{FF2B5EF4-FFF2-40B4-BE49-F238E27FC236}">
                    <a16:creationId xmlns:a16="http://schemas.microsoft.com/office/drawing/2014/main" id="{CD5237BB-5CCE-4985-9EB3-9EDFD30A4DCE}"/>
                  </a:ext>
                </a:extLst>
              </p:cNvPr>
              <p:cNvSpPr>
                <a:spLocks noChangeArrowheads="1"/>
              </p:cNvSpPr>
              <p:nvPr/>
            </p:nvSpPr>
            <p:spPr bwMode="auto">
              <a:xfrm>
                <a:off x="4163831" y="1426684"/>
                <a:ext cx="1162498" cy="280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34290" tIns="17145" rIns="34290" bIns="17145">
                <a:spAutoFit/>
              </a:bodyPr>
              <a:lstStyle/>
              <a:p>
                <a:r>
                  <a:rPr lang="en-US" sz="1600" b="1" dirty="0">
                    <a:solidFill>
                      <a:schemeClr val="bg1"/>
                    </a:solidFill>
                    <a:cs typeface="Arial" panose="020B0604020202020204" pitchFamily="34" charset="0"/>
                  </a:rPr>
                  <a:t>Experience</a:t>
                </a:r>
              </a:p>
            </p:txBody>
          </p:sp>
        </p:grpSp>
      </p:grpSp>
      <p:grpSp>
        <p:nvGrpSpPr>
          <p:cNvPr id="18" name="Group 17">
            <a:extLst>
              <a:ext uri="{FF2B5EF4-FFF2-40B4-BE49-F238E27FC236}">
                <a16:creationId xmlns:a16="http://schemas.microsoft.com/office/drawing/2014/main" id="{DFCC7FF8-2712-46F8-A869-191D6202B966}"/>
              </a:ext>
            </a:extLst>
          </p:cNvPr>
          <p:cNvGrpSpPr/>
          <p:nvPr/>
        </p:nvGrpSpPr>
        <p:grpSpPr>
          <a:xfrm>
            <a:off x="5146576" y="2686050"/>
            <a:ext cx="2048460" cy="2047926"/>
            <a:chOff x="5049296" y="2686050"/>
            <a:chExt cx="2048460" cy="2047926"/>
          </a:xfrm>
        </p:grpSpPr>
        <p:sp>
          <p:nvSpPr>
            <p:cNvPr id="29" name="Oval 28"/>
            <p:cNvSpPr/>
            <p:nvPr/>
          </p:nvSpPr>
          <p:spPr>
            <a:xfrm>
              <a:off x="5049296" y="2686050"/>
              <a:ext cx="2048460" cy="2047926"/>
            </a:xfrm>
            <a:prstGeom prst="ellipse">
              <a:avLst/>
            </a:prstGeom>
            <a:solidFill>
              <a:schemeClr val="tx2">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a:endParaRPr lang="en-US" sz="2400" dirty="0">
                <a:solidFill>
                  <a:schemeClr val="tx1"/>
                </a:solidFill>
                <a:latin typeface="Open Sans Light"/>
                <a:ea typeface="ＭＳ Ｐゴシック" charset="0"/>
              </a:endParaRPr>
            </a:p>
          </p:txBody>
        </p:sp>
        <p:grpSp>
          <p:nvGrpSpPr>
            <p:cNvPr id="15" name="Group 14">
              <a:extLst>
                <a:ext uri="{FF2B5EF4-FFF2-40B4-BE49-F238E27FC236}">
                  <a16:creationId xmlns:a16="http://schemas.microsoft.com/office/drawing/2014/main" id="{66C4E5AB-D0CA-4E8A-A46D-BA2E2B5EA7BC}"/>
                </a:ext>
              </a:extLst>
            </p:cNvPr>
            <p:cNvGrpSpPr/>
            <p:nvPr/>
          </p:nvGrpSpPr>
          <p:grpSpPr>
            <a:xfrm>
              <a:off x="5374676" y="3111256"/>
              <a:ext cx="1436612" cy="1197515"/>
              <a:chOff x="5584799" y="3008256"/>
              <a:chExt cx="1436612" cy="1197515"/>
            </a:xfrm>
          </p:grpSpPr>
          <p:pic>
            <p:nvPicPr>
              <p:cNvPr id="42" name="Graphic 41" descr="City outline">
                <a:extLst>
                  <a:ext uri="{FF2B5EF4-FFF2-40B4-BE49-F238E27FC236}">
                    <a16:creationId xmlns:a16="http://schemas.microsoft.com/office/drawing/2014/main" id="{9EEB5B94-9DC1-4D8D-81C3-F42145E7D20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826449" y="3008256"/>
                <a:ext cx="914400" cy="914400"/>
              </a:xfrm>
              <a:prstGeom prst="rect">
                <a:avLst/>
              </a:prstGeom>
            </p:spPr>
          </p:pic>
          <p:sp>
            <p:nvSpPr>
              <p:cNvPr id="45" name="Rectangle 36">
                <a:extLst>
                  <a:ext uri="{FF2B5EF4-FFF2-40B4-BE49-F238E27FC236}">
                    <a16:creationId xmlns:a16="http://schemas.microsoft.com/office/drawing/2014/main" id="{74642084-0E12-491D-B886-9BFE6FD4D06C}"/>
                  </a:ext>
                </a:extLst>
              </p:cNvPr>
              <p:cNvSpPr>
                <a:spLocks noChangeArrowheads="1"/>
              </p:cNvSpPr>
              <p:nvPr/>
            </p:nvSpPr>
            <p:spPr bwMode="auto">
              <a:xfrm>
                <a:off x="5584799" y="3924925"/>
                <a:ext cx="1436612" cy="280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34290" tIns="17145" rIns="34290" bIns="17145">
                <a:spAutoFit/>
              </a:bodyPr>
              <a:lstStyle/>
              <a:p>
                <a:r>
                  <a:rPr lang="en-US" sz="1600" b="1" dirty="0">
                    <a:solidFill>
                      <a:schemeClr val="bg1"/>
                    </a:solidFill>
                    <a:cs typeface="Arial" panose="020B0604020202020204" pitchFamily="34" charset="0"/>
                  </a:rPr>
                  <a:t>Environments</a:t>
                </a:r>
              </a:p>
            </p:txBody>
          </p:sp>
        </p:grpSp>
      </p:grpSp>
      <p:grpSp>
        <p:nvGrpSpPr>
          <p:cNvPr id="17" name="Group 16">
            <a:extLst>
              <a:ext uri="{FF2B5EF4-FFF2-40B4-BE49-F238E27FC236}">
                <a16:creationId xmlns:a16="http://schemas.microsoft.com/office/drawing/2014/main" id="{09CD4B8C-5318-4F17-A40C-881EEAD01C83}"/>
              </a:ext>
            </a:extLst>
          </p:cNvPr>
          <p:cNvGrpSpPr/>
          <p:nvPr/>
        </p:nvGrpSpPr>
        <p:grpSpPr>
          <a:xfrm>
            <a:off x="3555034" y="1850831"/>
            <a:ext cx="2048460" cy="2047926"/>
            <a:chOff x="3547770" y="1825903"/>
            <a:chExt cx="2048460" cy="2047926"/>
          </a:xfrm>
        </p:grpSpPr>
        <p:sp>
          <p:nvSpPr>
            <p:cNvPr id="12" name="Oval 11"/>
            <p:cNvSpPr/>
            <p:nvPr/>
          </p:nvSpPr>
          <p:spPr>
            <a:xfrm>
              <a:off x="3547770" y="1825903"/>
              <a:ext cx="2048460" cy="2047926"/>
            </a:xfrm>
            <a:prstGeom prst="ellipse">
              <a:avLst/>
            </a:prstGeom>
            <a:solidFill>
              <a:schemeClr val="bg1"/>
            </a:solidFill>
            <a:ln>
              <a:noFill/>
            </a:ln>
            <a:effectLst>
              <a:outerShdw blurRad="254000" sx="105000" sy="105000" algn="ctr" rotWithShape="0">
                <a:prstClr val="black">
                  <a:alpha val="10000"/>
                </a:prstClr>
              </a:outerShdw>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a:endParaRPr lang="en-US" sz="2400" dirty="0">
                <a:solidFill>
                  <a:schemeClr val="tx1"/>
                </a:solidFill>
                <a:latin typeface="Open Sans Light"/>
                <a:ea typeface="ＭＳ Ｐゴシック" charset="0"/>
              </a:endParaRPr>
            </a:p>
          </p:txBody>
        </p:sp>
        <p:grpSp>
          <p:nvGrpSpPr>
            <p:cNvPr id="16" name="Group 15">
              <a:extLst>
                <a:ext uri="{FF2B5EF4-FFF2-40B4-BE49-F238E27FC236}">
                  <a16:creationId xmlns:a16="http://schemas.microsoft.com/office/drawing/2014/main" id="{C8A175A3-4678-4CFB-A143-8213DB711F5E}"/>
                </a:ext>
              </a:extLst>
            </p:cNvPr>
            <p:cNvGrpSpPr/>
            <p:nvPr/>
          </p:nvGrpSpPr>
          <p:grpSpPr>
            <a:xfrm>
              <a:off x="4114800" y="2239193"/>
              <a:ext cx="914400" cy="1221346"/>
              <a:chOff x="4099528" y="2263753"/>
              <a:chExt cx="914400" cy="1221346"/>
            </a:xfrm>
          </p:grpSpPr>
          <p:sp>
            <p:nvSpPr>
              <p:cNvPr id="36" name="Rectangle 36">
                <a:extLst>
                  <a:ext uri="{FF2B5EF4-FFF2-40B4-BE49-F238E27FC236}">
                    <a16:creationId xmlns:a16="http://schemas.microsoft.com/office/drawing/2014/main" id="{1404140D-4AB4-41FF-8C50-2032CDE77BED}"/>
                  </a:ext>
                </a:extLst>
              </p:cNvPr>
              <p:cNvSpPr>
                <a:spLocks noChangeArrowheads="1"/>
              </p:cNvSpPr>
              <p:nvPr/>
            </p:nvSpPr>
            <p:spPr bwMode="auto">
              <a:xfrm>
                <a:off x="4163832" y="3204253"/>
                <a:ext cx="785793" cy="280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34290" tIns="17145" rIns="34290" bIns="17145">
                <a:spAutoFit/>
              </a:bodyPr>
              <a:lstStyle/>
              <a:p>
                <a:r>
                  <a:rPr lang="en-US" sz="1600" b="1" dirty="0">
                    <a:solidFill>
                      <a:schemeClr val="tx2"/>
                    </a:solidFill>
                    <a:cs typeface="Arial" panose="020B0604020202020204" pitchFamily="34" charset="0"/>
                  </a:rPr>
                  <a:t>Psyche</a:t>
                </a:r>
              </a:p>
            </p:txBody>
          </p:sp>
          <p:pic>
            <p:nvPicPr>
              <p:cNvPr id="9" name="Graphic 8" descr="Brain outline">
                <a:extLst>
                  <a:ext uri="{FF2B5EF4-FFF2-40B4-BE49-F238E27FC236}">
                    <a16:creationId xmlns:a16="http://schemas.microsoft.com/office/drawing/2014/main" id="{19E249E3-8F45-40C6-9D32-0DE02F7CB6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99528" y="2263753"/>
                <a:ext cx="914400" cy="914400"/>
              </a:xfrm>
              <a:prstGeom prst="rect">
                <a:avLst/>
              </a:prstGeom>
            </p:spPr>
          </p:pic>
        </p:grpSp>
      </p:grpSp>
    </p:spTree>
    <p:extLst>
      <p:ext uri="{BB962C8B-B14F-4D97-AF65-F5344CB8AC3E}">
        <p14:creationId xmlns:p14="http://schemas.microsoft.com/office/powerpoint/2010/main" val="246798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B0AFF2D-2FBA-407E-820C-8FB094784E7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9144000" cy="5143500"/>
          </a:xfrm>
        </p:spPr>
      </p:pic>
      <p:sp>
        <p:nvSpPr>
          <p:cNvPr id="7" name="Rectangle 6"/>
          <p:cNvSpPr/>
          <p:nvPr/>
        </p:nvSpPr>
        <p:spPr>
          <a:xfrm>
            <a:off x="3173" y="0"/>
            <a:ext cx="3887891" cy="5143500"/>
          </a:xfrm>
          <a:prstGeom prst="rect">
            <a:avLst/>
          </a:prstGeom>
          <a:gradFill flip="none" rotWithShape="1">
            <a:gsLst>
              <a:gs pos="29000">
                <a:srgbClr val="FFFFFF">
                  <a:alpha val="95000"/>
                </a:srgbClr>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0627D4-E93B-2449-8BDF-163191FA0ED3}"/>
              </a:ext>
            </a:extLst>
          </p:cNvPr>
          <p:cNvSpPr>
            <a:spLocks noGrp="1"/>
          </p:cNvSpPr>
          <p:nvPr>
            <p:ph type="title"/>
          </p:nvPr>
        </p:nvSpPr>
        <p:spPr>
          <a:xfrm>
            <a:off x="376814" y="287522"/>
            <a:ext cx="3027867" cy="828726"/>
          </a:xfrm>
          <a:prstGeom prst="rect">
            <a:avLst/>
          </a:prstGeom>
        </p:spPr>
        <p:txBody>
          <a:bodyPr/>
          <a:lstStyle/>
          <a:p>
            <a:r>
              <a:rPr lang="en-US" dirty="0">
                <a:solidFill>
                  <a:schemeClr val="accent1"/>
                </a:solidFill>
              </a:rPr>
              <a:t>Elements of Strong Team Culture</a:t>
            </a:r>
          </a:p>
        </p:txBody>
      </p:sp>
      <p:sp>
        <p:nvSpPr>
          <p:cNvPr id="3" name="Text Placeholder 2">
            <a:extLst>
              <a:ext uri="{FF2B5EF4-FFF2-40B4-BE49-F238E27FC236}">
                <a16:creationId xmlns:a16="http://schemas.microsoft.com/office/drawing/2014/main" id="{48BCD1F4-C498-304D-B2E2-24CE53F24C19}"/>
              </a:ext>
            </a:extLst>
          </p:cNvPr>
          <p:cNvSpPr>
            <a:spLocks noGrp="1"/>
          </p:cNvSpPr>
          <p:nvPr>
            <p:ph type="body" sz="quarter" idx="13"/>
          </p:nvPr>
        </p:nvSpPr>
        <p:spPr>
          <a:xfrm>
            <a:off x="376815" y="1302468"/>
            <a:ext cx="3154326" cy="2191360"/>
          </a:xfrm>
        </p:spPr>
        <p:txBody>
          <a:bodyPr/>
          <a:lstStyle/>
          <a:p>
            <a:pPr marL="285750" lvl="1" indent="-285750">
              <a:lnSpc>
                <a:spcPct val="150000"/>
              </a:lnSpc>
              <a:spcAft>
                <a:spcPts val="600"/>
              </a:spcAft>
              <a:buClr>
                <a:schemeClr val="accent1"/>
              </a:buClr>
            </a:pPr>
            <a:r>
              <a:rPr lang="en-US" dirty="0">
                <a:solidFill>
                  <a:schemeClr val="tx2"/>
                </a:solidFill>
              </a:rPr>
              <a:t>Psychological Safety</a:t>
            </a:r>
          </a:p>
          <a:p>
            <a:pPr marL="285750" lvl="1" indent="-285750">
              <a:lnSpc>
                <a:spcPct val="150000"/>
              </a:lnSpc>
              <a:spcAft>
                <a:spcPts val="600"/>
              </a:spcAft>
              <a:buClr>
                <a:schemeClr val="accent1"/>
              </a:buClr>
            </a:pPr>
            <a:r>
              <a:rPr lang="en-US" dirty="0">
                <a:solidFill>
                  <a:schemeClr val="tx2"/>
                </a:solidFill>
              </a:rPr>
              <a:t>Inclusive Ideas</a:t>
            </a:r>
          </a:p>
          <a:p>
            <a:pPr marL="285750" lvl="1" indent="-285750">
              <a:lnSpc>
                <a:spcPct val="150000"/>
              </a:lnSpc>
              <a:spcAft>
                <a:spcPts val="600"/>
              </a:spcAft>
              <a:buClr>
                <a:schemeClr val="accent1"/>
              </a:buClr>
            </a:pPr>
            <a:r>
              <a:rPr lang="en-US" dirty="0">
                <a:solidFill>
                  <a:schemeClr val="tx2"/>
                </a:solidFill>
              </a:rPr>
              <a:t>Celebrating Differences</a:t>
            </a:r>
          </a:p>
          <a:p>
            <a:pPr marL="285750" lvl="1" indent="-285750">
              <a:lnSpc>
                <a:spcPct val="150000"/>
              </a:lnSpc>
              <a:spcAft>
                <a:spcPts val="600"/>
              </a:spcAft>
              <a:buClr>
                <a:schemeClr val="accent1"/>
              </a:buClr>
            </a:pPr>
            <a:r>
              <a:rPr lang="en-US" dirty="0">
                <a:solidFill>
                  <a:schemeClr val="tx2"/>
                </a:solidFill>
              </a:rPr>
              <a:t>Common Goals</a:t>
            </a:r>
          </a:p>
          <a:p>
            <a:pPr marL="285750" lvl="1" indent="-285750">
              <a:lnSpc>
                <a:spcPct val="150000"/>
              </a:lnSpc>
              <a:spcAft>
                <a:spcPts val="600"/>
              </a:spcAft>
              <a:buClr>
                <a:schemeClr val="accent1"/>
              </a:buClr>
            </a:pPr>
            <a:r>
              <a:rPr lang="en-US" dirty="0">
                <a:solidFill>
                  <a:schemeClr val="tx2"/>
                </a:solidFill>
              </a:rPr>
              <a:t>Social Capital</a:t>
            </a:r>
          </a:p>
        </p:txBody>
      </p:sp>
    </p:spTree>
    <p:extLst>
      <p:ext uri="{BB962C8B-B14F-4D97-AF65-F5344CB8AC3E}">
        <p14:creationId xmlns:p14="http://schemas.microsoft.com/office/powerpoint/2010/main" val="42438091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 name="Группа 7">
            <a:extLst>
              <a:ext uri="{FF2B5EF4-FFF2-40B4-BE49-F238E27FC236}">
                <a16:creationId xmlns:a16="http://schemas.microsoft.com/office/drawing/2014/main" id="{7D95252B-05EA-0741-A08D-E0F797E90DA1}"/>
              </a:ext>
            </a:extLst>
          </p:cNvPr>
          <p:cNvGrpSpPr>
            <a:grpSpLocks/>
          </p:cNvGrpSpPr>
          <p:nvPr/>
        </p:nvGrpSpPr>
        <p:grpSpPr bwMode="auto">
          <a:xfrm>
            <a:off x="6434435" y="914703"/>
            <a:ext cx="664369" cy="670322"/>
            <a:chOff x="8478838" y="1576388"/>
            <a:chExt cx="885825" cy="893762"/>
          </a:xfrm>
        </p:grpSpPr>
        <p:sp>
          <p:nvSpPr>
            <p:cNvPr id="122" name="Oval 172">
              <a:extLst>
                <a:ext uri="{FF2B5EF4-FFF2-40B4-BE49-F238E27FC236}">
                  <a16:creationId xmlns:a16="http://schemas.microsoft.com/office/drawing/2014/main" id="{8D2DDA4A-AB96-7E4A-AF27-D3AF4F8F58B5}"/>
                </a:ext>
              </a:extLst>
            </p:cNvPr>
            <p:cNvSpPr>
              <a:spLocks noChangeArrowheads="1"/>
            </p:cNvSpPr>
            <p:nvPr/>
          </p:nvSpPr>
          <p:spPr bwMode="auto">
            <a:xfrm>
              <a:off x="8478838" y="1576388"/>
              <a:ext cx="885825" cy="893762"/>
            </a:xfrm>
            <a:prstGeom prst="ellipse">
              <a:avLst/>
            </a:prstGeom>
            <a:solidFill>
              <a:schemeClr val="accent4"/>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ru-RU" altLang="ru-RU">
                <a:latin typeface="+mn-lt"/>
                <a:cs typeface="+mn-cs"/>
              </a:endParaRPr>
            </a:p>
          </p:txBody>
        </p:sp>
        <p:sp>
          <p:nvSpPr>
            <p:cNvPr id="123" name="Rectangle 181">
              <a:extLst>
                <a:ext uri="{FF2B5EF4-FFF2-40B4-BE49-F238E27FC236}">
                  <a16:creationId xmlns:a16="http://schemas.microsoft.com/office/drawing/2014/main" id="{A518B68F-CCB5-4240-9E16-97055E5520DB}"/>
                </a:ext>
              </a:extLst>
            </p:cNvPr>
            <p:cNvSpPr>
              <a:spLocks noChangeArrowheads="1"/>
            </p:cNvSpPr>
            <p:nvPr/>
          </p:nvSpPr>
          <p:spPr bwMode="auto">
            <a:xfrm>
              <a:off x="8612131" y="1701687"/>
              <a:ext cx="598454" cy="64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3150" b="1" dirty="0">
                  <a:solidFill>
                    <a:srgbClr val="FFFFFF"/>
                  </a:solidFill>
                  <a:latin typeface="+mn-lt"/>
                </a:rPr>
                <a:t>02</a:t>
              </a:r>
              <a:endParaRPr lang="ru-RU" altLang="ru-RU" sz="1350" dirty="0">
                <a:latin typeface="+mn-lt"/>
              </a:endParaRPr>
            </a:p>
          </p:txBody>
        </p:sp>
      </p:grpSp>
      <p:grpSp>
        <p:nvGrpSpPr>
          <p:cNvPr id="124" name="Группа 12">
            <a:extLst>
              <a:ext uri="{FF2B5EF4-FFF2-40B4-BE49-F238E27FC236}">
                <a16:creationId xmlns:a16="http://schemas.microsoft.com/office/drawing/2014/main" id="{4A3276A9-7588-7F4C-8400-1ECA128A5CA3}"/>
              </a:ext>
            </a:extLst>
          </p:cNvPr>
          <p:cNvGrpSpPr>
            <a:grpSpLocks/>
          </p:cNvGrpSpPr>
          <p:nvPr/>
        </p:nvGrpSpPr>
        <p:grpSpPr bwMode="auto">
          <a:xfrm>
            <a:off x="7209532" y="1007109"/>
            <a:ext cx="1794272" cy="530915"/>
            <a:chOff x="9512300" y="1699595"/>
            <a:chExt cx="2392363" cy="707887"/>
          </a:xfrm>
        </p:grpSpPr>
        <p:sp>
          <p:nvSpPr>
            <p:cNvPr id="125" name="TextBox 119">
              <a:extLst>
                <a:ext uri="{FF2B5EF4-FFF2-40B4-BE49-F238E27FC236}">
                  <a16:creationId xmlns:a16="http://schemas.microsoft.com/office/drawing/2014/main" id="{D64A3E2B-4318-4043-A7D1-1712C6C0F7C1}"/>
                </a:ext>
              </a:extLst>
            </p:cNvPr>
            <p:cNvSpPr txBox="1">
              <a:spLocks noChangeArrowheads="1"/>
            </p:cNvSpPr>
            <p:nvPr/>
          </p:nvSpPr>
          <p:spPr bwMode="auto">
            <a:xfrm>
              <a:off x="9512300" y="1884263"/>
              <a:ext cx="2392363"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endParaRPr lang="ru-RU" altLang="ru-RU" sz="1050" dirty="0">
                <a:solidFill>
                  <a:schemeClr val="tx2"/>
                </a:solidFill>
                <a:latin typeface="+mn-lt"/>
              </a:endParaRPr>
            </a:p>
          </p:txBody>
        </p:sp>
        <p:sp>
          <p:nvSpPr>
            <p:cNvPr id="126" name="Rectangle 59">
              <a:extLst>
                <a:ext uri="{FF2B5EF4-FFF2-40B4-BE49-F238E27FC236}">
                  <a16:creationId xmlns:a16="http://schemas.microsoft.com/office/drawing/2014/main" id="{23F2AAF8-D349-6F4F-ACF0-2E796537AEE1}"/>
                </a:ext>
              </a:extLst>
            </p:cNvPr>
            <p:cNvSpPr>
              <a:spLocks noChangeArrowheads="1"/>
            </p:cNvSpPr>
            <p:nvPr/>
          </p:nvSpPr>
          <p:spPr bwMode="auto">
            <a:xfrm>
              <a:off x="9546857" y="1699595"/>
              <a:ext cx="1359347" cy="707887"/>
            </a:xfrm>
            <a:prstGeom prst="rect">
              <a:avLst/>
            </a:prstGeom>
            <a:noFill/>
            <a:ln>
              <a:noFill/>
            </a:ln>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fontAlgn="auto" hangingPunct="1">
                <a:lnSpc>
                  <a:spcPct val="100000"/>
                </a:lnSpc>
                <a:spcBef>
                  <a:spcPct val="0"/>
                </a:spcBef>
                <a:spcAft>
                  <a:spcPts val="0"/>
                </a:spcAft>
                <a:buNone/>
                <a:defRPr/>
              </a:pPr>
              <a:r>
                <a:rPr lang="en-US" altLang="ru-RU" sz="1725" b="1" dirty="0">
                  <a:solidFill>
                    <a:schemeClr val="accent4"/>
                  </a:solidFill>
                  <a:latin typeface="+mn-lt"/>
                </a:rPr>
                <a:t>Common </a:t>
              </a:r>
            </a:p>
            <a:p>
              <a:pPr eaLnBrk="1" fontAlgn="auto" hangingPunct="1">
                <a:lnSpc>
                  <a:spcPct val="100000"/>
                </a:lnSpc>
                <a:spcBef>
                  <a:spcPct val="0"/>
                </a:spcBef>
                <a:spcAft>
                  <a:spcPts val="0"/>
                </a:spcAft>
                <a:buNone/>
                <a:defRPr/>
              </a:pPr>
              <a:r>
                <a:rPr lang="en-US" altLang="ru-RU" sz="1725" b="1" dirty="0">
                  <a:solidFill>
                    <a:schemeClr val="accent4"/>
                  </a:solidFill>
                  <a:latin typeface="+mn-lt"/>
                </a:rPr>
                <a:t>Values</a:t>
              </a:r>
              <a:endParaRPr lang="ru-RU" altLang="ru-RU" sz="1350" dirty="0">
                <a:solidFill>
                  <a:schemeClr val="accent4"/>
                </a:solidFill>
                <a:latin typeface="+mn-lt"/>
                <a:cs typeface="+mn-cs"/>
              </a:endParaRPr>
            </a:p>
          </p:txBody>
        </p:sp>
      </p:grpSp>
      <p:grpSp>
        <p:nvGrpSpPr>
          <p:cNvPr id="127" name="Группа 9">
            <a:extLst>
              <a:ext uri="{FF2B5EF4-FFF2-40B4-BE49-F238E27FC236}">
                <a16:creationId xmlns:a16="http://schemas.microsoft.com/office/drawing/2014/main" id="{777DFC64-5B93-934E-BD7F-00ABE6549EF1}"/>
              </a:ext>
            </a:extLst>
          </p:cNvPr>
          <p:cNvGrpSpPr>
            <a:grpSpLocks/>
          </p:cNvGrpSpPr>
          <p:nvPr/>
        </p:nvGrpSpPr>
        <p:grpSpPr bwMode="auto">
          <a:xfrm>
            <a:off x="6434435" y="2236589"/>
            <a:ext cx="664369" cy="670322"/>
            <a:chOff x="8478838" y="5145088"/>
            <a:chExt cx="885825" cy="893762"/>
          </a:xfrm>
        </p:grpSpPr>
        <p:sp>
          <p:nvSpPr>
            <p:cNvPr id="128" name="Oval 174">
              <a:extLst>
                <a:ext uri="{FF2B5EF4-FFF2-40B4-BE49-F238E27FC236}">
                  <a16:creationId xmlns:a16="http://schemas.microsoft.com/office/drawing/2014/main" id="{E0B7DCBF-F919-C541-93DE-AEF079FE45C1}"/>
                </a:ext>
              </a:extLst>
            </p:cNvPr>
            <p:cNvSpPr>
              <a:spLocks noChangeArrowheads="1"/>
            </p:cNvSpPr>
            <p:nvPr/>
          </p:nvSpPr>
          <p:spPr bwMode="auto">
            <a:xfrm>
              <a:off x="8478838" y="5145088"/>
              <a:ext cx="885825" cy="893762"/>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350">
                <a:latin typeface="+mn-lt"/>
              </a:endParaRPr>
            </a:p>
          </p:txBody>
        </p:sp>
        <p:sp>
          <p:nvSpPr>
            <p:cNvPr id="129" name="Rectangle 183">
              <a:extLst>
                <a:ext uri="{FF2B5EF4-FFF2-40B4-BE49-F238E27FC236}">
                  <a16:creationId xmlns:a16="http://schemas.microsoft.com/office/drawing/2014/main" id="{39C5DB4A-5E40-944C-B7F1-B5F60272588D}"/>
                </a:ext>
              </a:extLst>
            </p:cNvPr>
            <p:cNvSpPr>
              <a:spLocks noChangeArrowheads="1"/>
            </p:cNvSpPr>
            <p:nvPr/>
          </p:nvSpPr>
          <p:spPr bwMode="auto">
            <a:xfrm>
              <a:off x="8626475" y="5291139"/>
              <a:ext cx="598454" cy="64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3150" b="1">
                  <a:solidFill>
                    <a:srgbClr val="FFFFFF"/>
                  </a:solidFill>
                  <a:latin typeface="+mn-lt"/>
                </a:rPr>
                <a:t>04</a:t>
              </a:r>
              <a:endParaRPr lang="ru-RU" altLang="ru-RU" sz="1350">
                <a:latin typeface="+mn-lt"/>
              </a:endParaRPr>
            </a:p>
          </p:txBody>
        </p:sp>
      </p:grpSp>
      <p:grpSp>
        <p:nvGrpSpPr>
          <p:cNvPr id="130" name="Группа 13">
            <a:extLst>
              <a:ext uri="{FF2B5EF4-FFF2-40B4-BE49-F238E27FC236}">
                <a16:creationId xmlns:a16="http://schemas.microsoft.com/office/drawing/2014/main" id="{C4D82E95-3F7C-4E46-85B2-FA975B0C5A6C}"/>
              </a:ext>
            </a:extLst>
          </p:cNvPr>
          <p:cNvGrpSpPr>
            <a:grpSpLocks/>
          </p:cNvGrpSpPr>
          <p:nvPr/>
        </p:nvGrpSpPr>
        <p:grpSpPr bwMode="auto">
          <a:xfrm>
            <a:off x="7209531" y="2306293"/>
            <a:ext cx="1794271" cy="530915"/>
            <a:chOff x="9512301" y="5260363"/>
            <a:chExt cx="2392362" cy="707887"/>
          </a:xfrm>
        </p:grpSpPr>
        <p:sp>
          <p:nvSpPr>
            <p:cNvPr id="131" name="TextBox 119">
              <a:extLst>
                <a:ext uri="{FF2B5EF4-FFF2-40B4-BE49-F238E27FC236}">
                  <a16:creationId xmlns:a16="http://schemas.microsoft.com/office/drawing/2014/main" id="{D4A2A762-D895-1B4C-8831-5C2FCB1A33F0}"/>
                </a:ext>
              </a:extLst>
            </p:cNvPr>
            <p:cNvSpPr txBox="1">
              <a:spLocks noChangeArrowheads="1"/>
            </p:cNvSpPr>
            <p:nvPr/>
          </p:nvSpPr>
          <p:spPr bwMode="auto">
            <a:xfrm>
              <a:off x="9512301" y="5413375"/>
              <a:ext cx="2392362"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endParaRPr lang="ru-RU" altLang="ru-RU" sz="1050" dirty="0">
                <a:solidFill>
                  <a:schemeClr val="tx2"/>
                </a:solidFill>
                <a:latin typeface="+mn-lt"/>
              </a:endParaRPr>
            </a:p>
          </p:txBody>
        </p:sp>
        <p:sp>
          <p:nvSpPr>
            <p:cNvPr id="132" name="Rectangle 59">
              <a:extLst>
                <a:ext uri="{FF2B5EF4-FFF2-40B4-BE49-F238E27FC236}">
                  <a16:creationId xmlns:a16="http://schemas.microsoft.com/office/drawing/2014/main" id="{CA181A66-9DAE-4E4A-A5AD-C03D1F2725D7}"/>
                </a:ext>
              </a:extLst>
            </p:cNvPr>
            <p:cNvSpPr>
              <a:spLocks noChangeArrowheads="1"/>
            </p:cNvSpPr>
            <p:nvPr/>
          </p:nvSpPr>
          <p:spPr bwMode="auto">
            <a:xfrm>
              <a:off x="9546861" y="5260363"/>
              <a:ext cx="1476902" cy="70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ru-RU" sz="1725" b="1" dirty="0">
                  <a:solidFill>
                    <a:schemeClr val="accent5"/>
                  </a:solidFill>
                  <a:latin typeface="+mn-lt"/>
                </a:rPr>
                <a:t>Support </a:t>
              </a:r>
            </a:p>
            <a:p>
              <a:pPr eaLnBrk="1" hangingPunct="1">
                <a:lnSpc>
                  <a:spcPct val="100000"/>
                </a:lnSpc>
                <a:spcBef>
                  <a:spcPct val="0"/>
                </a:spcBef>
                <a:buFontTx/>
                <a:buNone/>
              </a:pPr>
              <a:r>
                <a:rPr lang="en-US" altLang="ru-RU" sz="1725" b="1" dirty="0">
                  <a:solidFill>
                    <a:schemeClr val="accent5"/>
                  </a:solidFill>
                  <a:latin typeface="+mn-lt"/>
                </a:rPr>
                <a:t>Structures</a:t>
              </a:r>
              <a:endParaRPr lang="ru-RU" altLang="ru-RU" sz="1350" dirty="0">
                <a:solidFill>
                  <a:schemeClr val="accent5"/>
                </a:solidFill>
                <a:latin typeface="+mn-lt"/>
              </a:endParaRPr>
            </a:p>
          </p:txBody>
        </p:sp>
      </p:grpSp>
      <p:grpSp>
        <p:nvGrpSpPr>
          <p:cNvPr id="133" name="Группа 6">
            <a:extLst>
              <a:ext uri="{FF2B5EF4-FFF2-40B4-BE49-F238E27FC236}">
                <a16:creationId xmlns:a16="http://schemas.microsoft.com/office/drawing/2014/main" id="{9FAE0DB2-AA5F-B44F-BD19-80C232C7191C}"/>
              </a:ext>
            </a:extLst>
          </p:cNvPr>
          <p:cNvGrpSpPr>
            <a:grpSpLocks/>
          </p:cNvGrpSpPr>
          <p:nvPr/>
        </p:nvGrpSpPr>
        <p:grpSpPr bwMode="auto">
          <a:xfrm>
            <a:off x="2089378" y="914703"/>
            <a:ext cx="669131" cy="670322"/>
            <a:chOff x="2843213" y="1576388"/>
            <a:chExt cx="892175" cy="893762"/>
          </a:xfrm>
        </p:grpSpPr>
        <p:sp>
          <p:nvSpPr>
            <p:cNvPr id="134" name="Oval 171">
              <a:extLst>
                <a:ext uri="{FF2B5EF4-FFF2-40B4-BE49-F238E27FC236}">
                  <a16:creationId xmlns:a16="http://schemas.microsoft.com/office/drawing/2014/main" id="{0A7DFA92-D87A-8E49-936B-75BB140A1F8C}"/>
                </a:ext>
              </a:extLst>
            </p:cNvPr>
            <p:cNvSpPr>
              <a:spLocks noChangeArrowheads="1"/>
            </p:cNvSpPr>
            <p:nvPr/>
          </p:nvSpPr>
          <p:spPr bwMode="auto">
            <a:xfrm>
              <a:off x="2843213" y="1576388"/>
              <a:ext cx="892175" cy="89376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350">
                <a:latin typeface="+mn-lt"/>
              </a:endParaRPr>
            </a:p>
          </p:txBody>
        </p:sp>
        <p:sp>
          <p:nvSpPr>
            <p:cNvPr id="135" name="Rectangle 180">
              <a:extLst>
                <a:ext uri="{FF2B5EF4-FFF2-40B4-BE49-F238E27FC236}">
                  <a16:creationId xmlns:a16="http://schemas.microsoft.com/office/drawing/2014/main" id="{74939B0A-4B8C-1D4F-8152-1A207BBDB338}"/>
                </a:ext>
              </a:extLst>
            </p:cNvPr>
            <p:cNvSpPr>
              <a:spLocks noChangeArrowheads="1"/>
            </p:cNvSpPr>
            <p:nvPr/>
          </p:nvSpPr>
          <p:spPr bwMode="auto">
            <a:xfrm>
              <a:off x="2984444" y="1701687"/>
              <a:ext cx="598455" cy="64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3150" b="1" dirty="0">
                  <a:solidFill>
                    <a:srgbClr val="FFFFFF"/>
                  </a:solidFill>
                  <a:latin typeface="+mn-lt"/>
                </a:rPr>
                <a:t>01</a:t>
              </a:r>
              <a:endParaRPr lang="ru-RU" altLang="ru-RU" sz="1350" dirty="0">
                <a:latin typeface="+mn-lt"/>
              </a:endParaRPr>
            </a:p>
          </p:txBody>
        </p:sp>
      </p:grpSp>
      <p:grpSp>
        <p:nvGrpSpPr>
          <p:cNvPr id="136" name="Группа 10">
            <a:extLst>
              <a:ext uri="{FF2B5EF4-FFF2-40B4-BE49-F238E27FC236}">
                <a16:creationId xmlns:a16="http://schemas.microsoft.com/office/drawing/2014/main" id="{42936754-002D-AD4B-82D3-B538921CDA5F}"/>
              </a:ext>
            </a:extLst>
          </p:cNvPr>
          <p:cNvGrpSpPr>
            <a:grpSpLocks/>
          </p:cNvGrpSpPr>
          <p:nvPr/>
        </p:nvGrpSpPr>
        <p:grpSpPr bwMode="auto">
          <a:xfrm>
            <a:off x="137943" y="1139839"/>
            <a:ext cx="1794273" cy="265457"/>
            <a:chOff x="241301" y="1876566"/>
            <a:chExt cx="2392362" cy="353942"/>
          </a:xfrm>
        </p:grpSpPr>
        <p:sp>
          <p:nvSpPr>
            <p:cNvPr id="137" name="TextBox 119">
              <a:extLst>
                <a:ext uri="{FF2B5EF4-FFF2-40B4-BE49-F238E27FC236}">
                  <a16:creationId xmlns:a16="http://schemas.microsoft.com/office/drawing/2014/main" id="{DC2324A9-A3C5-6445-9249-3C342C8099AA}"/>
                </a:ext>
              </a:extLst>
            </p:cNvPr>
            <p:cNvSpPr txBox="1">
              <a:spLocks noChangeArrowheads="1"/>
            </p:cNvSpPr>
            <p:nvPr/>
          </p:nvSpPr>
          <p:spPr bwMode="auto">
            <a:xfrm>
              <a:off x="241301" y="1884259"/>
              <a:ext cx="23923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endParaRPr lang="ru-RU" altLang="ru-RU" sz="1050" dirty="0">
                <a:solidFill>
                  <a:schemeClr val="tx2"/>
                </a:solidFill>
                <a:latin typeface="+mn-lt"/>
              </a:endParaRPr>
            </a:p>
          </p:txBody>
        </p:sp>
        <p:sp>
          <p:nvSpPr>
            <p:cNvPr id="138" name="Rectangle 59">
              <a:extLst>
                <a:ext uri="{FF2B5EF4-FFF2-40B4-BE49-F238E27FC236}">
                  <a16:creationId xmlns:a16="http://schemas.microsoft.com/office/drawing/2014/main" id="{FDCC93F7-E023-EC49-9372-FA93F26851D6}"/>
                </a:ext>
              </a:extLst>
            </p:cNvPr>
            <p:cNvSpPr>
              <a:spLocks noChangeArrowheads="1"/>
            </p:cNvSpPr>
            <p:nvPr/>
          </p:nvSpPr>
          <p:spPr bwMode="auto">
            <a:xfrm>
              <a:off x="1822035" y="1876566"/>
              <a:ext cx="721138" cy="353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US" altLang="ru-RU" sz="1725" b="1" dirty="0">
                  <a:solidFill>
                    <a:schemeClr val="accent1"/>
                  </a:solidFill>
                  <a:latin typeface="+mn-lt"/>
                </a:rPr>
                <a:t>Trust</a:t>
              </a:r>
              <a:endParaRPr lang="ru-RU" altLang="ru-RU" sz="1350" dirty="0">
                <a:solidFill>
                  <a:schemeClr val="accent1"/>
                </a:solidFill>
                <a:latin typeface="+mn-lt"/>
              </a:endParaRPr>
            </a:p>
          </p:txBody>
        </p:sp>
      </p:grpSp>
      <p:grpSp>
        <p:nvGrpSpPr>
          <p:cNvPr id="139" name="Группа 8">
            <a:extLst>
              <a:ext uri="{FF2B5EF4-FFF2-40B4-BE49-F238E27FC236}">
                <a16:creationId xmlns:a16="http://schemas.microsoft.com/office/drawing/2014/main" id="{9E9F1CBA-114E-3041-8BDB-8FEE2137EFBF}"/>
              </a:ext>
            </a:extLst>
          </p:cNvPr>
          <p:cNvGrpSpPr>
            <a:grpSpLocks/>
          </p:cNvGrpSpPr>
          <p:nvPr/>
        </p:nvGrpSpPr>
        <p:grpSpPr bwMode="auto">
          <a:xfrm>
            <a:off x="2089378" y="2236589"/>
            <a:ext cx="669131" cy="670322"/>
            <a:chOff x="2843213" y="5145088"/>
            <a:chExt cx="892175" cy="893762"/>
          </a:xfrm>
        </p:grpSpPr>
        <p:sp>
          <p:nvSpPr>
            <p:cNvPr id="140" name="Oval 173">
              <a:extLst>
                <a:ext uri="{FF2B5EF4-FFF2-40B4-BE49-F238E27FC236}">
                  <a16:creationId xmlns:a16="http://schemas.microsoft.com/office/drawing/2014/main" id="{BF09260E-7672-A447-9751-DC5435D67B8A}"/>
                </a:ext>
              </a:extLst>
            </p:cNvPr>
            <p:cNvSpPr>
              <a:spLocks noChangeArrowheads="1"/>
            </p:cNvSpPr>
            <p:nvPr/>
          </p:nvSpPr>
          <p:spPr bwMode="auto">
            <a:xfrm>
              <a:off x="2843213" y="5145088"/>
              <a:ext cx="892175" cy="893762"/>
            </a:xfrm>
            <a:prstGeom prst="ellipse">
              <a:avLst/>
            </a:prstGeom>
            <a:solidFill>
              <a:schemeClr val="accent3"/>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ru-RU" altLang="ru-RU">
                <a:latin typeface="+mn-lt"/>
                <a:cs typeface="+mn-cs"/>
              </a:endParaRPr>
            </a:p>
          </p:txBody>
        </p:sp>
        <p:sp>
          <p:nvSpPr>
            <p:cNvPr id="141" name="Rectangle 182">
              <a:extLst>
                <a:ext uri="{FF2B5EF4-FFF2-40B4-BE49-F238E27FC236}">
                  <a16:creationId xmlns:a16="http://schemas.microsoft.com/office/drawing/2014/main" id="{1BC17E8F-67EA-654B-A382-B25070DE8734}"/>
                </a:ext>
              </a:extLst>
            </p:cNvPr>
            <p:cNvSpPr>
              <a:spLocks noChangeArrowheads="1"/>
            </p:cNvSpPr>
            <p:nvPr/>
          </p:nvSpPr>
          <p:spPr bwMode="auto">
            <a:xfrm>
              <a:off x="2984444" y="5276795"/>
              <a:ext cx="598455" cy="64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3150" b="1" dirty="0">
                  <a:solidFill>
                    <a:srgbClr val="FFFFFF"/>
                  </a:solidFill>
                  <a:latin typeface="+mn-lt"/>
                </a:rPr>
                <a:t>03</a:t>
              </a:r>
              <a:endParaRPr lang="ru-RU" altLang="ru-RU" sz="1350" dirty="0">
                <a:latin typeface="+mn-lt"/>
              </a:endParaRPr>
            </a:p>
          </p:txBody>
        </p:sp>
      </p:grpSp>
      <p:grpSp>
        <p:nvGrpSpPr>
          <p:cNvPr id="142" name="Группа 11">
            <a:extLst>
              <a:ext uri="{FF2B5EF4-FFF2-40B4-BE49-F238E27FC236}">
                <a16:creationId xmlns:a16="http://schemas.microsoft.com/office/drawing/2014/main" id="{0BE278F3-5B29-B543-BF95-626B14D87472}"/>
              </a:ext>
            </a:extLst>
          </p:cNvPr>
          <p:cNvGrpSpPr>
            <a:grpSpLocks/>
          </p:cNvGrpSpPr>
          <p:nvPr/>
        </p:nvGrpSpPr>
        <p:grpSpPr bwMode="auto">
          <a:xfrm>
            <a:off x="172471" y="2436136"/>
            <a:ext cx="1794272" cy="271228"/>
            <a:chOff x="287338" y="4988168"/>
            <a:chExt cx="2392362" cy="361638"/>
          </a:xfrm>
        </p:grpSpPr>
        <p:sp>
          <p:nvSpPr>
            <p:cNvPr id="143" name="TextBox 119">
              <a:extLst>
                <a:ext uri="{FF2B5EF4-FFF2-40B4-BE49-F238E27FC236}">
                  <a16:creationId xmlns:a16="http://schemas.microsoft.com/office/drawing/2014/main" id="{6748BFBC-928F-224C-AF85-0CCC744EE59D}"/>
                </a:ext>
              </a:extLst>
            </p:cNvPr>
            <p:cNvSpPr txBox="1">
              <a:spLocks noChangeArrowheads="1"/>
            </p:cNvSpPr>
            <p:nvPr/>
          </p:nvSpPr>
          <p:spPr bwMode="auto">
            <a:xfrm>
              <a:off x="287338" y="4988168"/>
              <a:ext cx="2392362"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None/>
              </a:pPr>
              <a:endParaRPr lang="ru-RU" altLang="ru-RU" sz="1050" dirty="0">
                <a:solidFill>
                  <a:schemeClr val="tx2"/>
                </a:solidFill>
                <a:latin typeface="+mn-lt"/>
              </a:endParaRPr>
            </a:p>
          </p:txBody>
        </p:sp>
        <p:sp>
          <p:nvSpPr>
            <p:cNvPr id="144" name="Rectangle 59">
              <a:extLst>
                <a:ext uri="{FF2B5EF4-FFF2-40B4-BE49-F238E27FC236}">
                  <a16:creationId xmlns:a16="http://schemas.microsoft.com/office/drawing/2014/main" id="{E5C986D0-8E5B-5D48-ADD9-EEBF15AA7B22}"/>
                </a:ext>
              </a:extLst>
            </p:cNvPr>
            <p:cNvSpPr>
              <a:spLocks noChangeArrowheads="1"/>
            </p:cNvSpPr>
            <p:nvPr/>
          </p:nvSpPr>
          <p:spPr bwMode="auto">
            <a:xfrm>
              <a:off x="1607022" y="4995863"/>
              <a:ext cx="936153" cy="353943"/>
            </a:xfrm>
            <a:prstGeom prst="rect">
              <a:avLst/>
            </a:prstGeom>
            <a:noFill/>
            <a:ln>
              <a:noFill/>
            </a:ln>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fontAlgn="auto" hangingPunct="1">
                <a:lnSpc>
                  <a:spcPct val="100000"/>
                </a:lnSpc>
                <a:spcBef>
                  <a:spcPct val="0"/>
                </a:spcBef>
                <a:spcAft>
                  <a:spcPts val="0"/>
                </a:spcAft>
                <a:buNone/>
                <a:defRPr/>
              </a:pPr>
              <a:r>
                <a:rPr lang="en-US" altLang="ru-RU" sz="1725" b="1" dirty="0">
                  <a:solidFill>
                    <a:schemeClr val="accent3"/>
                  </a:solidFill>
                  <a:latin typeface="+mn-lt"/>
                  <a:cs typeface="+mn-cs"/>
                </a:rPr>
                <a:t>Norms</a:t>
              </a:r>
              <a:endParaRPr lang="ru-RU" altLang="ru-RU" sz="1350" dirty="0">
                <a:solidFill>
                  <a:schemeClr val="accent3"/>
                </a:solidFill>
                <a:latin typeface="+mn-lt"/>
                <a:cs typeface="+mn-cs"/>
              </a:endParaRPr>
            </a:p>
          </p:txBody>
        </p:sp>
      </p:grpSp>
      <p:grpSp>
        <p:nvGrpSpPr>
          <p:cNvPr id="5" name="Group 4">
            <a:extLst>
              <a:ext uri="{FF2B5EF4-FFF2-40B4-BE49-F238E27FC236}">
                <a16:creationId xmlns:a16="http://schemas.microsoft.com/office/drawing/2014/main" id="{AB01E8C9-AE2D-024D-B481-EBEA6F3CF09A}"/>
              </a:ext>
            </a:extLst>
          </p:cNvPr>
          <p:cNvGrpSpPr/>
          <p:nvPr/>
        </p:nvGrpSpPr>
        <p:grpSpPr>
          <a:xfrm>
            <a:off x="2986480" y="967644"/>
            <a:ext cx="3201062" cy="3205352"/>
            <a:chOff x="2954206" y="1281614"/>
            <a:chExt cx="3201062" cy="3205352"/>
          </a:xfrm>
        </p:grpSpPr>
        <p:sp>
          <p:nvSpPr>
            <p:cNvPr id="114" name="Freeform 167">
              <a:extLst>
                <a:ext uri="{FF2B5EF4-FFF2-40B4-BE49-F238E27FC236}">
                  <a16:creationId xmlns:a16="http://schemas.microsoft.com/office/drawing/2014/main" id="{87B23D71-3A3D-F14A-B460-3A4FCCBF9AED}"/>
                </a:ext>
              </a:extLst>
            </p:cNvPr>
            <p:cNvSpPr>
              <a:spLocks noEditPoints="1"/>
            </p:cNvSpPr>
            <p:nvPr/>
          </p:nvSpPr>
          <p:spPr bwMode="auto">
            <a:xfrm>
              <a:off x="2954206" y="1281614"/>
              <a:ext cx="3201062" cy="3205352"/>
            </a:xfrm>
            <a:custGeom>
              <a:avLst/>
              <a:gdLst>
                <a:gd name="T0" fmla="*/ 2367757 w 610"/>
                <a:gd name="T1" fmla="*/ 4477562 h 610"/>
                <a:gd name="T2" fmla="*/ 263947 w 610"/>
                <a:gd name="T3" fmla="*/ 2370932 h 610"/>
                <a:gd name="T4" fmla="*/ 2367757 w 610"/>
                <a:gd name="T5" fmla="*/ 272074 h 610"/>
                <a:gd name="T6" fmla="*/ 4463803 w 610"/>
                <a:gd name="T7" fmla="*/ 2370932 h 610"/>
                <a:gd name="T8" fmla="*/ 2367757 w 610"/>
                <a:gd name="T9" fmla="*/ 4477562 h 610"/>
                <a:gd name="T10" fmla="*/ 2367757 w 610"/>
                <a:gd name="T11" fmla="*/ 0 h 610"/>
                <a:gd name="T12" fmla="*/ 0 w 610"/>
                <a:gd name="T13" fmla="*/ 2370932 h 610"/>
                <a:gd name="T14" fmla="*/ 2367757 w 610"/>
                <a:gd name="T15" fmla="*/ 4741863 h 610"/>
                <a:gd name="T16" fmla="*/ 4735513 w 610"/>
                <a:gd name="T17" fmla="*/ 2370932 h 610"/>
                <a:gd name="T18" fmla="*/ 2367757 w 610"/>
                <a:gd name="T19" fmla="*/ 0 h 6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0" h="610">
                  <a:moveTo>
                    <a:pt x="305" y="576"/>
                  </a:moveTo>
                  <a:cubicBezTo>
                    <a:pt x="155" y="576"/>
                    <a:pt x="34" y="455"/>
                    <a:pt x="34" y="305"/>
                  </a:cubicBezTo>
                  <a:cubicBezTo>
                    <a:pt x="34" y="156"/>
                    <a:pt x="155" y="35"/>
                    <a:pt x="305" y="35"/>
                  </a:cubicBezTo>
                  <a:cubicBezTo>
                    <a:pt x="454" y="35"/>
                    <a:pt x="575" y="156"/>
                    <a:pt x="575" y="305"/>
                  </a:cubicBezTo>
                  <a:cubicBezTo>
                    <a:pt x="575" y="455"/>
                    <a:pt x="454" y="576"/>
                    <a:pt x="305" y="576"/>
                  </a:cubicBezTo>
                  <a:moveTo>
                    <a:pt x="305" y="0"/>
                  </a:moveTo>
                  <a:cubicBezTo>
                    <a:pt x="136" y="0"/>
                    <a:pt x="0" y="137"/>
                    <a:pt x="0" y="305"/>
                  </a:cubicBezTo>
                  <a:cubicBezTo>
                    <a:pt x="0" y="474"/>
                    <a:pt x="136" y="610"/>
                    <a:pt x="305" y="610"/>
                  </a:cubicBezTo>
                  <a:cubicBezTo>
                    <a:pt x="473" y="610"/>
                    <a:pt x="610" y="474"/>
                    <a:pt x="610" y="305"/>
                  </a:cubicBezTo>
                  <a:cubicBezTo>
                    <a:pt x="610" y="137"/>
                    <a:pt x="473" y="0"/>
                    <a:pt x="305" y="0"/>
                  </a:cubicBezTo>
                </a:path>
              </a:pathLst>
            </a:custGeom>
            <a:solidFill>
              <a:schemeClr val="bg1">
                <a:lumMod val="95000"/>
              </a:schemeClr>
            </a:solidFill>
            <a:ln>
              <a:noFill/>
            </a:ln>
          </p:spPr>
          <p:txBody>
            <a:bodyPr/>
            <a:lstStyle/>
            <a:p>
              <a:pPr eaLnBrk="1" fontAlgn="auto" hangingPunct="1">
                <a:spcBef>
                  <a:spcPts val="0"/>
                </a:spcBef>
                <a:spcAft>
                  <a:spcPts val="0"/>
                </a:spcAft>
                <a:defRPr/>
              </a:pPr>
              <a:endParaRPr lang="ru-RU">
                <a:cs typeface="+mn-cs"/>
              </a:endParaRPr>
            </a:p>
          </p:txBody>
        </p:sp>
        <p:sp>
          <p:nvSpPr>
            <p:cNvPr id="115" name="Freeform 168">
              <a:extLst>
                <a:ext uri="{FF2B5EF4-FFF2-40B4-BE49-F238E27FC236}">
                  <a16:creationId xmlns:a16="http://schemas.microsoft.com/office/drawing/2014/main" id="{61EC1115-7B76-AB4B-9360-68CDE6D98A17}"/>
                </a:ext>
              </a:extLst>
            </p:cNvPr>
            <p:cNvSpPr>
              <a:spLocks noEditPoints="1"/>
            </p:cNvSpPr>
            <p:nvPr/>
          </p:nvSpPr>
          <p:spPr bwMode="auto">
            <a:xfrm>
              <a:off x="3132341" y="1466187"/>
              <a:ext cx="2839426" cy="2842644"/>
            </a:xfrm>
            <a:custGeom>
              <a:avLst/>
              <a:gdLst>
                <a:gd name="T0" fmla="*/ 1956622 w 541"/>
                <a:gd name="T1" fmla="*/ 4034278 h 541"/>
                <a:gd name="T2" fmla="*/ 2197317 w 541"/>
                <a:gd name="T3" fmla="*/ 4042051 h 541"/>
                <a:gd name="T4" fmla="*/ 1840156 w 541"/>
                <a:gd name="T5" fmla="*/ 4042051 h 541"/>
                <a:gd name="T6" fmla="*/ 1840156 w 541"/>
                <a:gd name="T7" fmla="*/ 4042051 h 541"/>
                <a:gd name="T8" fmla="*/ 2461306 w 541"/>
                <a:gd name="T9" fmla="*/ 4026505 h 541"/>
                <a:gd name="T10" fmla="*/ 1599461 w 541"/>
                <a:gd name="T11" fmla="*/ 3956546 h 541"/>
                <a:gd name="T12" fmla="*/ 2810702 w 541"/>
                <a:gd name="T13" fmla="*/ 3909907 h 541"/>
                <a:gd name="T14" fmla="*/ 1273357 w 541"/>
                <a:gd name="T15" fmla="*/ 3839949 h 541"/>
                <a:gd name="T16" fmla="*/ 3004812 w 541"/>
                <a:gd name="T17" fmla="*/ 3801083 h 541"/>
                <a:gd name="T18" fmla="*/ 1048190 w 541"/>
                <a:gd name="T19" fmla="*/ 3754444 h 541"/>
                <a:gd name="T20" fmla="*/ 3121277 w 541"/>
                <a:gd name="T21" fmla="*/ 3754444 h 541"/>
                <a:gd name="T22" fmla="*/ 947253 w 541"/>
                <a:gd name="T23" fmla="*/ 3676712 h 541"/>
                <a:gd name="T24" fmla="*/ 947253 w 541"/>
                <a:gd name="T25" fmla="*/ 3676712 h 541"/>
                <a:gd name="T26" fmla="*/ 3346444 w 541"/>
                <a:gd name="T27" fmla="*/ 3614527 h 541"/>
                <a:gd name="T28" fmla="*/ 768673 w 541"/>
                <a:gd name="T29" fmla="*/ 3490156 h 541"/>
                <a:gd name="T30" fmla="*/ 3594904 w 541"/>
                <a:gd name="T31" fmla="*/ 3342466 h 541"/>
                <a:gd name="T32" fmla="*/ 535742 w 541"/>
                <a:gd name="T33" fmla="*/ 3218095 h 541"/>
                <a:gd name="T34" fmla="*/ 3711370 w 541"/>
                <a:gd name="T35" fmla="*/ 3148136 h 541"/>
                <a:gd name="T36" fmla="*/ 388219 w 541"/>
                <a:gd name="T37" fmla="*/ 3039312 h 541"/>
                <a:gd name="T38" fmla="*/ 3789013 w 541"/>
                <a:gd name="T39" fmla="*/ 3054858 h 541"/>
                <a:gd name="T40" fmla="*/ 341632 w 541"/>
                <a:gd name="T41" fmla="*/ 2922714 h 541"/>
                <a:gd name="T42" fmla="*/ 341632 w 541"/>
                <a:gd name="T43" fmla="*/ 2922714 h 541"/>
                <a:gd name="T44" fmla="*/ 3921008 w 541"/>
                <a:gd name="T45" fmla="*/ 2829436 h 541"/>
                <a:gd name="T46" fmla="*/ 271753 w 541"/>
                <a:gd name="T47" fmla="*/ 2673972 h 541"/>
                <a:gd name="T48" fmla="*/ 4006416 w 541"/>
                <a:gd name="T49" fmla="*/ 2471870 h 541"/>
                <a:gd name="T50" fmla="*/ 178581 w 541"/>
                <a:gd name="T51" fmla="*/ 2324180 h 541"/>
                <a:gd name="T52" fmla="*/ 4014180 w 541"/>
                <a:gd name="T53" fmla="*/ 2246448 h 541"/>
                <a:gd name="T54" fmla="*/ 147523 w 541"/>
                <a:gd name="T55" fmla="*/ 2098757 h 541"/>
                <a:gd name="T56" fmla="*/ 4037473 w 541"/>
                <a:gd name="T57" fmla="*/ 2129850 h 541"/>
                <a:gd name="T58" fmla="*/ 4060766 w 541"/>
                <a:gd name="T59" fmla="*/ 2106531 h 541"/>
                <a:gd name="T60" fmla="*/ 194109 w 541"/>
                <a:gd name="T61" fmla="*/ 1857789 h 541"/>
                <a:gd name="T62" fmla="*/ 4029709 w 541"/>
                <a:gd name="T63" fmla="*/ 1748965 h 541"/>
                <a:gd name="T64" fmla="*/ 225167 w 541"/>
                <a:gd name="T65" fmla="*/ 1601274 h 541"/>
                <a:gd name="T66" fmla="*/ 3944301 w 541"/>
                <a:gd name="T67" fmla="*/ 1500223 h 541"/>
                <a:gd name="T68" fmla="*/ 248460 w 541"/>
                <a:gd name="T69" fmla="*/ 1476903 h 541"/>
                <a:gd name="T70" fmla="*/ 3889950 w 541"/>
                <a:gd name="T71" fmla="*/ 1391398 h 541"/>
                <a:gd name="T72" fmla="*/ 357161 w 541"/>
                <a:gd name="T73" fmla="*/ 1274801 h 541"/>
                <a:gd name="T74" fmla="*/ 357161 w 541"/>
                <a:gd name="T75" fmla="*/ 1274801 h 541"/>
                <a:gd name="T76" fmla="*/ 3812306 w 541"/>
                <a:gd name="T77" fmla="*/ 1181523 h 541"/>
                <a:gd name="T78" fmla="*/ 551270 w 541"/>
                <a:gd name="T79" fmla="*/ 971647 h 541"/>
                <a:gd name="T80" fmla="*/ 3618197 w 541"/>
                <a:gd name="T81" fmla="*/ 870596 h 541"/>
                <a:gd name="T82" fmla="*/ 691029 w 541"/>
                <a:gd name="T83" fmla="*/ 753998 h 541"/>
                <a:gd name="T84" fmla="*/ 3431852 w 541"/>
                <a:gd name="T85" fmla="*/ 684039 h 541"/>
                <a:gd name="T86" fmla="*/ 776437 w 541"/>
                <a:gd name="T87" fmla="*/ 660720 h 541"/>
                <a:gd name="T88" fmla="*/ 3323151 w 541"/>
                <a:gd name="T89" fmla="*/ 621854 h 541"/>
                <a:gd name="T90" fmla="*/ 978311 w 541"/>
                <a:gd name="T91" fmla="*/ 536349 h 541"/>
                <a:gd name="T92" fmla="*/ 978311 w 541"/>
                <a:gd name="T93" fmla="*/ 536349 h 541"/>
                <a:gd name="T94" fmla="*/ 3043634 w 541"/>
                <a:gd name="T95" fmla="*/ 427525 h 541"/>
                <a:gd name="T96" fmla="*/ 1172420 w 541"/>
                <a:gd name="T97" fmla="*/ 396432 h 541"/>
                <a:gd name="T98" fmla="*/ 2927168 w 541"/>
                <a:gd name="T99" fmla="*/ 365339 h 541"/>
                <a:gd name="T100" fmla="*/ 2927168 w 541"/>
                <a:gd name="T101" fmla="*/ 365339 h 541"/>
                <a:gd name="T102" fmla="*/ 1413116 w 541"/>
                <a:gd name="T103" fmla="*/ 303154 h 541"/>
                <a:gd name="T104" fmla="*/ 2709766 w 541"/>
                <a:gd name="T105" fmla="*/ 240968 h 541"/>
                <a:gd name="T106" fmla="*/ 1754748 w 541"/>
                <a:gd name="T107" fmla="*/ 194329 h 541"/>
                <a:gd name="T108" fmla="*/ 2368133 w 541"/>
                <a:gd name="T109" fmla="*/ 163237 h 541"/>
                <a:gd name="T110" fmla="*/ 1979915 w 541"/>
                <a:gd name="T111" fmla="*/ 147690 h 541"/>
                <a:gd name="T112" fmla="*/ 2119673 w 541"/>
                <a:gd name="T113" fmla="*/ 178783 h 541"/>
                <a:gd name="T114" fmla="*/ 2104145 w 541"/>
                <a:gd name="T115" fmla="*/ 4205288 h 54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41" h="541">
                  <a:moveTo>
                    <a:pt x="271" y="71"/>
                  </a:moveTo>
                  <a:cubicBezTo>
                    <a:pt x="161" y="71"/>
                    <a:pt x="71" y="160"/>
                    <a:pt x="71" y="270"/>
                  </a:cubicBezTo>
                  <a:cubicBezTo>
                    <a:pt x="71" y="380"/>
                    <a:pt x="161" y="470"/>
                    <a:pt x="271" y="470"/>
                  </a:cubicBezTo>
                  <a:cubicBezTo>
                    <a:pt x="381" y="470"/>
                    <a:pt x="470" y="380"/>
                    <a:pt x="470" y="270"/>
                  </a:cubicBezTo>
                  <a:cubicBezTo>
                    <a:pt x="470" y="160"/>
                    <a:pt x="381" y="71"/>
                    <a:pt x="271" y="71"/>
                  </a:cubicBezTo>
                  <a:moveTo>
                    <a:pt x="268" y="522"/>
                  </a:moveTo>
                  <a:cubicBezTo>
                    <a:pt x="263" y="522"/>
                    <a:pt x="259" y="522"/>
                    <a:pt x="254" y="522"/>
                  </a:cubicBezTo>
                  <a:cubicBezTo>
                    <a:pt x="253" y="521"/>
                    <a:pt x="252" y="520"/>
                    <a:pt x="252" y="519"/>
                  </a:cubicBezTo>
                  <a:cubicBezTo>
                    <a:pt x="252" y="518"/>
                    <a:pt x="253" y="517"/>
                    <a:pt x="254" y="517"/>
                  </a:cubicBezTo>
                  <a:cubicBezTo>
                    <a:pt x="254" y="517"/>
                    <a:pt x="254" y="517"/>
                    <a:pt x="255" y="517"/>
                  </a:cubicBezTo>
                  <a:cubicBezTo>
                    <a:pt x="259" y="517"/>
                    <a:pt x="263" y="518"/>
                    <a:pt x="268" y="518"/>
                  </a:cubicBezTo>
                  <a:cubicBezTo>
                    <a:pt x="269" y="518"/>
                    <a:pt x="270" y="519"/>
                    <a:pt x="270" y="520"/>
                  </a:cubicBezTo>
                  <a:cubicBezTo>
                    <a:pt x="270" y="521"/>
                    <a:pt x="269" y="522"/>
                    <a:pt x="268" y="522"/>
                  </a:cubicBezTo>
                  <a:cubicBezTo>
                    <a:pt x="268" y="522"/>
                    <a:pt x="268" y="522"/>
                    <a:pt x="268" y="522"/>
                  </a:cubicBezTo>
                  <a:moveTo>
                    <a:pt x="286" y="522"/>
                  </a:moveTo>
                  <a:cubicBezTo>
                    <a:pt x="285" y="522"/>
                    <a:pt x="284" y="521"/>
                    <a:pt x="283" y="520"/>
                  </a:cubicBezTo>
                  <a:cubicBezTo>
                    <a:pt x="283" y="518"/>
                    <a:pt x="284" y="517"/>
                    <a:pt x="286" y="517"/>
                  </a:cubicBezTo>
                  <a:cubicBezTo>
                    <a:pt x="290" y="517"/>
                    <a:pt x="294" y="517"/>
                    <a:pt x="299" y="516"/>
                  </a:cubicBezTo>
                  <a:cubicBezTo>
                    <a:pt x="299" y="516"/>
                    <a:pt x="299" y="516"/>
                    <a:pt x="299" y="516"/>
                  </a:cubicBezTo>
                  <a:cubicBezTo>
                    <a:pt x="300" y="516"/>
                    <a:pt x="301" y="517"/>
                    <a:pt x="301" y="518"/>
                  </a:cubicBezTo>
                  <a:cubicBezTo>
                    <a:pt x="301" y="519"/>
                    <a:pt x="301" y="520"/>
                    <a:pt x="299" y="520"/>
                  </a:cubicBezTo>
                  <a:cubicBezTo>
                    <a:pt x="295" y="521"/>
                    <a:pt x="290" y="521"/>
                    <a:pt x="286" y="522"/>
                  </a:cubicBezTo>
                  <a:cubicBezTo>
                    <a:pt x="286" y="522"/>
                    <a:pt x="286" y="522"/>
                    <a:pt x="286" y="522"/>
                  </a:cubicBezTo>
                  <a:moveTo>
                    <a:pt x="237" y="520"/>
                  </a:moveTo>
                  <a:cubicBezTo>
                    <a:pt x="236" y="520"/>
                    <a:pt x="236" y="520"/>
                    <a:pt x="236" y="520"/>
                  </a:cubicBezTo>
                  <a:cubicBezTo>
                    <a:pt x="232" y="519"/>
                    <a:pt x="227" y="518"/>
                    <a:pt x="223" y="518"/>
                  </a:cubicBezTo>
                  <a:cubicBezTo>
                    <a:pt x="222" y="517"/>
                    <a:pt x="221" y="516"/>
                    <a:pt x="221" y="515"/>
                  </a:cubicBezTo>
                  <a:cubicBezTo>
                    <a:pt x="221" y="514"/>
                    <a:pt x="222" y="513"/>
                    <a:pt x="223" y="513"/>
                  </a:cubicBezTo>
                  <a:cubicBezTo>
                    <a:pt x="223" y="513"/>
                    <a:pt x="224" y="513"/>
                    <a:pt x="224" y="513"/>
                  </a:cubicBezTo>
                  <a:cubicBezTo>
                    <a:pt x="228" y="514"/>
                    <a:pt x="232" y="515"/>
                    <a:pt x="237" y="515"/>
                  </a:cubicBezTo>
                  <a:cubicBezTo>
                    <a:pt x="238" y="515"/>
                    <a:pt x="239" y="517"/>
                    <a:pt x="239" y="518"/>
                  </a:cubicBezTo>
                  <a:cubicBezTo>
                    <a:pt x="239" y="519"/>
                    <a:pt x="238" y="520"/>
                    <a:pt x="237" y="520"/>
                  </a:cubicBezTo>
                  <a:moveTo>
                    <a:pt x="317" y="518"/>
                  </a:moveTo>
                  <a:cubicBezTo>
                    <a:pt x="316" y="518"/>
                    <a:pt x="315" y="517"/>
                    <a:pt x="315" y="516"/>
                  </a:cubicBezTo>
                  <a:cubicBezTo>
                    <a:pt x="314" y="515"/>
                    <a:pt x="315" y="514"/>
                    <a:pt x="316" y="513"/>
                  </a:cubicBezTo>
                  <a:cubicBezTo>
                    <a:pt x="321" y="513"/>
                    <a:pt x="325" y="512"/>
                    <a:pt x="329" y="511"/>
                  </a:cubicBezTo>
                  <a:cubicBezTo>
                    <a:pt x="330" y="511"/>
                    <a:pt x="330" y="511"/>
                    <a:pt x="330" y="511"/>
                  </a:cubicBezTo>
                  <a:cubicBezTo>
                    <a:pt x="331" y="511"/>
                    <a:pt x="332" y="511"/>
                    <a:pt x="332" y="512"/>
                  </a:cubicBezTo>
                  <a:cubicBezTo>
                    <a:pt x="332" y="513"/>
                    <a:pt x="332" y="515"/>
                    <a:pt x="330" y="515"/>
                  </a:cubicBezTo>
                  <a:cubicBezTo>
                    <a:pt x="326" y="516"/>
                    <a:pt x="322" y="517"/>
                    <a:pt x="317" y="518"/>
                  </a:cubicBezTo>
                  <a:cubicBezTo>
                    <a:pt x="317" y="518"/>
                    <a:pt x="317" y="518"/>
                    <a:pt x="317" y="518"/>
                  </a:cubicBezTo>
                  <a:moveTo>
                    <a:pt x="206" y="514"/>
                  </a:moveTo>
                  <a:cubicBezTo>
                    <a:pt x="205" y="513"/>
                    <a:pt x="205" y="513"/>
                    <a:pt x="205" y="513"/>
                  </a:cubicBezTo>
                  <a:cubicBezTo>
                    <a:pt x="201" y="512"/>
                    <a:pt x="197" y="511"/>
                    <a:pt x="192" y="510"/>
                  </a:cubicBezTo>
                  <a:cubicBezTo>
                    <a:pt x="191" y="509"/>
                    <a:pt x="190" y="508"/>
                    <a:pt x="191" y="507"/>
                  </a:cubicBezTo>
                  <a:cubicBezTo>
                    <a:pt x="191" y="506"/>
                    <a:pt x="192" y="505"/>
                    <a:pt x="193" y="505"/>
                  </a:cubicBezTo>
                  <a:cubicBezTo>
                    <a:pt x="193" y="505"/>
                    <a:pt x="193" y="505"/>
                    <a:pt x="194" y="505"/>
                  </a:cubicBezTo>
                  <a:cubicBezTo>
                    <a:pt x="198" y="507"/>
                    <a:pt x="202" y="508"/>
                    <a:pt x="206" y="509"/>
                  </a:cubicBezTo>
                  <a:cubicBezTo>
                    <a:pt x="208" y="510"/>
                    <a:pt x="208" y="511"/>
                    <a:pt x="208" y="512"/>
                  </a:cubicBezTo>
                  <a:cubicBezTo>
                    <a:pt x="208" y="513"/>
                    <a:pt x="207" y="514"/>
                    <a:pt x="206" y="514"/>
                  </a:cubicBezTo>
                  <a:moveTo>
                    <a:pt x="347" y="510"/>
                  </a:moveTo>
                  <a:cubicBezTo>
                    <a:pt x="346" y="510"/>
                    <a:pt x="345" y="510"/>
                    <a:pt x="345" y="509"/>
                  </a:cubicBezTo>
                  <a:cubicBezTo>
                    <a:pt x="345" y="507"/>
                    <a:pt x="345" y="506"/>
                    <a:pt x="346" y="506"/>
                  </a:cubicBezTo>
                  <a:cubicBezTo>
                    <a:pt x="351" y="504"/>
                    <a:pt x="355" y="503"/>
                    <a:pt x="359" y="501"/>
                  </a:cubicBezTo>
                  <a:cubicBezTo>
                    <a:pt x="359" y="501"/>
                    <a:pt x="360" y="501"/>
                    <a:pt x="360" y="501"/>
                  </a:cubicBezTo>
                  <a:cubicBezTo>
                    <a:pt x="361" y="501"/>
                    <a:pt x="362" y="502"/>
                    <a:pt x="362" y="503"/>
                  </a:cubicBezTo>
                  <a:cubicBezTo>
                    <a:pt x="362" y="504"/>
                    <a:pt x="362" y="505"/>
                    <a:pt x="361" y="506"/>
                  </a:cubicBezTo>
                  <a:cubicBezTo>
                    <a:pt x="356" y="507"/>
                    <a:pt x="352" y="509"/>
                    <a:pt x="348" y="510"/>
                  </a:cubicBezTo>
                  <a:cubicBezTo>
                    <a:pt x="347" y="510"/>
                    <a:pt x="347" y="510"/>
                    <a:pt x="347" y="510"/>
                  </a:cubicBezTo>
                  <a:moveTo>
                    <a:pt x="176" y="504"/>
                  </a:moveTo>
                  <a:cubicBezTo>
                    <a:pt x="175" y="503"/>
                    <a:pt x="175" y="503"/>
                    <a:pt x="175" y="503"/>
                  </a:cubicBezTo>
                  <a:cubicBezTo>
                    <a:pt x="171" y="502"/>
                    <a:pt x="167" y="500"/>
                    <a:pt x="163" y="498"/>
                  </a:cubicBezTo>
                  <a:cubicBezTo>
                    <a:pt x="162" y="497"/>
                    <a:pt x="161" y="496"/>
                    <a:pt x="162" y="495"/>
                  </a:cubicBezTo>
                  <a:cubicBezTo>
                    <a:pt x="162" y="494"/>
                    <a:pt x="163" y="494"/>
                    <a:pt x="164" y="494"/>
                  </a:cubicBezTo>
                  <a:cubicBezTo>
                    <a:pt x="164" y="494"/>
                    <a:pt x="165" y="494"/>
                    <a:pt x="165" y="494"/>
                  </a:cubicBezTo>
                  <a:cubicBezTo>
                    <a:pt x="169" y="496"/>
                    <a:pt x="173" y="498"/>
                    <a:pt x="177" y="499"/>
                  </a:cubicBezTo>
                  <a:cubicBezTo>
                    <a:pt x="178" y="500"/>
                    <a:pt x="179" y="501"/>
                    <a:pt x="178" y="502"/>
                  </a:cubicBezTo>
                  <a:cubicBezTo>
                    <a:pt x="178" y="503"/>
                    <a:pt x="177" y="504"/>
                    <a:pt x="176" y="504"/>
                  </a:cubicBezTo>
                  <a:moveTo>
                    <a:pt x="376" y="499"/>
                  </a:moveTo>
                  <a:cubicBezTo>
                    <a:pt x="376" y="499"/>
                    <a:pt x="375" y="498"/>
                    <a:pt x="374" y="497"/>
                  </a:cubicBezTo>
                  <a:cubicBezTo>
                    <a:pt x="374" y="496"/>
                    <a:pt x="374" y="495"/>
                    <a:pt x="375" y="494"/>
                  </a:cubicBezTo>
                  <a:cubicBezTo>
                    <a:pt x="379" y="493"/>
                    <a:pt x="383" y="491"/>
                    <a:pt x="387" y="489"/>
                  </a:cubicBezTo>
                  <a:cubicBezTo>
                    <a:pt x="388" y="488"/>
                    <a:pt x="388" y="488"/>
                    <a:pt x="388" y="488"/>
                  </a:cubicBezTo>
                  <a:cubicBezTo>
                    <a:pt x="389" y="488"/>
                    <a:pt x="390" y="489"/>
                    <a:pt x="390" y="489"/>
                  </a:cubicBezTo>
                  <a:cubicBezTo>
                    <a:pt x="391" y="491"/>
                    <a:pt x="391" y="492"/>
                    <a:pt x="389" y="492"/>
                  </a:cubicBezTo>
                  <a:cubicBezTo>
                    <a:pt x="385" y="495"/>
                    <a:pt x="381" y="497"/>
                    <a:pt x="377" y="499"/>
                  </a:cubicBezTo>
                  <a:cubicBezTo>
                    <a:pt x="376" y="499"/>
                    <a:pt x="376" y="499"/>
                    <a:pt x="376" y="499"/>
                  </a:cubicBezTo>
                  <a:moveTo>
                    <a:pt x="148" y="490"/>
                  </a:moveTo>
                  <a:cubicBezTo>
                    <a:pt x="148" y="490"/>
                    <a:pt x="147" y="490"/>
                    <a:pt x="147" y="490"/>
                  </a:cubicBezTo>
                  <a:cubicBezTo>
                    <a:pt x="143" y="487"/>
                    <a:pt x="139" y="485"/>
                    <a:pt x="135" y="483"/>
                  </a:cubicBezTo>
                  <a:cubicBezTo>
                    <a:pt x="134" y="482"/>
                    <a:pt x="134" y="481"/>
                    <a:pt x="135" y="480"/>
                  </a:cubicBezTo>
                  <a:cubicBezTo>
                    <a:pt x="135" y="479"/>
                    <a:pt x="136" y="478"/>
                    <a:pt x="137" y="478"/>
                  </a:cubicBezTo>
                  <a:cubicBezTo>
                    <a:pt x="137" y="478"/>
                    <a:pt x="137" y="479"/>
                    <a:pt x="138" y="479"/>
                  </a:cubicBezTo>
                  <a:cubicBezTo>
                    <a:pt x="141" y="481"/>
                    <a:pt x="145" y="484"/>
                    <a:pt x="149" y="486"/>
                  </a:cubicBezTo>
                  <a:cubicBezTo>
                    <a:pt x="150" y="486"/>
                    <a:pt x="151" y="488"/>
                    <a:pt x="150" y="489"/>
                  </a:cubicBezTo>
                  <a:cubicBezTo>
                    <a:pt x="150" y="489"/>
                    <a:pt x="149" y="490"/>
                    <a:pt x="148" y="490"/>
                  </a:cubicBezTo>
                  <a:moveTo>
                    <a:pt x="404" y="484"/>
                  </a:moveTo>
                  <a:cubicBezTo>
                    <a:pt x="403" y="484"/>
                    <a:pt x="402" y="483"/>
                    <a:pt x="402" y="483"/>
                  </a:cubicBezTo>
                  <a:cubicBezTo>
                    <a:pt x="401" y="482"/>
                    <a:pt x="402" y="480"/>
                    <a:pt x="403" y="480"/>
                  </a:cubicBezTo>
                  <a:cubicBezTo>
                    <a:pt x="406" y="477"/>
                    <a:pt x="410" y="475"/>
                    <a:pt x="414" y="472"/>
                  </a:cubicBezTo>
                  <a:cubicBezTo>
                    <a:pt x="414" y="472"/>
                    <a:pt x="415" y="472"/>
                    <a:pt x="415" y="472"/>
                  </a:cubicBezTo>
                  <a:cubicBezTo>
                    <a:pt x="416" y="472"/>
                    <a:pt x="416" y="472"/>
                    <a:pt x="417" y="473"/>
                  </a:cubicBezTo>
                  <a:cubicBezTo>
                    <a:pt x="418" y="474"/>
                    <a:pt x="417" y="475"/>
                    <a:pt x="416" y="476"/>
                  </a:cubicBezTo>
                  <a:cubicBezTo>
                    <a:pt x="413" y="478"/>
                    <a:pt x="409" y="481"/>
                    <a:pt x="405" y="483"/>
                  </a:cubicBezTo>
                  <a:cubicBezTo>
                    <a:pt x="405" y="484"/>
                    <a:pt x="404" y="484"/>
                    <a:pt x="404" y="484"/>
                  </a:cubicBezTo>
                  <a:moveTo>
                    <a:pt x="122" y="473"/>
                  </a:moveTo>
                  <a:cubicBezTo>
                    <a:pt x="121" y="473"/>
                    <a:pt x="121" y="473"/>
                    <a:pt x="120" y="472"/>
                  </a:cubicBezTo>
                  <a:cubicBezTo>
                    <a:pt x="117" y="470"/>
                    <a:pt x="113" y="467"/>
                    <a:pt x="110" y="464"/>
                  </a:cubicBezTo>
                  <a:cubicBezTo>
                    <a:pt x="109" y="463"/>
                    <a:pt x="109" y="462"/>
                    <a:pt x="110" y="461"/>
                  </a:cubicBezTo>
                  <a:cubicBezTo>
                    <a:pt x="110" y="460"/>
                    <a:pt x="111" y="460"/>
                    <a:pt x="111" y="460"/>
                  </a:cubicBezTo>
                  <a:cubicBezTo>
                    <a:pt x="112" y="460"/>
                    <a:pt x="112" y="460"/>
                    <a:pt x="113" y="461"/>
                  </a:cubicBezTo>
                  <a:cubicBezTo>
                    <a:pt x="116" y="463"/>
                    <a:pt x="120" y="466"/>
                    <a:pt x="123" y="469"/>
                  </a:cubicBezTo>
                  <a:cubicBezTo>
                    <a:pt x="124" y="469"/>
                    <a:pt x="124" y="471"/>
                    <a:pt x="124" y="472"/>
                  </a:cubicBezTo>
                  <a:cubicBezTo>
                    <a:pt x="123" y="472"/>
                    <a:pt x="122" y="473"/>
                    <a:pt x="122" y="473"/>
                  </a:cubicBezTo>
                  <a:moveTo>
                    <a:pt x="429" y="465"/>
                  </a:moveTo>
                  <a:cubicBezTo>
                    <a:pt x="429" y="465"/>
                    <a:pt x="428" y="465"/>
                    <a:pt x="428" y="465"/>
                  </a:cubicBezTo>
                  <a:cubicBezTo>
                    <a:pt x="427" y="464"/>
                    <a:pt x="427" y="462"/>
                    <a:pt x="428" y="461"/>
                  </a:cubicBezTo>
                  <a:cubicBezTo>
                    <a:pt x="431" y="459"/>
                    <a:pt x="435" y="456"/>
                    <a:pt x="438" y="453"/>
                  </a:cubicBezTo>
                  <a:cubicBezTo>
                    <a:pt x="438" y="452"/>
                    <a:pt x="439" y="452"/>
                    <a:pt x="439" y="452"/>
                  </a:cubicBezTo>
                  <a:cubicBezTo>
                    <a:pt x="440" y="452"/>
                    <a:pt x="441" y="452"/>
                    <a:pt x="441" y="453"/>
                  </a:cubicBezTo>
                  <a:cubicBezTo>
                    <a:pt x="442" y="454"/>
                    <a:pt x="442" y="455"/>
                    <a:pt x="441" y="456"/>
                  </a:cubicBezTo>
                  <a:cubicBezTo>
                    <a:pt x="438" y="459"/>
                    <a:pt x="434" y="462"/>
                    <a:pt x="431" y="465"/>
                  </a:cubicBezTo>
                  <a:cubicBezTo>
                    <a:pt x="430" y="465"/>
                    <a:pt x="430" y="465"/>
                    <a:pt x="429" y="465"/>
                  </a:cubicBezTo>
                  <a:moveTo>
                    <a:pt x="98" y="453"/>
                  </a:moveTo>
                  <a:cubicBezTo>
                    <a:pt x="97" y="453"/>
                    <a:pt x="97" y="452"/>
                    <a:pt x="96" y="452"/>
                  </a:cubicBezTo>
                  <a:cubicBezTo>
                    <a:pt x="93" y="449"/>
                    <a:pt x="90" y="446"/>
                    <a:pt x="87" y="442"/>
                  </a:cubicBezTo>
                  <a:cubicBezTo>
                    <a:pt x="86" y="441"/>
                    <a:pt x="86" y="440"/>
                    <a:pt x="87" y="439"/>
                  </a:cubicBezTo>
                  <a:cubicBezTo>
                    <a:pt x="87" y="439"/>
                    <a:pt x="88" y="439"/>
                    <a:pt x="88" y="439"/>
                  </a:cubicBezTo>
                  <a:cubicBezTo>
                    <a:pt x="89" y="439"/>
                    <a:pt x="90" y="439"/>
                    <a:pt x="90" y="439"/>
                  </a:cubicBezTo>
                  <a:cubicBezTo>
                    <a:pt x="93" y="442"/>
                    <a:pt x="96" y="446"/>
                    <a:pt x="99" y="449"/>
                  </a:cubicBezTo>
                  <a:cubicBezTo>
                    <a:pt x="100" y="450"/>
                    <a:pt x="100" y="451"/>
                    <a:pt x="100" y="452"/>
                  </a:cubicBezTo>
                  <a:cubicBezTo>
                    <a:pt x="99" y="452"/>
                    <a:pt x="98" y="453"/>
                    <a:pt x="98" y="453"/>
                  </a:cubicBezTo>
                  <a:moveTo>
                    <a:pt x="452" y="444"/>
                  </a:moveTo>
                  <a:cubicBezTo>
                    <a:pt x="452" y="444"/>
                    <a:pt x="451" y="444"/>
                    <a:pt x="451" y="443"/>
                  </a:cubicBezTo>
                  <a:cubicBezTo>
                    <a:pt x="450" y="442"/>
                    <a:pt x="450" y="441"/>
                    <a:pt x="451" y="440"/>
                  </a:cubicBezTo>
                  <a:cubicBezTo>
                    <a:pt x="454" y="437"/>
                    <a:pt x="457" y="434"/>
                    <a:pt x="459" y="430"/>
                  </a:cubicBezTo>
                  <a:cubicBezTo>
                    <a:pt x="460" y="430"/>
                    <a:pt x="461" y="429"/>
                    <a:pt x="461" y="429"/>
                  </a:cubicBezTo>
                  <a:cubicBezTo>
                    <a:pt x="462" y="429"/>
                    <a:pt x="462" y="430"/>
                    <a:pt x="463" y="430"/>
                  </a:cubicBezTo>
                  <a:cubicBezTo>
                    <a:pt x="464" y="431"/>
                    <a:pt x="464" y="432"/>
                    <a:pt x="463" y="433"/>
                  </a:cubicBezTo>
                  <a:cubicBezTo>
                    <a:pt x="460" y="437"/>
                    <a:pt x="457" y="440"/>
                    <a:pt x="454" y="443"/>
                  </a:cubicBezTo>
                  <a:cubicBezTo>
                    <a:pt x="453" y="444"/>
                    <a:pt x="453" y="444"/>
                    <a:pt x="452" y="444"/>
                  </a:cubicBezTo>
                  <a:moveTo>
                    <a:pt x="77" y="429"/>
                  </a:moveTo>
                  <a:cubicBezTo>
                    <a:pt x="76" y="429"/>
                    <a:pt x="75" y="429"/>
                    <a:pt x="75" y="429"/>
                  </a:cubicBezTo>
                  <a:cubicBezTo>
                    <a:pt x="72" y="425"/>
                    <a:pt x="69" y="421"/>
                    <a:pt x="67" y="418"/>
                  </a:cubicBezTo>
                  <a:cubicBezTo>
                    <a:pt x="66" y="417"/>
                    <a:pt x="66" y="415"/>
                    <a:pt x="67" y="415"/>
                  </a:cubicBezTo>
                  <a:cubicBezTo>
                    <a:pt x="68" y="414"/>
                    <a:pt x="68" y="414"/>
                    <a:pt x="69" y="414"/>
                  </a:cubicBezTo>
                  <a:cubicBezTo>
                    <a:pt x="69" y="414"/>
                    <a:pt x="70" y="415"/>
                    <a:pt x="70" y="415"/>
                  </a:cubicBezTo>
                  <a:cubicBezTo>
                    <a:pt x="73" y="419"/>
                    <a:pt x="76" y="422"/>
                    <a:pt x="78" y="426"/>
                  </a:cubicBezTo>
                  <a:cubicBezTo>
                    <a:pt x="79" y="427"/>
                    <a:pt x="79" y="428"/>
                    <a:pt x="78" y="429"/>
                  </a:cubicBezTo>
                  <a:cubicBezTo>
                    <a:pt x="78" y="429"/>
                    <a:pt x="77" y="429"/>
                    <a:pt x="77" y="429"/>
                  </a:cubicBezTo>
                  <a:moveTo>
                    <a:pt x="472" y="420"/>
                  </a:moveTo>
                  <a:cubicBezTo>
                    <a:pt x="472" y="420"/>
                    <a:pt x="471" y="420"/>
                    <a:pt x="471" y="419"/>
                  </a:cubicBezTo>
                  <a:cubicBezTo>
                    <a:pt x="470" y="419"/>
                    <a:pt x="470" y="417"/>
                    <a:pt x="470" y="416"/>
                  </a:cubicBezTo>
                  <a:cubicBezTo>
                    <a:pt x="473" y="413"/>
                    <a:pt x="476" y="409"/>
                    <a:pt x="478" y="405"/>
                  </a:cubicBezTo>
                  <a:cubicBezTo>
                    <a:pt x="478" y="405"/>
                    <a:pt x="479" y="404"/>
                    <a:pt x="480" y="404"/>
                  </a:cubicBezTo>
                  <a:cubicBezTo>
                    <a:pt x="480" y="404"/>
                    <a:pt x="481" y="405"/>
                    <a:pt x="481" y="405"/>
                  </a:cubicBezTo>
                  <a:cubicBezTo>
                    <a:pt x="482" y="405"/>
                    <a:pt x="482" y="407"/>
                    <a:pt x="482" y="408"/>
                  </a:cubicBezTo>
                  <a:cubicBezTo>
                    <a:pt x="479" y="412"/>
                    <a:pt x="477" y="415"/>
                    <a:pt x="474" y="419"/>
                  </a:cubicBezTo>
                  <a:cubicBezTo>
                    <a:pt x="474" y="420"/>
                    <a:pt x="473" y="420"/>
                    <a:pt x="472" y="420"/>
                  </a:cubicBezTo>
                  <a:moveTo>
                    <a:pt x="59" y="404"/>
                  </a:moveTo>
                  <a:cubicBezTo>
                    <a:pt x="58" y="404"/>
                    <a:pt x="57" y="404"/>
                    <a:pt x="57" y="403"/>
                  </a:cubicBezTo>
                  <a:cubicBezTo>
                    <a:pt x="54" y="399"/>
                    <a:pt x="52" y="395"/>
                    <a:pt x="50" y="391"/>
                  </a:cubicBezTo>
                  <a:cubicBezTo>
                    <a:pt x="49" y="390"/>
                    <a:pt x="50" y="389"/>
                    <a:pt x="51" y="388"/>
                  </a:cubicBezTo>
                  <a:cubicBezTo>
                    <a:pt x="51" y="388"/>
                    <a:pt x="51" y="388"/>
                    <a:pt x="52" y="388"/>
                  </a:cubicBezTo>
                  <a:cubicBezTo>
                    <a:pt x="53" y="388"/>
                    <a:pt x="53" y="388"/>
                    <a:pt x="54" y="389"/>
                  </a:cubicBezTo>
                  <a:cubicBezTo>
                    <a:pt x="56" y="393"/>
                    <a:pt x="58" y="397"/>
                    <a:pt x="60" y="401"/>
                  </a:cubicBezTo>
                  <a:cubicBezTo>
                    <a:pt x="61" y="402"/>
                    <a:pt x="61" y="403"/>
                    <a:pt x="60" y="404"/>
                  </a:cubicBezTo>
                  <a:cubicBezTo>
                    <a:pt x="59" y="404"/>
                    <a:pt x="59" y="404"/>
                    <a:pt x="59" y="404"/>
                  </a:cubicBezTo>
                  <a:moveTo>
                    <a:pt x="489" y="394"/>
                  </a:moveTo>
                  <a:cubicBezTo>
                    <a:pt x="489" y="394"/>
                    <a:pt x="488" y="393"/>
                    <a:pt x="488" y="393"/>
                  </a:cubicBezTo>
                  <a:cubicBezTo>
                    <a:pt x="487" y="393"/>
                    <a:pt x="487" y="391"/>
                    <a:pt x="487" y="390"/>
                  </a:cubicBezTo>
                  <a:cubicBezTo>
                    <a:pt x="489" y="386"/>
                    <a:pt x="491" y="382"/>
                    <a:pt x="493" y="378"/>
                  </a:cubicBezTo>
                  <a:cubicBezTo>
                    <a:pt x="494" y="378"/>
                    <a:pt x="494" y="377"/>
                    <a:pt x="495" y="377"/>
                  </a:cubicBezTo>
                  <a:cubicBezTo>
                    <a:pt x="496" y="377"/>
                    <a:pt x="496" y="377"/>
                    <a:pt x="496" y="377"/>
                  </a:cubicBezTo>
                  <a:cubicBezTo>
                    <a:pt x="497" y="378"/>
                    <a:pt x="498" y="379"/>
                    <a:pt x="497" y="380"/>
                  </a:cubicBezTo>
                  <a:cubicBezTo>
                    <a:pt x="495" y="384"/>
                    <a:pt x="493" y="388"/>
                    <a:pt x="491" y="392"/>
                  </a:cubicBezTo>
                  <a:cubicBezTo>
                    <a:pt x="491" y="393"/>
                    <a:pt x="490" y="394"/>
                    <a:pt x="489" y="394"/>
                  </a:cubicBezTo>
                  <a:moveTo>
                    <a:pt x="44" y="376"/>
                  </a:moveTo>
                  <a:cubicBezTo>
                    <a:pt x="43" y="376"/>
                    <a:pt x="42" y="376"/>
                    <a:pt x="42" y="375"/>
                  </a:cubicBezTo>
                  <a:cubicBezTo>
                    <a:pt x="40" y="371"/>
                    <a:pt x="38" y="367"/>
                    <a:pt x="36" y="363"/>
                  </a:cubicBezTo>
                  <a:cubicBezTo>
                    <a:pt x="36" y="361"/>
                    <a:pt x="37" y="360"/>
                    <a:pt x="38" y="360"/>
                  </a:cubicBezTo>
                  <a:cubicBezTo>
                    <a:pt x="38" y="360"/>
                    <a:pt x="38" y="359"/>
                    <a:pt x="38" y="359"/>
                  </a:cubicBezTo>
                  <a:cubicBezTo>
                    <a:pt x="39" y="359"/>
                    <a:pt x="40" y="360"/>
                    <a:pt x="41" y="361"/>
                  </a:cubicBezTo>
                  <a:cubicBezTo>
                    <a:pt x="42" y="365"/>
                    <a:pt x="44" y="369"/>
                    <a:pt x="46" y="373"/>
                  </a:cubicBezTo>
                  <a:cubicBezTo>
                    <a:pt x="46" y="374"/>
                    <a:pt x="46" y="376"/>
                    <a:pt x="45" y="376"/>
                  </a:cubicBezTo>
                  <a:cubicBezTo>
                    <a:pt x="44" y="376"/>
                    <a:pt x="44" y="376"/>
                    <a:pt x="44" y="376"/>
                  </a:cubicBezTo>
                  <a:moveTo>
                    <a:pt x="503" y="365"/>
                  </a:moveTo>
                  <a:cubicBezTo>
                    <a:pt x="502" y="365"/>
                    <a:pt x="502" y="365"/>
                    <a:pt x="502" y="365"/>
                  </a:cubicBezTo>
                  <a:cubicBezTo>
                    <a:pt x="501" y="365"/>
                    <a:pt x="500" y="363"/>
                    <a:pt x="500" y="362"/>
                  </a:cubicBezTo>
                  <a:cubicBezTo>
                    <a:pt x="502" y="358"/>
                    <a:pt x="504" y="354"/>
                    <a:pt x="505" y="350"/>
                  </a:cubicBezTo>
                  <a:cubicBezTo>
                    <a:pt x="505" y="349"/>
                    <a:pt x="506" y="348"/>
                    <a:pt x="507" y="348"/>
                  </a:cubicBezTo>
                  <a:cubicBezTo>
                    <a:pt x="507" y="348"/>
                    <a:pt x="508" y="348"/>
                    <a:pt x="508" y="348"/>
                  </a:cubicBezTo>
                  <a:cubicBezTo>
                    <a:pt x="509" y="349"/>
                    <a:pt x="510" y="350"/>
                    <a:pt x="509" y="351"/>
                  </a:cubicBezTo>
                  <a:cubicBezTo>
                    <a:pt x="508" y="355"/>
                    <a:pt x="506" y="360"/>
                    <a:pt x="505" y="364"/>
                  </a:cubicBezTo>
                  <a:cubicBezTo>
                    <a:pt x="504" y="365"/>
                    <a:pt x="503" y="365"/>
                    <a:pt x="503" y="365"/>
                  </a:cubicBezTo>
                  <a:moveTo>
                    <a:pt x="33" y="347"/>
                  </a:moveTo>
                  <a:cubicBezTo>
                    <a:pt x="32" y="347"/>
                    <a:pt x="31" y="346"/>
                    <a:pt x="30" y="345"/>
                  </a:cubicBezTo>
                  <a:cubicBezTo>
                    <a:pt x="29" y="341"/>
                    <a:pt x="28" y="337"/>
                    <a:pt x="27" y="332"/>
                  </a:cubicBezTo>
                  <a:cubicBezTo>
                    <a:pt x="26" y="331"/>
                    <a:pt x="27" y="330"/>
                    <a:pt x="28" y="330"/>
                  </a:cubicBezTo>
                  <a:cubicBezTo>
                    <a:pt x="28" y="330"/>
                    <a:pt x="29" y="330"/>
                    <a:pt x="29" y="330"/>
                  </a:cubicBezTo>
                  <a:cubicBezTo>
                    <a:pt x="30" y="330"/>
                    <a:pt x="31" y="330"/>
                    <a:pt x="31" y="331"/>
                  </a:cubicBezTo>
                  <a:cubicBezTo>
                    <a:pt x="32" y="336"/>
                    <a:pt x="33" y="340"/>
                    <a:pt x="35" y="344"/>
                  </a:cubicBezTo>
                  <a:cubicBezTo>
                    <a:pt x="35" y="345"/>
                    <a:pt x="34" y="347"/>
                    <a:pt x="33" y="347"/>
                  </a:cubicBezTo>
                  <a:cubicBezTo>
                    <a:pt x="33" y="347"/>
                    <a:pt x="33" y="347"/>
                    <a:pt x="33" y="347"/>
                  </a:cubicBezTo>
                  <a:moveTo>
                    <a:pt x="512" y="336"/>
                  </a:moveTo>
                  <a:cubicBezTo>
                    <a:pt x="512" y="335"/>
                    <a:pt x="512" y="335"/>
                    <a:pt x="512" y="335"/>
                  </a:cubicBezTo>
                  <a:cubicBezTo>
                    <a:pt x="511" y="335"/>
                    <a:pt x="510" y="334"/>
                    <a:pt x="510" y="333"/>
                  </a:cubicBezTo>
                  <a:cubicBezTo>
                    <a:pt x="511" y="328"/>
                    <a:pt x="512" y="324"/>
                    <a:pt x="513" y="320"/>
                  </a:cubicBezTo>
                  <a:cubicBezTo>
                    <a:pt x="513" y="319"/>
                    <a:pt x="514" y="318"/>
                    <a:pt x="515" y="318"/>
                  </a:cubicBezTo>
                  <a:cubicBezTo>
                    <a:pt x="516" y="318"/>
                    <a:pt x="516" y="318"/>
                    <a:pt x="516" y="318"/>
                  </a:cubicBezTo>
                  <a:cubicBezTo>
                    <a:pt x="517" y="318"/>
                    <a:pt x="518" y="319"/>
                    <a:pt x="518" y="321"/>
                  </a:cubicBezTo>
                  <a:cubicBezTo>
                    <a:pt x="517" y="325"/>
                    <a:pt x="516" y="329"/>
                    <a:pt x="514" y="334"/>
                  </a:cubicBezTo>
                  <a:cubicBezTo>
                    <a:pt x="514" y="335"/>
                    <a:pt x="513" y="336"/>
                    <a:pt x="512" y="336"/>
                  </a:cubicBezTo>
                  <a:moveTo>
                    <a:pt x="25" y="317"/>
                  </a:moveTo>
                  <a:cubicBezTo>
                    <a:pt x="24" y="317"/>
                    <a:pt x="23" y="316"/>
                    <a:pt x="23" y="315"/>
                  </a:cubicBezTo>
                  <a:cubicBezTo>
                    <a:pt x="22" y="310"/>
                    <a:pt x="21" y="306"/>
                    <a:pt x="21" y="301"/>
                  </a:cubicBezTo>
                  <a:cubicBezTo>
                    <a:pt x="21" y="300"/>
                    <a:pt x="22" y="299"/>
                    <a:pt x="23" y="299"/>
                  </a:cubicBezTo>
                  <a:cubicBezTo>
                    <a:pt x="23" y="299"/>
                    <a:pt x="23" y="299"/>
                    <a:pt x="23" y="299"/>
                  </a:cubicBezTo>
                  <a:cubicBezTo>
                    <a:pt x="24" y="299"/>
                    <a:pt x="25" y="300"/>
                    <a:pt x="25" y="301"/>
                  </a:cubicBezTo>
                  <a:cubicBezTo>
                    <a:pt x="26" y="305"/>
                    <a:pt x="26" y="310"/>
                    <a:pt x="27" y="314"/>
                  </a:cubicBezTo>
                  <a:cubicBezTo>
                    <a:pt x="27" y="315"/>
                    <a:pt x="27" y="316"/>
                    <a:pt x="25" y="317"/>
                  </a:cubicBezTo>
                  <a:cubicBezTo>
                    <a:pt x="25" y="317"/>
                    <a:pt x="25" y="317"/>
                    <a:pt x="25" y="317"/>
                  </a:cubicBezTo>
                  <a:moveTo>
                    <a:pt x="518" y="305"/>
                  </a:moveTo>
                  <a:cubicBezTo>
                    <a:pt x="518" y="305"/>
                    <a:pt x="518" y="305"/>
                    <a:pt x="518" y="305"/>
                  </a:cubicBezTo>
                  <a:cubicBezTo>
                    <a:pt x="517" y="305"/>
                    <a:pt x="516" y="303"/>
                    <a:pt x="516" y="302"/>
                  </a:cubicBezTo>
                  <a:cubicBezTo>
                    <a:pt x="517" y="298"/>
                    <a:pt x="517" y="293"/>
                    <a:pt x="517" y="289"/>
                  </a:cubicBezTo>
                  <a:cubicBezTo>
                    <a:pt x="518" y="288"/>
                    <a:pt x="519" y="287"/>
                    <a:pt x="520" y="287"/>
                  </a:cubicBezTo>
                  <a:cubicBezTo>
                    <a:pt x="520" y="287"/>
                    <a:pt x="520" y="287"/>
                    <a:pt x="520" y="287"/>
                  </a:cubicBezTo>
                  <a:cubicBezTo>
                    <a:pt x="521" y="287"/>
                    <a:pt x="522" y="288"/>
                    <a:pt x="522" y="289"/>
                  </a:cubicBezTo>
                  <a:cubicBezTo>
                    <a:pt x="522" y="294"/>
                    <a:pt x="521" y="298"/>
                    <a:pt x="521" y="303"/>
                  </a:cubicBezTo>
                  <a:cubicBezTo>
                    <a:pt x="520" y="304"/>
                    <a:pt x="519" y="305"/>
                    <a:pt x="518" y="305"/>
                  </a:cubicBezTo>
                  <a:moveTo>
                    <a:pt x="22" y="285"/>
                  </a:moveTo>
                  <a:cubicBezTo>
                    <a:pt x="20" y="285"/>
                    <a:pt x="19" y="285"/>
                    <a:pt x="19" y="283"/>
                  </a:cubicBezTo>
                  <a:cubicBezTo>
                    <a:pt x="19" y="279"/>
                    <a:pt x="19" y="275"/>
                    <a:pt x="19" y="270"/>
                  </a:cubicBezTo>
                  <a:cubicBezTo>
                    <a:pt x="19" y="270"/>
                    <a:pt x="19" y="270"/>
                    <a:pt x="19" y="270"/>
                  </a:cubicBezTo>
                  <a:cubicBezTo>
                    <a:pt x="19" y="269"/>
                    <a:pt x="20" y="268"/>
                    <a:pt x="21" y="268"/>
                  </a:cubicBezTo>
                  <a:cubicBezTo>
                    <a:pt x="22" y="268"/>
                    <a:pt x="23" y="269"/>
                    <a:pt x="23" y="270"/>
                  </a:cubicBezTo>
                  <a:cubicBezTo>
                    <a:pt x="23" y="270"/>
                    <a:pt x="23" y="270"/>
                    <a:pt x="23" y="270"/>
                  </a:cubicBezTo>
                  <a:cubicBezTo>
                    <a:pt x="23" y="275"/>
                    <a:pt x="24" y="279"/>
                    <a:pt x="24" y="283"/>
                  </a:cubicBezTo>
                  <a:cubicBezTo>
                    <a:pt x="24" y="284"/>
                    <a:pt x="23" y="285"/>
                    <a:pt x="22" y="285"/>
                  </a:cubicBezTo>
                  <a:cubicBezTo>
                    <a:pt x="22" y="285"/>
                    <a:pt x="22" y="285"/>
                    <a:pt x="22" y="285"/>
                  </a:cubicBezTo>
                  <a:moveTo>
                    <a:pt x="520" y="274"/>
                  </a:moveTo>
                  <a:cubicBezTo>
                    <a:pt x="519" y="274"/>
                    <a:pt x="518" y="273"/>
                    <a:pt x="518" y="271"/>
                  </a:cubicBezTo>
                  <a:cubicBezTo>
                    <a:pt x="518" y="270"/>
                    <a:pt x="518" y="270"/>
                    <a:pt x="518" y="270"/>
                  </a:cubicBezTo>
                  <a:cubicBezTo>
                    <a:pt x="518" y="266"/>
                    <a:pt x="518" y="261"/>
                    <a:pt x="518" y="257"/>
                  </a:cubicBezTo>
                  <a:cubicBezTo>
                    <a:pt x="518" y="256"/>
                    <a:pt x="519" y="255"/>
                    <a:pt x="520" y="255"/>
                  </a:cubicBezTo>
                  <a:cubicBezTo>
                    <a:pt x="520" y="255"/>
                    <a:pt x="520" y="255"/>
                    <a:pt x="520" y="255"/>
                  </a:cubicBezTo>
                  <a:cubicBezTo>
                    <a:pt x="521" y="255"/>
                    <a:pt x="522" y="256"/>
                    <a:pt x="522" y="257"/>
                  </a:cubicBezTo>
                  <a:cubicBezTo>
                    <a:pt x="522" y="261"/>
                    <a:pt x="523" y="266"/>
                    <a:pt x="523" y="270"/>
                  </a:cubicBezTo>
                  <a:cubicBezTo>
                    <a:pt x="523" y="271"/>
                    <a:pt x="523" y="271"/>
                    <a:pt x="523" y="271"/>
                  </a:cubicBezTo>
                  <a:cubicBezTo>
                    <a:pt x="523" y="273"/>
                    <a:pt x="522" y="274"/>
                    <a:pt x="520" y="274"/>
                  </a:cubicBezTo>
                  <a:moveTo>
                    <a:pt x="22" y="254"/>
                  </a:moveTo>
                  <a:cubicBezTo>
                    <a:pt x="22" y="254"/>
                    <a:pt x="22" y="254"/>
                    <a:pt x="22" y="254"/>
                  </a:cubicBezTo>
                  <a:cubicBezTo>
                    <a:pt x="20" y="254"/>
                    <a:pt x="20" y="253"/>
                    <a:pt x="20" y="252"/>
                  </a:cubicBezTo>
                  <a:cubicBezTo>
                    <a:pt x="20" y="247"/>
                    <a:pt x="20" y="243"/>
                    <a:pt x="21" y="238"/>
                  </a:cubicBezTo>
                  <a:cubicBezTo>
                    <a:pt x="21" y="237"/>
                    <a:pt x="22" y="236"/>
                    <a:pt x="23" y="236"/>
                  </a:cubicBezTo>
                  <a:cubicBezTo>
                    <a:pt x="23" y="236"/>
                    <a:pt x="23" y="236"/>
                    <a:pt x="23" y="236"/>
                  </a:cubicBezTo>
                  <a:cubicBezTo>
                    <a:pt x="25" y="236"/>
                    <a:pt x="26" y="238"/>
                    <a:pt x="25" y="239"/>
                  </a:cubicBezTo>
                  <a:cubicBezTo>
                    <a:pt x="25" y="243"/>
                    <a:pt x="24" y="248"/>
                    <a:pt x="24" y="252"/>
                  </a:cubicBezTo>
                  <a:cubicBezTo>
                    <a:pt x="24" y="253"/>
                    <a:pt x="23" y="254"/>
                    <a:pt x="22" y="254"/>
                  </a:cubicBezTo>
                  <a:moveTo>
                    <a:pt x="518" y="241"/>
                  </a:moveTo>
                  <a:cubicBezTo>
                    <a:pt x="517" y="241"/>
                    <a:pt x="516" y="240"/>
                    <a:pt x="516" y="239"/>
                  </a:cubicBezTo>
                  <a:cubicBezTo>
                    <a:pt x="516" y="235"/>
                    <a:pt x="515" y="231"/>
                    <a:pt x="514" y="226"/>
                  </a:cubicBezTo>
                  <a:cubicBezTo>
                    <a:pt x="514" y="225"/>
                    <a:pt x="515" y="224"/>
                    <a:pt x="516" y="224"/>
                  </a:cubicBezTo>
                  <a:cubicBezTo>
                    <a:pt x="516" y="224"/>
                    <a:pt x="516" y="224"/>
                    <a:pt x="516" y="224"/>
                  </a:cubicBezTo>
                  <a:cubicBezTo>
                    <a:pt x="517" y="224"/>
                    <a:pt x="518" y="224"/>
                    <a:pt x="519" y="225"/>
                  </a:cubicBezTo>
                  <a:cubicBezTo>
                    <a:pt x="519" y="230"/>
                    <a:pt x="520" y="234"/>
                    <a:pt x="521" y="239"/>
                  </a:cubicBezTo>
                  <a:cubicBezTo>
                    <a:pt x="521" y="240"/>
                    <a:pt x="520" y="241"/>
                    <a:pt x="519" y="241"/>
                  </a:cubicBezTo>
                  <a:cubicBezTo>
                    <a:pt x="518" y="241"/>
                    <a:pt x="518" y="241"/>
                    <a:pt x="518" y="241"/>
                  </a:cubicBezTo>
                  <a:moveTo>
                    <a:pt x="26" y="223"/>
                  </a:moveTo>
                  <a:cubicBezTo>
                    <a:pt x="26" y="223"/>
                    <a:pt x="26" y="223"/>
                    <a:pt x="26" y="223"/>
                  </a:cubicBezTo>
                  <a:cubicBezTo>
                    <a:pt x="24" y="223"/>
                    <a:pt x="24" y="222"/>
                    <a:pt x="24" y="220"/>
                  </a:cubicBezTo>
                  <a:cubicBezTo>
                    <a:pt x="25" y="216"/>
                    <a:pt x="26" y="212"/>
                    <a:pt x="27" y="207"/>
                  </a:cubicBezTo>
                  <a:cubicBezTo>
                    <a:pt x="27" y="206"/>
                    <a:pt x="28" y="206"/>
                    <a:pt x="29" y="206"/>
                  </a:cubicBezTo>
                  <a:cubicBezTo>
                    <a:pt x="29" y="206"/>
                    <a:pt x="29" y="206"/>
                    <a:pt x="30" y="206"/>
                  </a:cubicBezTo>
                  <a:cubicBezTo>
                    <a:pt x="31" y="206"/>
                    <a:pt x="32" y="207"/>
                    <a:pt x="31" y="208"/>
                  </a:cubicBezTo>
                  <a:cubicBezTo>
                    <a:pt x="30" y="213"/>
                    <a:pt x="29" y="217"/>
                    <a:pt x="28" y="221"/>
                  </a:cubicBezTo>
                  <a:cubicBezTo>
                    <a:pt x="28" y="222"/>
                    <a:pt x="27" y="223"/>
                    <a:pt x="26" y="223"/>
                  </a:cubicBezTo>
                  <a:moveTo>
                    <a:pt x="513" y="210"/>
                  </a:moveTo>
                  <a:cubicBezTo>
                    <a:pt x="512" y="210"/>
                    <a:pt x="511" y="210"/>
                    <a:pt x="510" y="209"/>
                  </a:cubicBezTo>
                  <a:cubicBezTo>
                    <a:pt x="509" y="205"/>
                    <a:pt x="508" y="200"/>
                    <a:pt x="507" y="196"/>
                  </a:cubicBezTo>
                  <a:cubicBezTo>
                    <a:pt x="506" y="195"/>
                    <a:pt x="507" y="194"/>
                    <a:pt x="508" y="193"/>
                  </a:cubicBezTo>
                  <a:cubicBezTo>
                    <a:pt x="508" y="193"/>
                    <a:pt x="509" y="193"/>
                    <a:pt x="509" y="193"/>
                  </a:cubicBezTo>
                  <a:cubicBezTo>
                    <a:pt x="510" y="193"/>
                    <a:pt x="511" y="194"/>
                    <a:pt x="511" y="195"/>
                  </a:cubicBezTo>
                  <a:cubicBezTo>
                    <a:pt x="512" y="199"/>
                    <a:pt x="514" y="203"/>
                    <a:pt x="515" y="208"/>
                  </a:cubicBezTo>
                  <a:cubicBezTo>
                    <a:pt x="515" y="209"/>
                    <a:pt x="514" y="210"/>
                    <a:pt x="513" y="210"/>
                  </a:cubicBezTo>
                  <a:cubicBezTo>
                    <a:pt x="513" y="210"/>
                    <a:pt x="513" y="210"/>
                    <a:pt x="513" y="210"/>
                  </a:cubicBezTo>
                  <a:moveTo>
                    <a:pt x="34" y="193"/>
                  </a:moveTo>
                  <a:cubicBezTo>
                    <a:pt x="33" y="193"/>
                    <a:pt x="33" y="193"/>
                    <a:pt x="33" y="193"/>
                  </a:cubicBezTo>
                  <a:cubicBezTo>
                    <a:pt x="32" y="192"/>
                    <a:pt x="32" y="191"/>
                    <a:pt x="32" y="190"/>
                  </a:cubicBezTo>
                  <a:cubicBezTo>
                    <a:pt x="34" y="186"/>
                    <a:pt x="35" y="181"/>
                    <a:pt x="37" y="177"/>
                  </a:cubicBezTo>
                  <a:cubicBezTo>
                    <a:pt x="37" y="176"/>
                    <a:pt x="38" y="176"/>
                    <a:pt x="39" y="176"/>
                  </a:cubicBezTo>
                  <a:cubicBezTo>
                    <a:pt x="39" y="176"/>
                    <a:pt x="39" y="176"/>
                    <a:pt x="40" y="176"/>
                  </a:cubicBezTo>
                  <a:cubicBezTo>
                    <a:pt x="41" y="176"/>
                    <a:pt x="41" y="178"/>
                    <a:pt x="41" y="179"/>
                  </a:cubicBezTo>
                  <a:cubicBezTo>
                    <a:pt x="39" y="183"/>
                    <a:pt x="38" y="187"/>
                    <a:pt x="36" y="191"/>
                  </a:cubicBezTo>
                  <a:cubicBezTo>
                    <a:pt x="36" y="192"/>
                    <a:pt x="35" y="193"/>
                    <a:pt x="34" y="193"/>
                  </a:cubicBezTo>
                  <a:moveTo>
                    <a:pt x="503" y="181"/>
                  </a:moveTo>
                  <a:cubicBezTo>
                    <a:pt x="502" y="181"/>
                    <a:pt x="501" y="180"/>
                    <a:pt x="501" y="179"/>
                  </a:cubicBezTo>
                  <a:cubicBezTo>
                    <a:pt x="499" y="175"/>
                    <a:pt x="497" y="171"/>
                    <a:pt x="496" y="167"/>
                  </a:cubicBezTo>
                  <a:cubicBezTo>
                    <a:pt x="495" y="166"/>
                    <a:pt x="496" y="165"/>
                    <a:pt x="497" y="164"/>
                  </a:cubicBezTo>
                  <a:cubicBezTo>
                    <a:pt x="497" y="164"/>
                    <a:pt x="497" y="164"/>
                    <a:pt x="498" y="164"/>
                  </a:cubicBezTo>
                  <a:cubicBezTo>
                    <a:pt x="498" y="164"/>
                    <a:pt x="499" y="164"/>
                    <a:pt x="500" y="165"/>
                  </a:cubicBezTo>
                  <a:cubicBezTo>
                    <a:pt x="502" y="169"/>
                    <a:pt x="503" y="173"/>
                    <a:pt x="505" y="178"/>
                  </a:cubicBezTo>
                  <a:cubicBezTo>
                    <a:pt x="505" y="179"/>
                    <a:pt x="505" y="180"/>
                    <a:pt x="504" y="181"/>
                  </a:cubicBezTo>
                  <a:cubicBezTo>
                    <a:pt x="503" y="181"/>
                    <a:pt x="503" y="181"/>
                    <a:pt x="503" y="181"/>
                  </a:cubicBezTo>
                  <a:moveTo>
                    <a:pt x="46" y="164"/>
                  </a:moveTo>
                  <a:cubicBezTo>
                    <a:pt x="45" y="164"/>
                    <a:pt x="45" y="164"/>
                    <a:pt x="45" y="164"/>
                  </a:cubicBezTo>
                  <a:cubicBezTo>
                    <a:pt x="44" y="163"/>
                    <a:pt x="43" y="162"/>
                    <a:pt x="44" y="161"/>
                  </a:cubicBezTo>
                  <a:cubicBezTo>
                    <a:pt x="46" y="157"/>
                    <a:pt x="48" y="153"/>
                    <a:pt x="50" y="149"/>
                  </a:cubicBezTo>
                  <a:cubicBezTo>
                    <a:pt x="51" y="148"/>
                    <a:pt x="51" y="147"/>
                    <a:pt x="52" y="147"/>
                  </a:cubicBezTo>
                  <a:cubicBezTo>
                    <a:pt x="53" y="147"/>
                    <a:pt x="53" y="148"/>
                    <a:pt x="53" y="148"/>
                  </a:cubicBezTo>
                  <a:cubicBezTo>
                    <a:pt x="54" y="148"/>
                    <a:pt x="55" y="150"/>
                    <a:pt x="54" y="151"/>
                  </a:cubicBezTo>
                  <a:cubicBezTo>
                    <a:pt x="52" y="155"/>
                    <a:pt x="50" y="159"/>
                    <a:pt x="48" y="163"/>
                  </a:cubicBezTo>
                  <a:cubicBezTo>
                    <a:pt x="48" y="163"/>
                    <a:pt x="47" y="164"/>
                    <a:pt x="46" y="164"/>
                  </a:cubicBezTo>
                  <a:moveTo>
                    <a:pt x="490" y="152"/>
                  </a:moveTo>
                  <a:cubicBezTo>
                    <a:pt x="489" y="152"/>
                    <a:pt x="488" y="152"/>
                    <a:pt x="488" y="151"/>
                  </a:cubicBezTo>
                  <a:cubicBezTo>
                    <a:pt x="485" y="147"/>
                    <a:pt x="483" y="143"/>
                    <a:pt x="481" y="140"/>
                  </a:cubicBezTo>
                  <a:cubicBezTo>
                    <a:pt x="480" y="139"/>
                    <a:pt x="481" y="137"/>
                    <a:pt x="482" y="137"/>
                  </a:cubicBezTo>
                  <a:cubicBezTo>
                    <a:pt x="482" y="136"/>
                    <a:pt x="482" y="136"/>
                    <a:pt x="483" y="136"/>
                  </a:cubicBezTo>
                  <a:cubicBezTo>
                    <a:pt x="483" y="136"/>
                    <a:pt x="484" y="137"/>
                    <a:pt x="485" y="137"/>
                  </a:cubicBezTo>
                  <a:cubicBezTo>
                    <a:pt x="487" y="141"/>
                    <a:pt x="489" y="145"/>
                    <a:pt x="491" y="149"/>
                  </a:cubicBezTo>
                  <a:cubicBezTo>
                    <a:pt x="492" y="150"/>
                    <a:pt x="492" y="151"/>
                    <a:pt x="491" y="152"/>
                  </a:cubicBezTo>
                  <a:cubicBezTo>
                    <a:pt x="490" y="152"/>
                    <a:pt x="490" y="152"/>
                    <a:pt x="490" y="152"/>
                  </a:cubicBezTo>
                  <a:moveTo>
                    <a:pt x="61" y="137"/>
                  </a:moveTo>
                  <a:cubicBezTo>
                    <a:pt x="61" y="137"/>
                    <a:pt x="61" y="136"/>
                    <a:pt x="60" y="136"/>
                  </a:cubicBezTo>
                  <a:cubicBezTo>
                    <a:pt x="59" y="136"/>
                    <a:pt x="59" y="134"/>
                    <a:pt x="60" y="133"/>
                  </a:cubicBezTo>
                  <a:cubicBezTo>
                    <a:pt x="62" y="129"/>
                    <a:pt x="65" y="126"/>
                    <a:pt x="67" y="122"/>
                  </a:cubicBezTo>
                  <a:cubicBezTo>
                    <a:pt x="68" y="121"/>
                    <a:pt x="68" y="121"/>
                    <a:pt x="69" y="121"/>
                  </a:cubicBezTo>
                  <a:cubicBezTo>
                    <a:pt x="69" y="121"/>
                    <a:pt x="70" y="121"/>
                    <a:pt x="70" y="122"/>
                  </a:cubicBezTo>
                  <a:cubicBezTo>
                    <a:pt x="71" y="122"/>
                    <a:pt x="72" y="124"/>
                    <a:pt x="71" y="125"/>
                  </a:cubicBezTo>
                  <a:cubicBezTo>
                    <a:pt x="68" y="128"/>
                    <a:pt x="66" y="132"/>
                    <a:pt x="63" y="136"/>
                  </a:cubicBezTo>
                  <a:cubicBezTo>
                    <a:pt x="63" y="136"/>
                    <a:pt x="62" y="137"/>
                    <a:pt x="61" y="137"/>
                  </a:cubicBezTo>
                  <a:moveTo>
                    <a:pt x="473" y="126"/>
                  </a:moveTo>
                  <a:cubicBezTo>
                    <a:pt x="472" y="126"/>
                    <a:pt x="471" y="126"/>
                    <a:pt x="471" y="125"/>
                  </a:cubicBezTo>
                  <a:cubicBezTo>
                    <a:pt x="468" y="121"/>
                    <a:pt x="466" y="118"/>
                    <a:pt x="463" y="114"/>
                  </a:cubicBezTo>
                  <a:cubicBezTo>
                    <a:pt x="462" y="113"/>
                    <a:pt x="462" y="112"/>
                    <a:pt x="463" y="111"/>
                  </a:cubicBezTo>
                  <a:cubicBezTo>
                    <a:pt x="464" y="111"/>
                    <a:pt x="464" y="111"/>
                    <a:pt x="465" y="111"/>
                  </a:cubicBezTo>
                  <a:cubicBezTo>
                    <a:pt x="465" y="111"/>
                    <a:pt x="466" y="111"/>
                    <a:pt x="466" y="112"/>
                  </a:cubicBezTo>
                  <a:cubicBezTo>
                    <a:pt x="469" y="115"/>
                    <a:pt x="472" y="119"/>
                    <a:pt x="475" y="122"/>
                  </a:cubicBezTo>
                  <a:cubicBezTo>
                    <a:pt x="475" y="123"/>
                    <a:pt x="475" y="125"/>
                    <a:pt x="474" y="125"/>
                  </a:cubicBezTo>
                  <a:cubicBezTo>
                    <a:pt x="474" y="126"/>
                    <a:pt x="473" y="126"/>
                    <a:pt x="473" y="126"/>
                  </a:cubicBezTo>
                  <a:moveTo>
                    <a:pt x="80" y="111"/>
                  </a:moveTo>
                  <a:cubicBezTo>
                    <a:pt x="80" y="111"/>
                    <a:pt x="79" y="111"/>
                    <a:pt x="79" y="111"/>
                  </a:cubicBezTo>
                  <a:cubicBezTo>
                    <a:pt x="78" y="110"/>
                    <a:pt x="78" y="109"/>
                    <a:pt x="78" y="108"/>
                  </a:cubicBezTo>
                  <a:cubicBezTo>
                    <a:pt x="81" y="104"/>
                    <a:pt x="84" y="101"/>
                    <a:pt x="87" y="98"/>
                  </a:cubicBezTo>
                  <a:cubicBezTo>
                    <a:pt x="88" y="97"/>
                    <a:pt x="88" y="97"/>
                    <a:pt x="89" y="97"/>
                  </a:cubicBezTo>
                  <a:cubicBezTo>
                    <a:pt x="90" y="97"/>
                    <a:pt x="90" y="97"/>
                    <a:pt x="91" y="98"/>
                  </a:cubicBezTo>
                  <a:cubicBezTo>
                    <a:pt x="91" y="98"/>
                    <a:pt x="92" y="100"/>
                    <a:pt x="91" y="101"/>
                  </a:cubicBezTo>
                  <a:cubicBezTo>
                    <a:pt x="88" y="104"/>
                    <a:pt x="85" y="107"/>
                    <a:pt x="82" y="111"/>
                  </a:cubicBezTo>
                  <a:cubicBezTo>
                    <a:pt x="81" y="111"/>
                    <a:pt x="81" y="111"/>
                    <a:pt x="80" y="111"/>
                  </a:cubicBezTo>
                  <a:moveTo>
                    <a:pt x="453" y="102"/>
                  </a:moveTo>
                  <a:cubicBezTo>
                    <a:pt x="452" y="102"/>
                    <a:pt x="452" y="101"/>
                    <a:pt x="451" y="101"/>
                  </a:cubicBezTo>
                  <a:cubicBezTo>
                    <a:pt x="448" y="98"/>
                    <a:pt x="445" y="95"/>
                    <a:pt x="442" y="92"/>
                  </a:cubicBezTo>
                  <a:cubicBezTo>
                    <a:pt x="441" y="91"/>
                    <a:pt x="441" y="89"/>
                    <a:pt x="442" y="88"/>
                  </a:cubicBezTo>
                  <a:cubicBezTo>
                    <a:pt x="442" y="88"/>
                    <a:pt x="443" y="88"/>
                    <a:pt x="443" y="88"/>
                  </a:cubicBezTo>
                  <a:cubicBezTo>
                    <a:pt x="444" y="88"/>
                    <a:pt x="444" y="88"/>
                    <a:pt x="445" y="88"/>
                  </a:cubicBezTo>
                  <a:cubicBezTo>
                    <a:pt x="448" y="91"/>
                    <a:pt x="451" y="95"/>
                    <a:pt x="454" y="98"/>
                  </a:cubicBezTo>
                  <a:cubicBezTo>
                    <a:pt x="455" y="99"/>
                    <a:pt x="455" y="100"/>
                    <a:pt x="454" y="101"/>
                  </a:cubicBezTo>
                  <a:cubicBezTo>
                    <a:pt x="454" y="102"/>
                    <a:pt x="453" y="102"/>
                    <a:pt x="453" y="102"/>
                  </a:cubicBezTo>
                  <a:moveTo>
                    <a:pt x="102" y="89"/>
                  </a:moveTo>
                  <a:cubicBezTo>
                    <a:pt x="101" y="89"/>
                    <a:pt x="101" y="89"/>
                    <a:pt x="100" y="88"/>
                  </a:cubicBezTo>
                  <a:cubicBezTo>
                    <a:pt x="99" y="87"/>
                    <a:pt x="99" y="86"/>
                    <a:pt x="100" y="85"/>
                  </a:cubicBezTo>
                  <a:cubicBezTo>
                    <a:pt x="104" y="82"/>
                    <a:pt x="107" y="79"/>
                    <a:pt x="110" y="76"/>
                  </a:cubicBezTo>
                  <a:cubicBezTo>
                    <a:pt x="111" y="76"/>
                    <a:pt x="111" y="76"/>
                    <a:pt x="112" y="76"/>
                  </a:cubicBezTo>
                  <a:cubicBezTo>
                    <a:pt x="113" y="76"/>
                    <a:pt x="113" y="76"/>
                    <a:pt x="114" y="76"/>
                  </a:cubicBezTo>
                  <a:cubicBezTo>
                    <a:pt x="114" y="77"/>
                    <a:pt x="114" y="79"/>
                    <a:pt x="113" y="80"/>
                  </a:cubicBezTo>
                  <a:cubicBezTo>
                    <a:pt x="110" y="82"/>
                    <a:pt x="107" y="85"/>
                    <a:pt x="103" y="88"/>
                  </a:cubicBezTo>
                  <a:cubicBezTo>
                    <a:pt x="103" y="89"/>
                    <a:pt x="102" y="89"/>
                    <a:pt x="102" y="89"/>
                  </a:cubicBezTo>
                  <a:moveTo>
                    <a:pt x="430" y="80"/>
                  </a:moveTo>
                  <a:cubicBezTo>
                    <a:pt x="429" y="80"/>
                    <a:pt x="429" y="80"/>
                    <a:pt x="428" y="80"/>
                  </a:cubicBezTo>
                  <a:cubicBezTo>
                    <a:pt x="425" y="77"/>
                    <a:pt x="422" y="74"/>
                    <a:pt x="418" y="72"/>
                  </a:cubicBezTo>
                  <a:cubicBezTo>
                    <a:pt x="417" y="71"/>
                    <a:pt x="417" y="69"/>
                    <a:pt x="418" y="68"/>
                  </a:cubicBezTo>
                  <a:cubicBezTo>
                    <a:pt x="418" y="68"/>
                    <a:pt x="419" y="68"/>
                    <a:pt x="419" y="68"/>
                  </a:cubicBezTo>
                  <a:cubicBezTo>
                    <a:pt x="420" y="68"/>
                    <a:pt x="420" y="68"/>
                    <a:pt x="421" y="68"/>
                  </a:cubicBezTo>
                  <a:cubicBezTo>
                    <a:pt x="424" y="71"/>
                    <a:pt x="428" y="73"/>
                    <a:pt x="431" y="76"/>
                  </a:cubicBezTo>
                  <a:cubicBezTo>
                    <a:pt x="432" y="77"/>
                    <a:pt x="432" y="78"/>
                    <a:pt x="432" y="79"/>
                  </a:cubicBezTo>
                  <a:cubicBezTo>
                    <a:pt x="431" y="80"/>
                    <a:pt x="431" y="80"/>
                    <a:pt x="430" y="80"/>
                  </a:cubicBezTo>
                  <a:moveTo>
                    <a:pt x="126" y="69"/>
                  </a:moveTo>
                  <a:cubicBezTo>
                    <a:pt x="125" y="69"/>
                    <a:pt x="125" y="69"/>
                    <a:pt x="124" y="68"/>
                  </a:cubicBezTo>
                  <a:cubicBezTo>
                    <a:pt x="124" y="67"/>
                    <a:pt x="124" y="66"/>
                    <a:pt x="125" y="65"/>
                  </a:cubicBezTo>
                  <a:cubicBezTo>
                    <a:pt x="128" y="62"/>
                    <a:pt x="132" y="60"/>
                    <a:pt x="136" y="58"/>
                  </a:cubicBezTo>
                  <a:cubicBezTo>
                    <a:pt x="136" y="57"/>
                    <a:pt x="137" y="57"/>
                    <a:pt x="137" y="57"/>
                  </a:cubicBezTo>
                  <a:cubicBezTo>
                    <a:pt x="138" y="57"/>
                    <a:pt x="139" y="58"/>
                    <a:pt x="139" y="58"/>
                  </a:cubicBezTo>
                  <a:cubicBezTo>
                    <a:pt x="140" y="59"/>
                    <a:pt x="140" y="61"/>
                    <a:pt x="138" y="61"/>
                  </a:cubicBezTo>
                  <a:cubicBezTo>
                    <a:pt x="135" y="64"/>
                    <a:pt x="131" y="66"/>
                    <a:pt x="127" y="69"/>
                  </a:cubicBezTo>
                  <a:cubicBezTo>
                    <a:pt x="127" y="69"/>
                    <a:pt x="127" y="69"/>
                    <a:pt x="126" y="69"/>
                  </a:cubicBezTo>
                  <a:moveTo>
                    <a:pt x="271" y="489"/>
                  </a:moveTo>
                  <a:cubicBezTo>
                    <a:pt x="150" y="489"/>
                    <a:pt x="52" y="391"/>
                    <a:pt x="52" y="270"/>
                  </a:cubicBezTo>
                  <a:cubicBezTo>
                    <a:pt x="52" y="149"/>
                    <a:pt x="150" y="51"/>
                    <a:pt x="271" y="51"/>
                  </a:cubicBezTo>
                  <a:cubicBezTo>
                    <a:pt x="392" y="51"/>
                    <a:pt x="490" y="149"/>
                    <a:pt x="490" y="270"/>
                  </a:cubicBezTo>
                  <a:cubicBezTo>
                    <a:pt x="490" y="391"/>
                    <a:pt x="392" y="489"/>
                    <a:pt x="271" y="489"/>
                  </a:cubicBezTo>
                  <a:moveTo>
                    <a:pt x="405" y="62"/>
                  </a:moveTo>
                  <a:cubicBezTo>
                    <a:pt x="404" y="62"/>
                    <a:pt x="404" y="62"/>
                    <a:pt x="403" y="61"/>
                  </a:cubicBezTo>
                  <a:cubicBezTo>
                    <a:pt x="400" y="59"/>
                    <a:pt x="396" y="57"/>
                    <a:pt x="392" y="55"/>
                  </a:cubicBezTo>
                  <a:cubicBezTo>
                    <a:pt x="391" y="54"/>
                    <a:pt x="391" y="53"/>
                    <a:pt x="391" y="52"/>
                  </a:cubicBezTo>
                  <a:cubicBezTo>
                    <a:pt x="392" y="51"/>
                    <a:pt x="392" y="50"/>
                    <a:pt x="393" y="50"/>
                  </a:cubicBezTo>
                  <a:cubicBezTo>
                    <a:pt x="393" y="50"/>
                    <a:pt x="394" y="51"/>
                    <a:pt x="394" y="51"/>
                  </a:cubicBezTo>
                  <a:cubicBezTo>
                    <a:pt x="398" y="53"/>
                    <a:pt x="402" y="55"/>
                    <a:pt x="406" y="58"/>
                  </a:cubicBezTo>
                  <a:cubicBezTo>
                    <a:pt x="407" y="58"/>
                    <a:pt x="407" y="60"/>
                    <a:pt x="406" y="61"/>
                  </a:cubicBezTo>
                  <a:cubicBezTo>
                    <a:pt x="406" y="61"/>
                    <a:pt x="405" y="62"/>
                    <a:pt x="405" y="62"/>
                  </a:cubicBezTo>
                  <a:moveTo>
                    <a:pt x="153" y="53"/>
                  </a:moveTo>
                  <a:cubicBezTo>
                    <a:pt x="152" y="53"/>
                    <a:pt x="151" y="52"/>
                    <a:pt x="151" y="51"/>
                  </a:cubicBezTo>
                  <a:cubicBezTo>
                    <a:pt x="150" y="50"/>
                    <a:pt x="151" y="49"/>
                    <a:pt x="152" y="48"/>
                  </a:cubicBezTo>
                  <a:cubicBezTo>
                    <a:pt x="156" y="46"/>
                    <a:pt x="160" y="44"/>
                    <a:pt x="164" y="42"/>
                  </a:cubicBezTo>
                  <a:cubicBezTo>
                    <a:pt x="164" y="42"/>
                    <a:pt x="164" y="42"/>
                    <a:pt x="165" y="42"/>
                  </a:cubicBezTo>
                  <a:cubicBezTo>
                    <a:pt x="166" y="42"/>
                    <a:pt x="166" y="43"/>
                    <a:pt x="167" y="43"/>
                  </a:cubicBezTo>
                  <a:cubicBezTo>
                    <a:pt x="167" y="44"/>
                    <a:pt x="167" y="46"/>
                    <a:pt x="166" y="46"/>
                  </a:cubicBezTo>
                  <a:cubicBezTo>
                    <a:pt x="162" y="48"/>
                    <a:pt x="158" y="50"/>
                    <a:pt x="154" y="52"/>
                  </a:cubicBezTo>
                  <a:cubicBezTo>
                    <a:pt x="153" y="53"/>
                    <a:pt x="153" y="53"/>
                    <a:pt x="153" y="53"/>
                  </a:cubicBezTo>
                  <a:moveTo>
                    <a:pt x="377" y="47"/>
                  </a:moveTo>
                  <a:cubicBezTo>
                    <a:pt x="376" y="46"/>
                    <a:pt x="376" y="46"/>
                    <a:pt x="376" y="46"/>
                  </a:cubicBezTo>
                  <a:cubicBezTo>
                    <a:pt x="372" y="45"/>
                    <a:pt x="368" y="43"/>
                    <a:pt x="364" y="41"/>
                  </a:cubicBezTo>
                  <a:cubicBezTo>
                    <a:pt x="363" y="41"/>
                    <a:pt x="362" y="39"/>
                    <a:pt x="363" y="38"/>
                  </a:cubicBezTo>
                  <a:cubicBezTo>
                    <a:pt x="363" y="37"/>
                    <a:pt x="364" y="37"/>
                    <a:pt x="365" y="37"/>
                  </a:cubicBezTo>
                  <a:cubicBezTo>
                    <a:pt x="365" y="37"/>
                    <a:pt x="365" y="37"/>
                    <a:pt x="366" y="37"/>
                  </a:cubicBezTo>
                  <a:cubicBezTo>
                    <a:pt x="370" y="39"/>
                    <a:pt x="374" y="41"/>
                    <a:pt x="378" y="42"/>
                  </a:cubicBezTo>
                  <a:cubicBezTo>
                    <a:pt x="379" y="43"/>
                    <a:pt x="380" y="44"/>
                    <a:pt x="379" y="45"/>
                  </a:cubicBezTo>
                  <a:cubicBezTo>
                    <a:pt x="379" y="46"/>
                    <a:pt x="378" y="47"/>
                    <a:pt x="377" y="47"/>
                  </a:cubicBezTo>
                  <a:moveTo>
                    <a:pt x="181" y="39"/>
                  </a:moveTo>
                  <a:cubicBezTo>
                    <a:pt x="180" y="39"/>
                    <a:pt x="179" y="39"/>
                    <a:pt x="179" y="38"/>
                  </a:cubicBezTo>
                  <a:cubicBezTo>
                    <a:pt x="179" y="37"/>
                    <a:pt x="179" y="36"/>
                    <a:pt x="180" y="35"/>
                  </a:cubicBezTo>
                  <a:cubicBezTo>
                    <a:pt x="185" y="34"/>
                    <a:pt x="189" y="32"/>
                    <a:pt x="193" y="31"/>
                  </a:cubicBezTo>
                  <a:cubicBezTo>
                    <a:pt x="193" y="31"/>
                    <a:pt x="194" y="31"/>
                    <a:pt x="194" y="31"/>
                  </a:cubicBezTo>
                  <a:cubicBezTo>
                    <a:pt x="195" y="31"/>
                    <a:pt x="196" y="31"/>
                    <a:pt x="196" y="32"/>
                  </a:cubicBezTo>
                  <a:cubicBezTo>
                    <a:pt x="196" y="33"/>
                    <a:pt x="196" y="35"/>
                    <a:pt x="195" y="35"/>
                  </a:cubicBezTo>
                  <a:cubicBezTo>
                    <a:pt x="190" y="36"/>
                    <a:pt x="186" y="38"/>
                    <a:pt x="182" y="39"/>
                  </a:cubicBezTo>
                  <a:cubicBezTo>
                    <a:pt x="181" y="39"/>
                    <a:pt x="181" y="39"/>
                    <a:pt x="181" y="39"/>
                  </a:cubicBezTo>
                  <a:moveTo>
                    <a:pt x="348" y="35"/>
                  </a:moveTo>
                  <a:cubicBezTo>
                    <a:pt x="347" y="35"/>
                    <a:pt x="347" y="35"/>
                    <a:pt x="347" y="35"/>
                  </a:cubicBezTo>
                  <a:cubicBezTo>
                    <a:pt x="343" y="34"/>
                    <a:pt x="339" y="32"/>
                    <a:pt x="335" y="31"/>
                  </a:cubicBezTo>
                  <a:cubicBezTo>
                    <a:pt x="333" y="31"/>
                    <a:pt x="333" y="30"/>
                    <a:pt x="333" y="29"/>
                  </a:cubicBezTo>
                  <a:cubicBezTo>
                    <a:pt x="333" y="28"/>
                    <a:pt x="334" y="27"/>
                    <a:pt x="335" y="27"/>
                  </a:cubicBezTo>
                  <a:cubicBezTo>
                    <a:pt x="335" y="27"/>
                    <a:pt x="336" y="27"/>
                    <a:pt x="336" y="27"/>
                  </a:cubicBezTo>
                  <a:cubicBezTo>
                    <a:pt x="340" y="28"/>
                    <a:pt x="345" y="29"/>
                    <a:pt x="349" y="31"/>
                  </a:cubicBezTo>
                  <a:cubicBezTo>
                    <a:pt x="350" y="31"/>
                    <a:pt x="351" y="32"/>
                    <a:pt x="350" y="34"/>
                  </a:cubicBezTo>
                  <a:cubicBezTo>
                    <a:pt x="350" y="35"/>
                    <a:pt x="349" y="35"/>
                    <a:pt x="348" y="35"/>
                  </a:cubicBezTo>
                  <a:moveTo>
                    <a:pt x="211" y="30"/>
                  </a:moveTo>
                  <a:cubicBezTo>
                    <a:pt x="210" y="30"/>
                    <a:pt x="209" y="29"/>
                    <a:pt x="209" y="28"/>
                  </a:cubicBezTo>
                  <a:cubicBezTo>
                    <a:pt x="209" y="27"/>
                    <a:pt x="209" y="26"/>
                    <a:pt x="211" y="26"/>
                  </a:cubicBezTo>
                  <a:cubicBezTo>
                    <a:pt x="215" y="25"/>
                    <a:pt x="219" y="24"/>
                    <a:pt x="224" y="23"/>
                  </a:cubicBezTo>
                  <a:cubicBezTo>
                    <a:pt x="224" y="23"/>
                    <a:pt x="224" y="23"/>
                    <a:pt x="224" y="23"/>
                  </a:cubicBezTo>
                  <a:cubicBezTo>
                    <a:pt x="225" y="23"/>
                    <a:pt x="226" y="24"/>
                    <a:pt x="226" y="25"/>
                  </a:cubicBezTo>
                  <a:cubicBezTo>
                    <a:pt x="227" y="26"/>
                    <a:pt x="226" y="27"/>
                    <a:pt x="225" y="27"/>
                  </a:cubicBezTo>
                  <a:cubicBezTo>
                    <a:pt x="220" y="28"/>
                    <a:pt x="216" y="29"/>
                    <a:pt x="212" y="30"/>
                  </a:cubicBezTo>
                  <a:cubicBezTo>
                    <a:pt x="211" y="30"/>
                    <a:pt x="211" y="30"/>
                    <a:pt x="211" y="30"/>
                  </a:cubicBezTo>
                  <a:moveTo>
                    <a:pt x="318" y="27"/>
                  </a:moveTo>
                  <a:cubicBezTo>
                    <a:pt x="317" y="27"/>
                    <a:pt x="317" y="27"/>
                    <a:pt x="317" y="27"/>
                  </a:cubicBezTo>
                  <a:cubicBezTo>
                    <a:pt x="313" y="26"/>
                    <a:pt x="309" y="26"/>
                    <a:pt x="304" y="25"/>
                  </a:cubicBezTo>
                  <a:cubicBezTo>
                    <a:pt x="303" y="25"/>
                    <a:pt x="302" y="24"/>
                    <a:pt x="302" y="23"/>
                  </a:cubicBezTo>
                  <a:cubicBezTo>
                    <a:pt x="302" y="22"/>
                    <a:pt x="303" y="21"/>
                    <a:pt x="305" y="21"/>
                  </a:cubicBezTo>
                  <a:cubicBezTo>
                    <a:pt x="305" y="21"/>
                    <a:pt x="305" y="21"/>
                    <a:pt x="305" y="21"/>
                  </a:cubicBezTo>
                  <a:cubicBezTo>
                    <a:pt x="309" y="21"/>
                    <a:pt x="314" y="22"/>
                    <a:pt x="318" y="23"/>
                  </a:cubicBezTo>
                  <a:cubicBezTo>
                    <a:pt x="319" y="23"/>
                    <a:pt x="320" y="24"/>
                    <a:pt x="320" y="26"/>
                  </a:cubicBezTo>
                  <a:cubicBezTo>
                    <a:pt x="320" y="27"/>
                    <a:pt x="319" y="27"/>
                    <a:pt x="318" y="27"/>
                  </a:cubicBezTo>
                  <a:moveTo>
                    <a:pt x="242" y="25"/>
                  </a:moveTo>
                  <a:cubicBezTo>
                    <a:pt x="241" y="25"/>
                    <a:pt x="240" y="24"/>
                    <a:pt x="240" y="23"/>
                  </a:cubicBezTo>
                  <a:cubicBezTo>
                    <a:pt x="240" y="21"/>
                    <a:pt x="241" y="20"/>
                    <a:pt x="242" y="20"/>
                  </a:cubicBezTo>
                  <a:cubicBezTo>
                    <a:pt x="246" y="20"/>
                    <a:pt x="251" y="19"/>
                    <a:pt x="255" y="19"/>
                  </a:cubicBezTo>
                  <a:cubicBezTo>
                    <a:pt x="255" y="19"/>
                    <a:pt x="255" y="19"/>
                    <a:pt x="255" y="19"/>
                  </a:cubicBezTo>
                  <a:cubicBezTo>
                    <a:pt x="257" y="19"/>
                    <a:pt x="258" y="20"/>
                    <a:pt x="258" y="21"/>
                  </a:cubicBezTo>
                  <a:cubicBezTo>
                    <a:pt x="258" y="22"/>
                    <a:pt x="257" y="23"/>
                    <a:pt x="256" y="23"/>
                  </a:cubicBezTo>
                  <a:cubicBezTo>
                    <a:pt x="251" y="24"/>
                    <a:pt x="247" y="24"/>
                    <a:pt x="242" y="25"/>
                  </a:cubicBezTo>
                  <a:cubicBezTo>
                    <a:pt x="242" y="25"/>
                    <a:pt x="242" y="25"/>
                    <a:pt x="242" y="25"/>
                  </a:cubicBezTo>
                  <a:moveTo>
                    <a:pt x="287" y="23"/>
                  </a:moveTo>
                  <a:cubicBezTo>
                    <a:pt x="287" y="23"/>
                    <a:pt x="287" y="23"/>
                    <a:pt x="287" y="23"/>
                  </a:cubicBezTo>
                  <a:cubicBezTo>
                    <a:pt x="282" y="23"/>
                    <a:pt x="278" y="23"/>
                    <a:pt x="273" y="23"/>
                  </a:cubicBezTo>
                  <a:cubicBezTo>
                    <a:pt x="272" y="23"/>
                    <a:pt x="271" y="22"/>
                    <a:pt x="271" y="21"/>
                  </a:cubicBezTo>
                  <a:cubicBezTo>
                    <a:pt x="271" y="19"/>
                    <a:pt x="272" y="18"/>
                    <a:pt x="273" y="18"/>
                  </a:cubicBezTo>
                  <a:cubicBezTo>
                    <a:pt x="278" y="19"/>
                    <a:pt x="282" y="19"/>
                    <a:pt x="287" y="19"/>
                  </a:cubicBezTo>
                  <a:cubicBezTo>
                    <a:pt x="288" y="19"/>
                    <a:pt x="289" y="20"/>
                    <a:pt x="289" y="21"/>
                  </a:cubicBezTo>
                  <a:cubicBezTo>
                    <a:pt x="289" y="23"/>
                    <a:pt x="288" y="23"/>
                    <a:pt x="287" y="23"/>
                  </a:cubicBezTo>
                  <a:moveTo>
                    <a:pt x="271" y="0"/>
                  </a:moveTo>
                  <a:cubicBezTo>
                    <a:pt x="121" y="0"/>
                    <a:pt x="0" y="121"/>
                    <a:pt x="0" y="270"/>
                  </a:cubicBezTo>
                  <a:cubicBezTo>
                    <a:pt x="0" y="420"/>
                    <a:pt x="121" y="541"/>
                    <a:pt x="271" y="541"/>
                  </a:cubicBezTo>
                  <a:cubicBezTo>
                    <a:pt x="420" y="541"/>
                    <a:pt x="541" y="420"/>
                    <a:pt x="541" y="270"/>
                  </a:cubicBezTo>
                  <a:cubicBezTo>
                    <a:pt x="541" y="121"/>
                    <a:pt x="420" y="0"/>
                    <a:pt x="271" y="0"/>
                  </a:cubicBezTo>
                </a:path>
              </a:pathLst>
            </a:custGeom>
            <a:solidFill>
              <a:schemeClr val="tx2">
                <a:lumMod val="20000"/>
                <a:lumOff val="80000"/>
              </a:schemeClr>
            </a:solidFill>
            <a:ln>
              <a:noFill/>
            </a:ln>
          </p:spPr>
          <p:txBody>
            <a:bodyPr/>
            <a:lstStyle/>
            <a:p>
              <a:pPr eaLnBrk="1" fontAlgn="auto" hangingPunct="1">
                <a:spcBef>
                  <a:spcPts val="0"/>
                </a:spcBef>
                <a:spcAft>
                  <a:spcPts val="0"/>
                </a:spcAft>
                <a:defRPr/>
              </a:pPr>
              <a:endParaRPr lang="ru-RU">
                <a:cs typeface="+mn-cs"/>
              </a:endParaRPr>
            </a:p>
          </p:txBody>
        </p:sp>
        <p:sp>
          <p:nvSpPr>
            <p:cNvPr id="116" name="Freeform 169">
              <a:extLst>
                <a:ext uri="{FF2B5EF4-FFF2-40B4-BE49-F238E27FC236}">
                  <a16:creationId xmlns:a16="http://schemas.microsoft.com/office/drawing/2014/main" id="{ABB4CB64-556C-C645-A8C2-B7CB9FB7E453}"/>
                </a:ext>
              </a:extLst>
            </p:cNvPr>
            <p:cNvSpPr>
              <a:spLocks noEditPoints="1"/>
            </p:cNvSpPr>
            <p:nvPr/>
          </p:nvSpPr>
          <p:spPr bwMode="auto">
            <a:xfrm>
              <a:off x="3232140" y="1560620"/>
              <a:ext cx="2645195" cy="2648413"/>
            </a:xfrm>
            <a:custGeom>
              <a:avLst/>
              <a:gdLst>
                <a:gd name="T0" fmla="*/ 1948830 w 504"/>
                <a:gd name="T1" fmla="*/ 3902403 h 504"/>
                <a:gd name="T2" fmla="*/ 2173993 w 504"/>
                <a:gd name="T3" fmla="*/ 3902403 h 504"/>
                <a:gd name="T4" fmla="*/ 1591674 w 504"/>
                <a:gd name="T5" fmla="*/ 3847987 h 504"/>
                <a:gd name="T6" fmla="*/ 2406921 w 504"/>
                <a:gd name="T7" fmla="*/ 3832439 h 504"/>
                <a:gd name="T8" fmla="*/ 1343217 w 504"/>
                <a:gd name="T9" fmla="*/ 3824665 h 504"/>
                <a:gd name="T10" fmla="*/ 2531149 w 504"/>
                <a:gd name="T11" fmla="*/ 3816892 h 504"/>
                <a:gd name="T12" fmla="*/ 1218989 w 504"/>
                <a:gd name="T13" fmla="*/ 3778023 h 504"/>
                <a:gd name="T14" fmla="*/ 1218989 w 504"/>
                <a:gd name="T15" fmla="*/ 3778023 h 504"/>
                <a:gd name="T16" fmla="*/ 2779606 w 504"/>
                <a:gd name="T17" fmla="*/ 3739155 h 504"/>
                <a:gd name="T18" fmla="*/ 1009354 w 504"/>
                <a:gd name="T19" fmla="*/ 3638096 h 504"/>
                <a:gd name="T20" fmla="*/ 3090176 w 504"/>
                <a:gd name="T21" fmla="*/ 3537038 h 504"/>
                <a:gd name="T22" fmla="*/ 706548 w 504"/>
                <a:gd name="T23" fmla="*/ 3443754 h 504"/>
                <a:gd name="T24" fmla="*/ 3175583 w 504"/>
                <a:gd name="T25" fmla="*/ 3443754 h 504"/>
                <a:gd name="T26" fmla="*/ 597848 w 504"/>
                <a:gd name="T27" fmla="*/ 3373790 h 504"/>
                <a:gd name="T28" fmla="*/ 3361925 w 504"/>
                <a:gd name="T29" fmla="*/ 3311601 h 504"/>
                <a:gd name="T30" fmla="*/ 3361925 w 504"/>
                <a:gd name="T31" fmla="*/ 3311601 h 504"/>
                <a:gd name="T32" fmla="*/ 458091 w 504"/>
                <a:gd name="T33" fmla="*/ 3194995 h 504"/>
                <a:gd name="T34" fmla="*/ 3594853 w 504"/>
                <a:gd name="T35" fmla="*/ 3031747 h 504"/>
                <a:gd name="T36" fmla="*/ 271749 w 504"/>
                <a:gd name="T37" fmla="*/ 2884047 h 504"/>
                <a:gd name="T38" fmla="*/ 3680260 w 504"/>
                <a:gd name="T39" fmla="*/ 2798536 h 504"/>
                <a:gd name="T40" fmla="*/ 131992 w 504"/>
                <a:gd name="T41" fmla="*/ 2681930 h 504"/>
                <a:gd name="T42" fmla="*/ 3750139 w 504"/>
                <a:gd name="T43" fmla="*/ 2697477 h 504"/>
                <a:gd name="T44" fmla="*/ 108700 w 504"/>
                <a:gd name="T45" fmla="*/ 2557551 h 504"/>
                <a:gd name="T46" fmla="*/ 108700 w 504"/>
                <a:gd name="T47" fmla="*/ 2557551 h 504"/>
                <a:gd name="T48" fmla="*/ 3843310 w 504"/>
                <a:gd name="T49" fmla="*/ 2456492 h 504"/>
                <a:gd name="T50" fmla="*/ 62114 w 504"/>
                <a:gd name="T51" fmla="*/ 2301018 h 504"/>
                <a:gd name="T52" fmla="*/ 3889895 w 504"/>
                <a:gd name="T53" fmla="*/ 2091128 h 504"/>
                <a:gd name="T54" fmla="*/ 0 w 504"/>
                <a:gd name="T55" fmla="*/ 1958975 h 504"/>
                <a:gd name="T56" fmla="*/ 3889895 w 504"/>
                <a:gd name="T57" fmla="*/ 1990070 h 504"/>
                <a:gd name="T58" fmla="*/ 3913188 w 504"/>
                <a:gd name="T59" fmla="*/ 1966749 h 504"/>
                <a:gd name="T60" fmla="*/ 46586 w 504"/>
                <a:gd name="T61" fmla="*/ 1717990 h 504"/>
                <a:gd name="T62" fmla="*/ 3882131 w 504"/>
                <a:gd name="T63" fmla="*/ 1609158 h 504"/>
                <a:gd name="T64" fmla="*/ 62114 w 504"/>
                <a:gd name="T65" fmla="*/ 1469231 h 504"/>
                <a:gd name="T66" fmla="*/ 3788960 w 504"/>
                <a:gd name="T67" fmla="*/ 1383720 h 504"/>
                <a:gd name="T68" fmla="*/ 108700 w 504"/>
                <a:gd name="T69" fmla="*/ 1360399 h 504"/>
                <a:gd name="T70" fmla="*/ 3757903 w 504"/>
                <a:gd name="T71" fmla="*/ 1267115 h 504"/>
                <a:gd name="T72" fmla="*/ 3757903 w 504"/>
                <a:gd name="T73" fmla="*/ 1267115 h 504"/>
                <a:gd name="T74" fmla="*/ 225164 w 504"/>
                <a:gd name="T75" fmla="*/ 1127188 h 504"/>
                <a:gd name="T76" fmla="*/ 3664732 w 504"/>
                <a:gd name="T77" fmla="*/ 1018356 h 504"/>
                <a:gd name="T78" fmla="*/ 395977 w 504"/>
                <a:gd name="T79" fmla="*/ 808466 h 504"/>
                <a:gd name="T80" fmla="*/ 3447332 w 504"/>
                <a:gd name="T81" fmla="*/ 722955 h 504"/>
                <a:gd name="T82" fmla="*/ 458091 w 504"/>
                <a:gd name="T83" fmla="*/ 699634 h 504"/>
                <a:gd name="T84" fmla="*/ 3354161 w 504"/>
                <a:gd name="T85" fmla="*/ 645218 h 504"/>
                <a:gd name="T86" fmla="*/ 644434 w 504"/>
                <a:gd name="T87" fmla="*/ 551933 h 504"/>
                <a:gd name="T88" fmla="*/ 644434 w 504"/>
                <a:gd name="T89" fmla="*/ 551933 h 504"/>
                <a:gd name="T90" fmla="*/ 3206640 w 504"/>
                <a:gd name="T91" fmla="*/ 474196 h 504"/>
                <a:gd name="T92" fmla="*/ 923947 w 504"/>
                <a:gd name="T93" fmla="*/ 334270 h 504"/>
                <a:gd name="T94" fmla="*/ 2911598 w 504"/>
                <a:gd name="T95" fmla="*/ 256532 h 504"/>
                <a:gd name="T96" fmla="*/ 1125818 w 504"/>
                <a:gd name="T97" fmla="*/ 186569 h 504"/>
                <a:gd name="T98" fmla="*/ 2678670 w 504"/>
                <a:gd name="T99" fmla="*/ 178795 h 504"/>
                <a:gd name="T100" fmla="*/ 1242282 w 504"/>
                <a:gd name="T101" fmla="*/ 155474 h 504"/>
                <a:gd name="T102" fmla="*/ 2554442 w 504"/>
                <a:gd name="T103" fmla="*/ 132153 h 504"/>
                <a:gd name="T104" fmla="*/ 2554442 w 504"/>
                <a:gd name="T105" fmla="*/ 132153 h 504"/>
                <a:gd name="T106" fmla="*/ 1498503 w 504"/>
                <a:gd name="T107" fmla="*/ 93285 h 504"/>
                <a:gd name="T108" fmla="*/ 2321514 w 504"/>
                <a:gd name="T109" fmla="*/ 38869 h 504"/>
                <a:gd name="T110" fmla="*/ 1855659 w 504"/>
                <a:gd name="T111" fmla="*/ 23321 h 504"/>
                <a:gd name="T112" fmla="*/ 1956594 w 504"/>
                <a:gd name="T113" fmla="*/ 23321 h 5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04" h="504">
                  <a:moveTo>
                    <a:pt x="249" y="504"/>
                  </a:moveTo>
                  <a:cubicBezTo>
                    <a:pt x="249" y="504"/>
                    <a:pt x="249" y="504"/>
                    <a:pt x="249" y="504"/>
                  </a:cubicBezTo>
                  <a:cubicBezTo>
                    <a:pt x="244" y="504"/>
                    <a:pt x="240" y="504"/>
                    <a:pt x="235" y="504"/>
                  </a:cubicBezTo>
                  <a:cubicBezTo>
                    <a:pt x="234" y="503"/>
                    <a:pt x="233" y="502"/>
                    <a:pt x="233" y="501"/>
                  </a:cubicBezTo>
                  <a:cubicBezTo>
                    <a:pt x="233" y="500"/>
                    <a:pt x="234" y="499"/>
                    <a:pt x="236" y="499"/>
                  </a:cubicBezTo>
                  <a:cubicBezTo>
                    <a:pt x="240" y="499"/>
                    <a:pt x="244" y="500"/>
                    <a:pt x="249" y="500"/>
                  </a:cubicBezTo>
                  <a:cubicBezTo>
                    <a:pt x="250" y="500"/>
                    <a:pt x="251" y="501"/>
                    <a:pt x="251" y="502"/>
                  </a:cubicBezTo>
                  <a:cubicBezTo>
                    <a:pt x="251" y="503"/>
                    <a:pt x="250" y="504"/>
                    <a:pt x="249" y="504"/>
                  </a:cubicBezTo>
                  <a:moveTo>
                    <a:pt x="267" y="504"/>
                  </a:moveTo>
                  <a:cubicBezTo>
                    <a:pt x="266" y="504"/>
                    <a:pt x="265" y="503"/>
                    <a:pt x="264" y="502"/>
                  </a:cubicBezTo>
                  <a:cubicBezTo>
                    <a:pt x="264" y="500"/>
                    <a:pt x="265" y="499"/>
                    <a:pt x="267" y="499"/>
                  </a:cubicBezTo>
                  <a:cubicBezTo>
                    <a:pt x="271" y="499"/>
                    <a:pt x="275" y="499"/>
                    <a:pt x="280" y="498"/>
                  </a:cubicBezTo>
                  <a:cubicBezTo>
                    <a:pt x="281" y="498"/>
                    <a:pt x="282" y="499"/>
                    <a:pt x="282" y="500"/>
                  </a:cubicBezTo>
                  <a:cubicBezTo>
                    <a:pt x="282" y="501"/>
                    <a:pt x="282" y="502"/>
                    <a:pt x="280" y="502"/>
                  </a:cubicBezTo>
                  <a:cubicBezTo>
                    <a:pt x="276" y="503"/>
                    <a:pt x="271" y="503"/>
                    <a:pt x="267" y="504"/>
                  </a:cubicBezTo>
                  <a:cubicBezTo>
                    <a:pt x="267" y="504"/>
                    <a:pt x="267" y="504"/>
                    <a:pt x="267" y="504"/>
                  </a:cubicBezTo>
                  <a:moveTo>
                    <a:pt x="218" y="502"/>
                  </a:moveTo>
                  <a:cubicBezTo>
                    <a:pt x="217" y="502"/>
                    <a:pt x="217" y="502"/>
                    <a:pt x="217" y="502"/>
                  </a:cubicBezTo>
                  <a:cubicBezTo>
                    <a:pt x="213" y="501"/>
                    <a:pt x="208" y="500"/>
                    <a:pt x="204" y="500"/>
                  </a:cubicBezTo>
                  <a:cubicBezTo>
                    <a:pt x="203" y="499"/>
                    <a:pt x="202" y="498"/>
                    <a:pt x="202" y="497"/>
                  </a:cubicBezTo>
                  <a:cubicBezTo>
                    <a:pt x="202" y="496"/>
                    <a:pt x="204" y="495"/>
                    <a:pt x="205" y="495"/>
                  </a:cubicBezTo>
                  <a:cubicBezTo>
                    <a:pt x="209" y="496"/>
                    <a:pt x="213" y="497"/>
                    <a:pt x="218" y="497"/>
                  </a:cubicBezTo>
                  <a:cubicBezTo>
                    <a:pt x="219" y="497"/>
                    <a:pt x="220" y="499"/>
                    <a:pt x="220" y="500"/>
                  </a:cubicBezTo>
                  <a:cubicBezTo>
                    <a:pt x="220" y="501"/>
                    <a:pt x="219" y="502"/>
                    <a:pt x="218" y="502"/>
                  </a:cubicBezTo>
                  <a:moveTo>
                    <a:pt x="298" y="500"/>
                  </a:moveTo>
                  <a:cubicBezTo>
                    <a:pt x="297" y="500"/>
                    <a:pt x="296" y="499"/>
                    <a:pt x="296" y="498"/>
                  </a:cubicBezTo>
                  <a:cubicBezTo>
                    <a:pt x="295" y="497"/>
                    <a:pt x="296" y="496"/>
                    <a:pt x="297" y="495"/>
                  </a:cubicBezTo>
                  <a:cubicBezTo>
                    <a:pt x="302" y="495"/>
                    <a:pt x="306" y="494"/>
                    <a:pt x="310" y="493"/>
                  </a:cubicBezTo>
                  <a:cubicBezTo>
                    <a:pt x="312" y="492"/>
                    <a:pt x="313" y="493"/>
                    <a:pt x="313" y="494"/>
                  </a:cubicBezTo>
                  <a:cubicBezTo>
                    <a:pt x="313" y="495"/>
                    <a:pt x="313" y="497"/>
                    <a:pt x="311" y="497"/>
                  </a:cubicBezTo>
                  <a:cubicBezTo>
                    <a:pt x="307" y="498"/>
                    <a:pt x="303" y="499"/>
                    <a:pt x="298" y="500"/>
                  </a:cubicBezTo>
                  <a:cubicBezTo>
                    <a:pt x="298" y="500"/>
                    <a:pt x="298" y="500"/>
                    <a:pt x="298" y="500"/>
                  </a:cubicBezTo>
                  <a:moveTo>
                    <a:pt x="187" y="496"/>
                  </a:moveTo>
                  <a:cubicBezTo>
                    <a:pt x="186" y="495"/>
                    <a:pt x="186" y="495"/>
                    <a:pt x="186" y="495"/>
                  </a:cubicBezTo>
                  <a:cubicBezTo>
                    <a:pt x="182" y="494"/>
                    <a:pt x="178" y="493"/>
                    <a:pt x="173" y="492"/>
                  </a:cubicBezTo>
                  <a:cubicBezTo>
                    <a:pt x="172" y="491"/>
                    <a:pt x="171" y="490"/>
                    <a:pt x="172" y="489"/>
                  </a:cubicBezTo>
                  <a:cubicBezTo>
                    <a:pt x="172" y="488"/>
                    <a:pt x="174" y="487"/>
                    <a:pt x="175" y="487"/>
                  </a:cubicBezTo>
                  <a:cubicBezTo>
                    <a:pt x="179" y="489"/>
                    <a:pt x="183" y="490"/>
                    <a:pt x="187" y="491"/>
                  </a:cubicBezTo>
                  <a:cubicBezTo>
                    <a:pt x="189" y="492"/>
                    <a:pt x="189" y="493"/>
                    <a:pt x="189" y="494"/>
                  </a:cubicBezTo>
                  <a:cubicBezTo>
                    <a:pt x="189" y="495"/>
                    <a:pt x="188" y="496"/>
                    <a:pt x="187" y="496"/>
                  </a:cubicBezTo>
                  <a:moveTo>
                    <a:pt x="328" y="492"/>
                  </a:moveTo>
                  <a:cubicBezTo>
                    <a:pt x="327" y="492"/>
                    <a:pt x="326" y="492"/>
                    <a:pt x="326" y="491"/>
                  </a:cubicBezTo>
                  <a:cubicBezTo>
                    <a:pt x="326" y="489"/>
                    <a:pt x="326" y="488"/>
                    <a:pt x="327" y="488"/>
                  </a:cubicBezTo>
                  <a:cubicBezTo>
                    <a:pt x="332" y="486"/>
                    <a:pt x="336" y="485"/>
                    <a:pt x="340" y="483"/>
                  </a:cubicBezTo>
                  <a:cubicBezTo>
                    <a:pt x="341" y="483"/>
                    <a:pt x="343" y="484"/>
                    <a:pt x="343" y="485"/>
                  </a:cubicBezTo>
                  <a:cubicBezTo>
                    <a:pt x="343" y="486"/>
                    <a:pt x="343" y="487"/>
                    <a:pt x="342" y="488"/>
                  </a:cubicBezTo>
                  <a:cubicBezTo>
                    <a:pt x="337" y="489"/>
                    <a:pt x="333" y="491"/>
                    <a:pt x="329" y="492"/>
                  </a:cubicBezTo>
                  <a:cubicBezTo>
                    <a:pt x="328" y="492"/>
                    <a:pt x="328" y="492"/>
                    <a:pt x="328" y="492"/>
                  </a:cubicBezTo>
                  <a:moveTo>
                    <a:pt x="157" y="486"/>
                  </a:moveTo>
                  <a:cubicBezTo>
                    <a:pt x="156" y="485"/>
                    <a:pt x="156" y="485"/>
                    <a:pt x="156" y="485"/>
                  </a:cubicBezTo>
                  <a:cubicBezTo>
                    <a:pt x="152" y="484"/>
                    <a:pt x="148" y="482"/>
                    <a:pt x="144" y="480"/>
                  </a:cubicBezTo>
                  <a:cubicBezTo>
                    <a:pt x="143" y="479"/>
                    <a:pt x="142" y="478"/>
                    <a:pt x="143" y="477"/>
                  </a:cubicBezTo>
                  <a:cubicBezTo>
                    <a:pt x="143" y="476"/>
                    <a:pt x="145" y="475"/>
                    <a:pt x="146" y="476"/>
                  </a:cubicBezTo>
                  <a:cubicBezTo>
                    <a:pt x="150" y="478"/>
                    <a:pt x="154" y="480"/>
                    <a:pt x="158" y="481"/>
                  </a:cubicBezTo>
                  <a:cubicBezTo>
                    <a:pt x="159" y="482"/>
                    <a:pt x="160" y="483"/>
                    <a:pt x="159" y="484"/>
                  </a:cubicBezTo>
                  <a:cubicBezTo>
                    <a:pt x="159" y="485"/>
                    <a:pt x="158" y="486"/>
                    <a:pt x="157" y="486"/>
                  </a:cubicBezTo>
                  <a:moveTo>
                    <a:pt x="357" y="481"/>
                  </a:moveTo>
                  <a:cubicBezTo>
                    <a:pt x="357" y="481"/>
                    <a:pt x="356" y="480"/>
                    <a:pt x="355" y="479"/>
                  </a:cubicBezTo>
                  <a:cubicBezTo>
                    <a:pt x="355" y="478"/>
                    <a:pt x="355" y="477"/>
                    <a:pt x="356" y="476"/>
                  </a:cubicBezTo>
                  <a:cubicBezTo>
                    <a:pt x="360" y="475"/>
                    <a:pt x="364" y="473"/>
                    <a:pt x="368" y="471"/>
                  </a:cubicBezTo>
                  <a:cubicBezTo>
                    <a:pt x="369" y="470"/>
                    <a:pt x="371" y="470"/>
                    <a:pt x="371" y="471"/>
                  </a:cubicBezTo>
                  <a:cubicBezTo>
                    <a:pt x="372" y="473"/>
                    <a:pt x="372" y="474"/>
                    <a:pt x="370" y="474"/>
                  </a:cubicBezTo>
                  <a:cubicBezTo>
                    <a:pt x="366" y="477"/>
                    <a:pt x="362" y="479"/>
                    <a:pt x="358" y="481"/>
                  </a:cubicBezTo>
                  <a:cubicBezTo>
                    <a:pt x="357" y="481"/>
                    <a:pt x="357" y="481"/>
                    <a:pt x="357" y="481"/>
                  </a:cubicBezTo>
                  <a:moveTo>
                    <a:pt x="129" y="472"/>
                  </a:moveTo>
                  <a:cubicBezTo>
                    <a:pt x="129" y="472"/>
                    <a:pt x="128" y="472"/>
                    <a:pt x="128" y="472"/>
                  </a:cubicBezTo>
                  <a:cubicBezTo>
                    <a:pt x="124" y="469"/>
                    <a:pt x="120" y="467"/>
                    <a:pt x="116" y="465"/>
                  </a:cubicBezTo>
                  <a:cubicBezTo>
                    <a:pt x="115" y="464"/>
                    <a:pt x="115" y="463"/>
                    <a:pt x="116" y="462"/>
                  </a:cubicBezTo>
                  <a:cubicBezTo>
                    <a:pt x="116" y="460"/>
                    <a:pt x="118" y="460"/>
                    <a:pt x="119" y="461"/>
                  </a:cubicBezTo>
                  <a:cubicBezTo>
                    <a:pt x="122" y="463"/>
                    <a:pt x="126" y="466"/>
                    <a:pt x="130" y="468"/>
                  </a:cubicBezTo>
                  <a:cubicBezTo>
                    <a:pt x="131" y="468"/>
                    <a:pt x="132" y="470"/>
                    <a:pt x="131" y="471"/>
                  </a:cubicBezTo>
                  <a:cubicBezTo>
                    <a:pt x="131" y="471"/>
                    <a:pt x="130" y="472"/>
                    <a:pt x="129" y="472"/>
                  </a:cubicBezTo>
                  <a:moveTo>
                    <a:pt x="385" y="466"/>
                  </a:moveTo>
                  <a:cubicBezTo>
                    <a:pt x="384" y="466"/>
                    <a:pt x="383" y="465"/>
                    <a:pt x="383" y="465"/>
                  </a:cubicBezTo>
                  <a:cubicBezTo>
                    <a:pt x="382" y="464"/>
                    <a:pt x="383" y="462"/>
                    <a:pt x="384" y="462"/>
                  </a:cubicBezTo>
                  <a:cubicBezTo>
                    <a:pt x="387" y="459"/>
                    <a:pt x="391" y="457"/>
                    <a:pt x="395" y="454"/>
                  </a:cubicBezTo>
                  <a:cubicBezTo>
                    <a:pt x="396" y="453"/>
                    <a:pt x="397" y="454"/>
                    <a:pt x="398" y="455"/>
                  </a:cubicBezTo>
                  <a:cubicBezTo>
                    <a:pt x="399" y="456"/>
                    <a:pt x="398" y="457"/>
                    <a:pt x="397" y="458"/>
                  </a:cubicBezTo>
                  <a:cubicBezTo>
                    <a:pt x="394" y="460"/>
                    <a:pt x="390" y="463"/>
                    <a:pt x="386" y="465"/>
                  </a:cubicBezTo>
                  <a:cubicBezTo>
                    <a:pt x="386" y="466"/>
                    <a:pt x="385" y="466"/>
                    <a:pt x="385" y="466"/>
                  </a:cubicBezTo>
                  <a:moveTo>
                    <a:pt x="103" y="455"/>
                  </a:moveTo>
                  <a:cubicBezTo>
                    <a:pt x="102" y="455"/>
                    <a:pt x="102" y="455"/>
                    <a:pt x="101" y="454"/>
                  </a:cubicBezTo>
                  <a:cubicBezTo>
                    <a:pt x="98" y="452"/>
                    <a:pt x="94" y="449"/>
                    <a:pt x="91" y="446"/>
                  </a:cubicBezTo>
                  <a:cubicBezTo>
                    <a:pt x="90" y="445"/>
                    <a:pt x="90" y="444"/>
                    <a:pt x="91" y="443"/>
                  </a:cubicBezTo>
                  <a:cubicBezTo>
                    <a:pt x="91" y="442"/>
                    <a:pt x="93" y="442"/>
                    <a:pt x="94" y="443"/>
                  </a:cubicBezTo>
                  <a:cubicBezTo>
                    <a:pt x="97" y="445"/>
                    <a:pt x="101" y="448"/>
                    <a:pt x="104" y="451"/>
                  </a:cubicBezTo>
                  <a:cubicBezTo>
                    <a:pt x="105" y="451"/>
                    <a:pt x="105" y="453"/>
                    <a:pt x="105" y="454"/>
                  </a:cubicBezTo>
                  <a:cubicBezTo>
                    <a:pt x="104" y="454"/>
                    <a:pt x="103" y="455"/>
                    <a:pt x="103" y="455"/>
                  </a:cubicBezTo>
                  <a:moveTo>
                    <a:pt x="410" y="447"/>
                  </a:moveTo>
                  <a:cubicBezTo>
                    <a:pt x="410" y="447"/>
                    <a:pt x="409" y="447"/>
                    <a:pt x="409" y="447"/>
                  </a:cubicBezTo>
                  <a:cubicBezTo>
                    <a:pt x="408" y="446"/>
                    <a:pt x="408" y="444"/>
                    <a:pt x="409" y="443"/>
                  </a:cubicBezTo>
                  <a:cubicBezTo>
                    <a:pt x="412" y="441"/>
                    <a:pt x="416" y="438"/>
                    <a:pt x="419" y="435"/>
                  </a:cubicBezTo>
                  <a:cubicBezTo>
                    <a:pt x="420" y="434"/>
                    <a:pt x="421" y="434"/>
                    <a:pt x="422" y="435"/>
                  </a:cubicBezTo>
                  <a:cubicBezTo>
                    <a:pt x="423" y="436"/>
                    <a:pt x="423" y="437"/>
                    <a:pt x="422" y="438"/>
                  </a:cubicBezTo>
                  <a:cubicBezTo>
                    <a:pt x="419" y="441"/>
                    <a:pt x="415" y="444"/>
                    <a:pt x="412" y="447"/>
                  </a:cubicBezTo>
                  <a:cubicBezTo>
                    <a:pt x="411" y="447"/>
                    <a:pt x="411" y="447"/>
                    <a:pt x="410" y="447"/>
                  </a:cubicBezTo>
                  <a:moveTo>
                    <a:pt x="79" y="435"/>
                  </a:moveTo>
                  <a:cubicBezTo>
                    <a:pt x="78" y="435"/>
                    <a:pt x="78" y="434"/>
                    <a:pt x="77" y="434"/>
                  </a:cubicBezTo>
                  <a:cubicBezTo>
                    <a:pt x="74" y="431"/>
                    <a:pt x="71" y="428"/>
                    <a:pt x="68" y="424"/>
                  </a:cubicBezTo>
                  <a:cubicBezTo>
                    <a:pt x="67" y="423"/>
                    <a:pt x="67" y="422"/>
                    <a:pt x="68" y="421"/>
                  </a:cubicBezTo>
                  <a:cubicBezTo>
                    <a:pt x="69" y="420"/>
                    <a:pt x="70" y="420"/>
                    <a:pt x="71" y="421"/>
                  </a:cubicBezTo>
                  <a:cubicBezTo>
                    <a:pt x="74" y="424"/>
                    <a:pt x="77" y="428"/>
                    <a:pt x="80" y="431"/>
                  </a:cubicBezTo>
                  <a:cubicBezTo>
                    <a:pt x="81" y="432"/>
                    <a:pt x="81" y="433"/>
                    <a:pt x="81" y="434"/>
                  </a:cubicBezTo>
                  <a:cubicBezTo>
                    <a:pt x="80" y="434"/>
                    <a:pt x="79" y="435"/>
                    <a:pt x="79" y="435"/>
                  </a:cubicBezTo>
                  <a:moveTo>
                    <a:pt x="433" y="426"/>
                  </a:moveTo>
                  <a:cubicBezTo>
                    <a:pt x="433" y="426"/>
                    <a:pt x="432" y="426"/>
                    <a:pt x="432" y="425"/>
                  </a:cubicBezTo>
                  <a:cubicBezTo>
                    <a:pt x="431" y="424"/>
                    <a:pt x="431" y="423"/>
                    <a:pt x="432" y="422"/>
                  </a:cubicBezTo>
                  <a:cubicBezTo>
                    <a:pt x="435" y="419"/>
                    <a:pt x="438" y="416"/>
                    <a:pt x="440" y="412"/>
                  </a:cubicBezTo>
                  <a:cubicBezTo>
                    <a:pt x="441" y="411"/>
                    <a:pt x="443" y="411"/>
                    <a:pt x="444" y="412"/>
                  </a:cubicBezTo>
                  <a:cubicBezTo>
                    <a:pt x="445" y="413"/>
                    <a:pt x="445" y="414"/>
                    <a:pt x="444" y="415"/>
                  </a:cubicBezTo>
                  <a:cubicBezTo>
                    <a:pt x="441" y="419"/>
                    <a:pt x="438" y="422"/>
                    <a:pt x="435" y="425"/>
                  </a:cubicBezTo>
                  <a:cubicBezTo>
                    <a:pt x="434" y="426"/>
                    <a:pt x="434" y="426"/>
                    <a:pt x="433" y="426"/>
                  </a:cubicBezTo>
                  <a:moveTo>
                    <a:pt x="58" y="411"/>
                  </a:moveTo>
                  <a:cubicBezTo>
                    <a:pt x="57" y="411"/>
                    <a:pt x="56" y="411"/>
                    <a:pt x="56" y="411"/>
                  </a:cubicBezTo>
                  <a:cubicBezTo>
                    <a:pt x="53" y="407"/>
                    <a:pt x="50" y="403"/>
                    <a:pt x="48" y="400"/>
                  </a:cubicBezTo>
                  <a:cubicBezTo>
                    <a:pt x="47" y="399"/>
                    <a:pt x="47" y="397"/>
                    <a:pt x="48" y="397"/>
                  </a:cubicBezTo>
                  <a:cubicBezTo>
                    <a:pt x="49" y="396"/>
                    <a:pt x="51" y="396"/>
                    <a:pt x="51" y="397"/>
                  </a:cubicBezTo>
                  <a:cubicBezTo>
                    <a:pt x="54" y="401"/>
                    <a:pt x="57" y="404"/>
                    <a:pt x="59" y="408"/>
                  </a:cubicBezTo>
                  <a:cubicBezTo>
                    <a:pt x="60" y="409"/>
                    <a:pt x="60" y="410"/>
                    <a:pt x="59" y="411"/>
                  </a:cubicBezTo>
                  <a:cubicBezTo>
                    <a:pt x="59" y="411"/>
                    <a:pt x="58" y="411"/>
                    <a:pt x="58" y="411"/>
                  </a:cubicBezTo>
                  <a:moveTo>
                    <a:pt x="453" y="402"/>
                  </a:moveTo>
                  <a:cubicBezTo>
                    <a:pt x="453" y="402"/>
                    <a:pt x="452" y="402"/>
                    <a:pt x="452" y="401"/>
                  </a:cubicBezTo>
                  <a:cubicBezTo>
                    <a:pt x="451" y="401"/>
                    <a:pt x="451" y="399"/>
                    <a:pt x="451" y="398"/>
                  </a:cubicBezTo>
                  <a:cubicBezTo>
                    <a:pt x="454" y="395"/>
                    <a:pt x="457" y="391"/>
                    <a:pt x="459" y="387"/>
                  </a:cubicBezTo>
                  <a:cubicBezTo>
                    <a:pt x="460" y="386"/>
                    <a:pt x="461" y="386"/>
                    <a:pt x="462" y="387"/>
                  </a:cubicBezTo>
                  <a:cubicBezTo>
                    <a:pt x="463" y="387"/>
                    <a:pt x="463" y="389"/>
                    <a:pt x="463" y="390"/>
                  </a:cubicBezTo>
                  <a:cubicBezTo>
                    <a:pt x="460" y="394"/>
                    <a:pt x="458" y="397"/>
                    <a:pt x="455" y="401"/>
                  </a:cubicBezTo>
                  <a:cubicBezTo>
                    <a:pt x="455" y="402"/>
                    <a:pt x="454" y="402"/>
                    <a:pt x="453" y="402"/>
                  </a:cubicBezTo>
                  <a:moveTo>
                    <a:pt x="40" y="386"/>
                  </a:moveTo>
                  <a:cubicBezTo>
                    <a:pt x="39" y="386"/>
                    <a:pt x="38" y="386"/>
                    <a:pt x="38" y="385"/>
                  </a:cubicBezTo>
                  <a:cubicBezTo>
                    <a:pt x="35" y="381"/>
                    <a:pt x="33" y="377"/>
                    <a:pt x="31" y="373"/>
                  </a:cubicBezTo>
                  <a:cubicBezTo>
                    <a:pt x="30" y="372"/>
                    <a:pt x="31" y="371"/>
                    <a:pt x="32" y="370"/>
                  </a:cubicBezTo>
                  <a:cubicBezTo>
                    <a:pt x="33" y="370"/>
                    <a:pt x="34" y="370"/>
                    <a:pt x="35" y="371"/>
                  </a:cubicBezTo>
                  <a:cubicBezTo>
                    <a:pt x="37" y="375"/>
                    <a:pt x="39" y="379"/>
                    <a:pt x="41" y="383"/>
                  </a:cubicBezTo>
                  <a:cubicBezTo>
                    <a:pt x="42" y="384"/>
                    <a:pt x="42" y="385"/>
                    <a:pt x="41" y="386"/>
                  </a:cubicBezTo>
                  <a:cubicBezTo>
                    <a:pt x="40" y="386"/>
                    <a:pt x="40" y="386"/>
                    <a:pt x="40" y="386"/>
                  </a:cubicBezTo>
                  <a:moveTo>
                    <a:pt x="470" y="376"/>
                  </a:moveTo>
                  <a:cubicBezTo>
                    <a:pt x="470" y="376"/>
                    <a:pt x="469" y="375"/>
                    <a:pt x="469" y="375"/>
                  </a:cubicBezTo>
                  <a:cubicBezTo>
                    <a:pt x="468" y="375"/>
                    <a:pt x="468" y="373"/>
                    <a:pt x="468" y="372"/>
                  </a:cubicBezTo>
                  <a:cubicBezTo>
                    <a:pt x="470" y="368"/>
                    <a:pt x="472" y="364"/>
                    <a:pt x="474" y="360"/>
                  </a:cubicBezTo>
                  <a:cubicBezTo>
                    <a:pt x="475" y="359"/>
                    <a:pt x="476" y="359"/>
                    <a:pt x="477" y="359"/>
                  </a:cubicBezTo>
                  <a:cubicBezTo>
                    <a:pt x="478" y="360"/>
                    <a:pt x="479" y="361"/>
                    <a:pt x="478" y="362"/>
                  </a:cubicBezTo>
                  <a:cubicBezTo>
                    <a:pt x="476" y="366"/>
                    <a:pt x="474" y="370"/>
                    <a:pt x="472" y="374"/>
                  </a:cubicBezTo>
                  <a:cubicBezTo>
                    <a:pt x="472" y="375"/>
                    <a:pt x="471" y="376"/>
                    <a:pt x="470" y="376"/>
                  </a:cubicBezTo>
                  <a:moveTo>
                    <a:pt x="25" y="358"/>
                  </a:moveTo>
                  <a:cubicBezTo>
                    <a:pt x="24" y="358"/>
                    <a:pt x="23" y="358"/>
                    <a:pt x="23" y="357"/>
                  </a:cubicBezTo>
                  <a:cubicBezTo>
                    <a:pt x="21" y="353"/>
                    <a:pt x="19" y="349"/>
                    <a:pt x="17" y="345"/>
                  </a:cubicBezTo>
                  <a:cubicBezTo>
                    <a:pt x="17" y="343"/>
                    <a:pt x="18" y="342"/>
                    <a:pt x="19" y="342"/>
                  </a:cubicBezTo>
                  <a:cubicBezTo>
                    <a:pt x="20" y="341"/>
                    <a:pt x="21" y="342"/>
                    <a:pt x="22" y="343"/>
                  </a:cubicBezTo>
                  <a:cubicBezTo>
                    <a:pt x="23" y="347"/>
                    <a:pt x="25" y="351"/>
                    <a:pt x="27" y="355"/>
                  </a:cubicBezTo>
                  <a:cubicBezTo>
                    <a:pt x="27" y="356"/>
                    <a:pt x="27" y="358"/>
                    <a:pt x="26" y="358"/>
                  </a:cubicBezTo>
                  <a:cubicBezTo>
                    <a:pt x="25" y="358"/>
                    <a:pt x="25" y="358"/>
                    <a:pt x="25" y="358"/>
                  </a:cubicBezTo>
                  <a:moveTo>
                    <a:pt x="484" y="347"/>
                  </a:moveTo>
                  <a:cubicBezTo>
                    <a:pt x="483" y="347"/>
                    <a:pt x="483" y="347"/>
                    <a:pt x="483" y="347"/>
                  </a:cubicBezTo>
                  <a:cubicBezTo>
                    <a:pt x="482" y="347"/>
                    <a:pt x="481" y="345"/>
                    <a:pt x="481" y="344"/>
                  </a:cubicBezTo>
                  <a:cubicBezTo>
                    <a:pt x="483" y="340"/>
                    <a:pt x="485" y="336"/>
                    <a:pt x="486" y="332"/>
                  </a:cubicBezTo>
                  <a:cubicBezTo>
                    <a:pt x="486" y="331"/>
                    <a:pt x="488" y="330"/>
                    <a:pt x="489" y="330"/>
                  </a:cubicBezTo>
                  <a:cubicBezTo>
                    <a:pt x="490" y="331"/>
                    <a:pt x="491" y="332"/>
                    <a:pt x="490" y="333"/>
                  </a:cubicBezTo>
                  <a:cubicBezTo>
                    <a:pt x="489" y="337"/>
                    <a:pt x="487" y="342"/>
                    <a:pt x="486" y="346"/>
                  </a:cubicBezTo>
                  <a:cubicBezTo>
                    <a:pt x="485" y="347"/>
                    <a:pt x="484" y="347"/>
                    <a:pt x="484" y="347"/>
                  </a:cubicBezTo>
                  <a:moveTo>
                    <a:pt x="14" y="329"/>
                  </a:moveTo>
                  <a:cubicBezTo>
                    <a:pt x="13" y="329"/>
                    <a:pt x="12" y="328"/>
                    <a:pt x="11" y="327"/>
                  </a:cubicBezTo>
                  <a:cubicBezTo>
                    <a:pt x="10" y="323"/>
                    <a:pt x="9" y="319"/>
                    <a:pt x="8" y="314"/>
                  </a:cubicBezTo>
                  <a:cubicBezTo>
                    <a:pt x="7" y="313"/>
                    <a:pt x="8" y="312"/>
                    <a:pt x="9" y="312"/>
                  </a:cubicBezTo>
                  <a:cubicBezTo>
                    <a:pt x="10" y="311"/>
                    <a:pt x="12" y="312"/>
                    <a:pt x="12" y="313"/>
                  </a:cubicBezTo>
                  <a:cubicBezTo>
                    <a:pt x="13" y="318"/>
                    <a:pt x="14" y="322"/>
                    <a:pt x="16" y="326"/>
                  </a:cubicBezTo>
                  <a:cubicBezTo>
                    <a:pt x="16" y="327"/>
                    <a:pt x="15" y="329"/>
                    <a:pt x="14" y="329"/>
                  </a:cubicBezTo>
                  <a:cubicBezTo>
                    <a:pt x="14" y="329"/>
                    <a:pt x="14" y="329"/>
                    <a:pt x="14" y="329"/>
                  </a:cubicBezTo>
                  <a:moveTo>
                    <a:pt x="493" y="318"/>
                  </a:moveTo>
                  <a:cubicBezTo>
                    <a:pt x="493" y="317"/>
                    <a:pt x="493" y="317"/>
                    <a:pt x="493" y="317"/>
                  </a:cubicBezTo>
                  <a:cubicBezTo>
                    <a:pt x="492" y="317"/>
                    <a:pt x="491" y="316"/>
                    <a:pt x="491" y="315"/>
                  </a:cubicBezTo>
                  <a:cubicBezTo>
                    <a:pt x="492" y="310"/>
                    <a:pt x="493" y="306"/>
                    <a:pt x="494" y="302"/>
                  </a:cubicBezTo>
                  <a:cubicBezTo>
                    <a:pt x="494" y="301"/>
                    <a:pt x="496" y="300"/>
                    <a:pt x="497" y="300"/>
                  </a:cubicBezTo>
                  <a:cubicBezTo>
                    <a:pt x="498" y="300"/>
                    <a:pt x="499" y="301"/>
                    <a:pt x="499" y="303"/>
                  </a:cubicBezTo>
                  <a:cubicBezTo>
                    <a:pt x="498" y="307"/>
                    <a:pt x="497" y="311"/>
                    <a:pt x="495" y="316"/>
                  </a:cubicBezTo>
                  <a:cubicBezTo>
                    <a:pt x="495" y="317"/>
                    <a:pt x="494" y="318"/>
                    <a:pt x="493" y="318"/>
                  </a:cubicBezTo>
                  <a:moveTo>
                    <a:pt x="6" y="299"/>
                  </a:moveTo>
                  <a:cubicBezTo>
                    <a:pt x="5" y="299"/>
                    <a:pt x="4" y="298"/>
                    <a:pt x="4" y="297"/>
                  </a:cubicBezTo>
                  <a:cubicBezTo>
                    <a:pt x="3" y="292"/>
                    <a:pt x="2" y="288"/>
                    <a:pt x="2" y="283"/>
                  </a:cubicBezTo>
                  <a:cubicBezTo>
                    <a:pt x="2" y="282"/>
                    <a:pt x="3" y="281"/>
                    <a:pt x="4" y="281"/>
                  </a:cubicBezTo>
                  <a:cubicBezTo>
                    <a:pt x="5" y="281"/>
                    <a:pt x="6" y="282"/>
                    <a:pt x="6" y="283"/>
                  </a:cubicBezTo>
                  <a:cubicBezTo>
                    <a:pt x="7" y="287"/>
                    <a:pt x="7" y="292"/>
                    <a:pt x="8" y="296"/>
                  </a:cubicBezTo>
                  <a:cubicBezTo>
                    <a:pt x="8" y="297"/>
                    <a:pt x="8" y="298"/>
                    <a:pt x="6" y="299"/>
                  </a:cubicBezTo>
                  <a:cubicBezTo>
                    <a:pt x="6" y="299"/>
                    <a:pt x="6" y="299"/>
                    <a:pt x="6" y="299"/>
                  </a:cubicBezTo>
                  <a:moveTo>
                    <a:pt x="499" y="287"/>
                  </a:moveTo>
                  <a:cubicBezTo>
                    <a:pt x="499" y="287"/>
                    <a:pt x="499" y="287"/>
                    <a:pt x="499" y="287"/>
                  </a:cubicBezTo>
                  <a:cubicBezTo>
                    <a:pt x="498" y="287"/>
                    <a:pt x="497" y="285"/>
                    <a:pt x="497" y="284"/>
                  </a:cubicBezTo>
                  <a:cubicBezTo>
                    <a:pt x="498" y="280"/>
                    <a:pt x="498" y="275"/>
                    <a:pt x="498" y="271"/>
                  </a:cubicBezTo>
                  <a:cubicBezTo>
                    <a:pt x="499" y="270"/>
                    <a:pt x="500" y="269"/>
                    <a:pt x="501" y="269"/>
                  </a:cubicBezTo>
                  <a:cubicBezTo>
                    <a:pt x="502" y="269"/>
                    <a:pt x="503" y="270"/>
                    <a:pt x="503" y="271"/>
                  </a:cubicBezTo>
                  <a:cubicBezTo>
                    <a:pt x="503" y="276"/>
                    <a:pt x="502" y="280"/>
                    <a:pt x="502" y="285"/>
                  </a:cubicBezTo>
                  <a:cubicBezTo>
                    <a:pt x="501" y="286"/>
                    <a:pt x="500" y="287"/>
                    <a:pt x="499" y="287"/>
                  </a:cubicBezTo>
                  <a:moveTo>
                    <a:pt x="3" y="267"/>
                  </a:moveTo>
                  <a:cubicBezTo>
                    <a:pt x="1" y="267"/>
                    <a:pt x="0" y="267"/>
                    <a:pt x="0" y="265"/>
                  </a:cubicBezTo>
                  <a:cubicBezTo>
                    <a:pt x="0" y="261"/>
                    <a:pt x="0" y="257"/>
                    <a:pt x="0" y="252"/>
                  </a:cubicBezTo>
                  <a:cubicBezTo>
                    <a:pt x="0" y="252"/>
                    <a:pt x="0" y="252"/>
                    <a:pt x="0" y="252"/>
                  </a:cubicBezTo>
                  <a:cubicBezTo>
                    <a:pt x="0" y="251"/>
                    <a:pt x="1" y="250"/>
                    <a:pt x="2" y="250"/>
                  </a:cubicBezTo>
                  <a:cubicBezTo>
                    <a:pt x="3" y="250"/>
                    <a:pt x="4" y="251"/>
                    <a:pt x="4" y="252"/>
                  </a:cubicBezTo>
                  <a:cubicBezTo>
                    <a:pt x="4" y="252"/>
                    <a:pt x="4" y="252"/>
                    <a:pt x="4" y="252"/>
                  </a:cubicBezTo>
                  <a:cubicBezTo>
                    <a:pt x="4" y="257"/>
                    <a:pt x="5" y="261"/>
                    <a:pt x="5" y="265"/>
                  </a:cubicBezTo>
                  <a:cubicBezTo>
                    <a:pt x="5" y="266"/>
                    <a:pt x="4" y="267"/>
                    <a:pt x="3" y="267"/>
                  </a:cubicBezTo>
                  <a:cubicBezTo>
                    <a:pt x="3" y="267"/>
                    <a:pt x="3" y="267"/>
                    <a:pt x="3" y="267"/>
                  </a:cubicBezTo>
                  <a:moveTo>
                    <a:pt x="501" y="256"/>
                  </a:moveTo>
                  <a:cubicBezTo>
                    <a:pt x="500" y="256"/>
                    <a:pt x="499" y="255"/>
                    <a:pt x="499" y="253"/>
                  </a:cubicBezTo>
                  <a:cubicBezTo>
                    <a:pt x="499" y="252"/>
                    <a:pt x="499" y="252"/>
                    <a:pt x="499" y="252"/>
                  </a:cubicBezTo>
                  <a:cubicBezTo>
                    <a:pt x="499" y="248"/>
                    <a:pt x="499" y="243"/>
                    <a:pt x="499" y="239"/>
                  </a:cubicBezTo>
                  <a:cubicBezTo>
                    <a:pt x="499" y="238"/>
                    <a:pt x="500" y="237"/>
                    <a:pt x="501" y="237"/>
                  </a:cubicBezTo>
                  <a:cubicBezTo>
                    <a:pt x="502" y="237"/>
                    <a:pt x="503" y="238"/>
                    <a:pt x="503" y="239"/>
                  </a:cubicBezTo>
                  <a:cubicBezTo>
                    <a:pt x="503" y="243"/>
                    <a:pt x="504" y="248"/>
                    <a:pt x="504" y="252"/>
                  </a:cubicBezTo>
                  <a:cubicBezTo>
                    <a:pt x="504" y="253"/>
                    <a:pt x="504" y="253"/>
                    <a:pt x="504" y="253"/>
                  </a:cubicBezTo>
                  <a:cubicBezTo>
                    <a:pt x="504" y="255"/>
                    <a:pt x="503" y="256"/>
                    <a:pt x="501" y="256"/>
                  </a:cubicBezTo>
                  <a:moveTo>
                    <a:pt x="3" y="236"/>
                  </a:moveTo>
                  <a:cubicBezTo>
                    <a:pt x="3" y="236"/>
                    <a:pt x="3" y="236"/>
                    <a:pt x="3" y="236"/>
                  </a:cubicBezTo>
                  <a:cubicBezTo>
                    <a:pt x="1" y="236"/>
                    <a:pt x="1" y="235"/>
                    <a:pt x="1" y="234"/>
                  </a:cubicBezTo>
                  <a:cubicBezTo>
                    <a:pt x="1" y="229"/>
                    <a:pt x="1" y="225"/>
                    <a:pt x="2" y="220"/>
                  </a:cubicBezTo>
                  <a:cubicBezTo>
                    <a:pt x="2" y="219"/>
                    <a:pt x="3" y="218"/>
                    <a:pt x="4" y="218"/>
                  </a:cubicBezTo>
                  <a:cubicBezTo>
                    <a:pt x="6" y="218"/>
                    <a:pt x="7" y="220"/>
                    <a:pt x="6" y="221"/>
                  </a:cubicBezTo>
                  <a:cubicBezTo>
                    <a:pt x="6" y="225"/>
                    <a:pt x="5" y="230"/>
                    <a:pt x="5" y="234"/>
                  </a:cubicBezTo>
                  <a:cubicBezTo>
                    <a:pt x="5" y="235"/>
                    <a:pt x="4" y="236"/>
                    <a:pt x="3" y="236"/>
                  </a:cubicBezTo>
                  <a:moveTo>
                    <a:pt x="499" y="223"/>
                  </a:moveTo>
                  <a:cubicBezTo>
                    <a:pt x="498" y="223"/>
                    <a:pt x="497" y="222"/>
                    <a:pt x="497" y="221"/>
                  </a:cubicBezTo>
                  <a:cubicBezTo>
                    <a:pt x="497" y="217"/>
                    <a:pt x="496" y="213"/>
                    <a:pt x="495" y="208"/>
                  </a:cubicBezTo>
                  <a:cubicBezTo>
                    <a:pt x="495" y="207"/>
                    <a:pt x="496" y="206"/>
                    <a:pt x="497" y="206"/>
                  </a:cubicBezTo>
                  <a:cubicBezTo>
                    <a:pt x="498" y="205"/>
                    <a:pt x="499" y="206"/>
                    <a:pt x="500" y="207"/>
                  </a:cubicBezTo>
                  <a:cubicBezTo>
                    <a:pt x="500" y="212"/>
                    <a:pt x="501" y="216"/>
                    <a:pt x="502" y="221"/>
                  </a:cubicBezTo>
                  <a:cubicBezTo>
                    <a:pt x="502" y="222"/>
                    <a:pt x="501" y="223"/>
                    <a:pt x="500" y="223"/>
                  </a:cubicBezTo>
                  <a:cubicBezTo>
                    <a:pt x="499" y="223"/>
                    <a:pt x="499" y="223"/>
                    <a:pt x="499" y="223"/>
                  </a:cubicBezTo>
                  <a:moveTo>
                    <a:pt x="7" y="205"/>
                  </a:moveTo>
                  <a:cubicBezTo>
                    <a:pt x="7" y="205"/>
                    <a:pt x="7" y="205"/>
                    <a:pt x="7" y="205"/>
                  </a:cubicBezTo>
                  <a:cubicBezTo>
                    <a:pt x="5" y="205"/>
                    <a:pt x="5" y="204"/>
                    <a:pt x="5" y="202"/>
                  </a:cubicBezTo>
                  <a:cubicBezTo>
                    <a:pt x="6" y="198"/>
                    <a:pt x="7" y="194"/>
                    <a:pt x="8" y="189"/>
                  </a:cubicBezTo>
                  <a:cubicBezTo>
                    <a:pt x="8" y="188"/>
                    <a:pt x="9" y="187"/>
                    <a:pt x="11" y="188"/>
                  </a:cubicBezTo>
                  <a:cubicBezTo>
                    <a:pt x="12" y="188"/>
                    <a:pt x="13" y="189"/>
                    <a:pt x="12" y="190"/>
                  </a:cubicBezTo>
                  <a:cubicBezTo>
                    <a:pt x="11" y="195"/>
                    <a:pt x="10" y="199"/>
                    <a:pt x="9" y="203"/>
                  </a:cubicBezTo>
                  <a:cubicBezTo>
                    <a:pt x="9" y="204"/>
                    <a:pt x="8" y="205"/>
                    <a:pt x="7" y="205"/>
                  </a:cubicBezTo>
                  <a:moveTo>
                    <a:pt x="494" y="192"/>
                  </a:moveTo>
                  <a:cubicBezTo>
                    <a:pt x="493" y="192"/>
                    <a:pt x="492" y="192"/>
                    <a:pt x="491" y="191"/>
                  </a:cubicBezTo>
                  <a:cubicBezTo>
                    <a:pt x="490" y="187"/>
                    <a:pt x="489" y="182"/>
                    <a:pt x="488" y="178"/>
                  </a:cubicBezTo>
                  <a:cubicBezTo>
                    <a:pt x="487" y="177"/>
                    <a:pt x="488" y="176"/>
                    <a:pt x="489" y="175"/>
                  </a:cubicBezTo>
                  <a:cubicBezTo>
                    <a:pt x="490" y="175"/>
                    <a:pt x="492" y="175"/>
                    <a:pt x="492" y="177"/>
                  </a:cubicBezTo>
                  <a:cubicBezTo>
                    <a:pt x="493" y="181"/>
                    <a:pt x="495" y="185"/>
                    <a:pt x="496" y="190"/>
                  </a:cubicBezTo>
                  <a:cubicBezTo>
                    <a:pt x="496" y="191"/>
                    <a:pt x="495" y="192"/>
                    <a:pt x="494" y="192"/>
                  </a:cubicBezTo>
                  <a:cubicBezTo>
                    <a:pt x="494" y="192"/>
                    <a:pt x="494" y="192"/>
                    <a:pt x="494" y="192"/>
                  </a:cubicBezTo>
                  <a:moveTo>
                    <a:pt x="15" y="175"/>
                  </a:moveTo>
                  <a:cubicBezTo>
                    <a:pt x="14" y="175"/>
                    <a:pt x="14" y="175"/>
                    <a:pt x="14" y="175"/>
                  </a:cubicBezTo>
                  <a:cubicBezTo>
                    <a:pt x="13" y="174"/>
                    <a:pt x="13" y="173"/>
                    <a:pt x="13" y="172"/>
                  </a:cubicBezTo>
                  <a:cubicBezTo>
                    <a:pt x="15" y="168"/>
                    <a:pt x="16" y="163"/>
                    <a:pt x="18" y="159"/>
                  </a:cubicBezTo>
                  <a:cubicBezTo>
                    <a:pt x="18" y="158"/>
                    <a:pt x="20" y="157"/>
                    <a:pt x="21" y="158"/>
                  </a:cubicBezTo>
                  <a:cubicBezTo>
                    <a:pt x="22" y="158"/>
                    <a:pt x="22" y="160"/>
                    <a:pt x="22" y="161"/>
                  </a:cubicBezTo>
                  <a:cubicBezTo>
                    <a:pt x="20" y="165"/>
                    <a:pt x="19" y="169"/>
                    <a:pt x="17" y="173"/>
                  </a:cubicBezTo>
                  <a:cubicBezTo>
                    <a:pt x="17" y="174"/>
                    <a:pt x="16" y="175"/>
                    <a:pt x="15" y="175"/>
                  </a:cubicBezTo>
                  <a:moveTo>
                    <a:pt x="484" y="163"/>
                  </a:moveTo>
                  <a:cubicBezTo>
                    <a:pt x="483" y="163"/>
                    <a:pt x="482" y="162"/>
                    <a:pt x="482" y="161"/>
                  </a:cubicBezTo>
                  <a:cubicBezTo>
                    <a:pt x="480" y="157"/>
                    <a:pt x="478" y="153"/>
                    <a:pt x="477" y="149"/>
                  </a:cubicBezTo>
                  <a:cubicBezTo>
                    <a:pt x="476" y="148"/>
                    <a:pt x="477" y="147"/>
                    <a:pt x="478" y="146"/>
                  </a:cubicBezTo>
                  <a:cubicBezTo>
                    <a:pt x="479" y="146"/>
                    <a:pt x="480" y="146"/>
                    <a:pt x="481" y="147"/>
                  </a:cubicBezTo>
                  <a:cubicBezTo>
                    <a:pt x="483" y="151"/>
                    <a:pt x="484" y="155"/>
                    <a:pt x="486" y="160"/>
                  </a:cubicBezTo>
                  <a:cubicBezTo>
                    <a:pt x="486" y="161"/>
                    <a:pt x="486" y="162"/>
                    <a:pt x="485" y="163"/>
                  </a:cubicBezTo>
                  <a:cubicBezTo>
                    <a:pt x="484" y="163"/>
                    <a:pt x="484" y="163"/>
                    <a:pt x="484" y="163"/>
                  </a:cubicBezTo>
                  <a:moveTo>
                    <a:pt x="27" y="146"/>
                  </a:moveTo>
                  <a:cubicBezTo>
                    <a:pt x="26" y="146"/>
                    <a:pt x="26" y="146"/>
                    <a:pt x="26" y="146"/>
                  </a:cubicBezTo>
                  <a:cubicBezTo>
                    <a:pt x="25" y="145"/>
                    <a:pt x="24" y="144"/>
                    <a:pt x="25" y="143"/>
                  </a:cubicBezTo>
                  <a:cubicBezTo>
                    <a:pt x="27" y="139"/>
                    <a:pt x="29" y="135"/>
                    <a:pt x="31" y="131"/>
                  </a:cubicBezTo>
                  <a:cubicBezTo>
                    <a:pt x="32" y="130"/>
                    <a:pt x="33" y="129"/>
                    <a:pt x="34" y="130"/>
                  </a:cubicBezTo>
                  <a:cubicBezTo>
                    <a:pt x="35" y="130"/>
                    <a:pt x="36" y="132"/>
                    <a:pt x="35" y="133"/>
                  </a:cubicBezTo>
                  <a:cubicBezTo>
                    <a:pt x="33" y="137"/>
                    <a:pt x="31" y="141"/>
                    <a:pt x="29" y="145"/>
                  </a:cubicBezTo>
                  <a:cubicBezTo>
                    <a:pt x="29" y="145"/>
                    <a:pt x="28" y="146"/>
                    <a:pt x="27" y="146"/>
                  </a:cubicBezTo>
                  <a:moveTo>
                    <a:pt x="471" y="134"/>
                  </a:moveTo>
                  <a:cubicBezTo>
                    <a:pt x="470" y="134"/>
                    <a:pt x="469" y="134"/>
                    <a:pt x="469" y="133"/>
                  </a:cubicBezTo>
                  <a:cubicBezTo>
                    <a:pt x="466" y="129"/>
                    <a:pt x="464" y="125"/>
                    <a:pt x="462" y="122"/>
                  </a:cubicBezTo>
                  <a:cubicBezTo>
                    <a:pt x="461" y="121"/>
                    <a:pt x="462" y="119"/>
                    <a:pt x="463" y="119"/>
                  </a:cubicBezTo>
                  <a:cubicBezTo>
                    <a:pt x="464" y="118"/>
                    <a:pt x="465" y="118"/>
                    <a:pt x="466" y="119"/>
                  </a:cubicBezTo>
                  <a:cubicBezTo>
                    <a:pt x="468" y="123"/>
                    <a:pt x="470" y="127"/>
                    <a:pt x="472" y="131"/>
                  </a:cubicBezTo>
                  <a:cubicBezTo>
                    <a:pt x="473" y="132"/>
                    <a:pt x="473" y="133"/>
                    <a:pt x="472" y="134"/>
                  </a:cubicBezTo>
                  <a:cubicBezTo>
                    <a:pt x="471" y="134"/>
                    <a:pt x="471" y="134"/>
                    <a:pt x="471" y="134"/>
                  </a:cubicBezTo>
                  <a:moveTo>
                    <a:pt x="42" y="119"/>
                  </a:moveTo>
                  <a:cubicBezTo>
                    <a:pt x="42" y="119"/>
                    <a:pt x="42" y="118"/>
                    <a:pt x="41" y="118"/>
                  </a:cubicBezTo>
                  <a:cubicBezTo>
                    <a:pt x="40" y="118"/>
                    <a:pt x="40" y="116"/>
                    <a:pt x="41" y="115"/>
                  </a:cubicBezTo>
                  <a:cubicBezTo>
                    <a:pt x="43" y="111"/>
                    <a:pt x="46" y="108"/>
                    <a:pt x="48" y="104"/>
                  </a:cubicBezTo>
                  <a:cubicBezTo>
                    <a:pt x="49" y="103"/>
                    <a:pt x="50" y="103"/>
                    <a:pt x="51" y="104"/>
                  </a:cubicBezTo>
                  <a:cubicBezTo>
                    <a:pt x="52" y="104"/>
                    <a:pt x="53" y="106"/>
                    <a:pt x="52" y="107"/>
                  </a:cubicBezTo>
                  <a:cubicBezTo>
                    <a:pt x="49" y="110"/>
                    <a:pt x="47" y="114"/>
                    <a:pt x="44" y="118"/>
                  </a:cubicBezTo>
                  <a:cubicBezTo>
                    <a:pt x="44" y="118"/>
                    <a:pt x="43" y="119"/>
                    <a:pt x="42" y="119"/>
                  </a:cubicBezTo>
                  <a:moveTo>
                    <a:pt x="454" y="108"/>
                  </a:moveTo>
                  <a:cubicBezTo>
                    <a:pt x="453" y="108"/>
                    <a:pt x="452" y="108"/>
                    <a:pt x="452" y="107"/>
                  </a:cubicBezTo>
                  <a:cubicBezTo>
                    <a:pt x="449" y="103"/>
                    <a:pt x="447" y="100"/>
                    <a:pt x="444" y="96"/>
                  </a:cubicBezTo>
                  <a:cubicBezTo>
                    <a:pt x="443" y="95"/>
                    <a:pt x="443" y="94"/>
                    <a:pt x="444" y="93"/>
                  </a:cubicBezTo>
                  <a:cubicBezTo>
                    <a:pt x="445" y="92"/>
                    <a:pt x="446" y="93"/>
                    <a:pt x="447" y="94"/>
                  </a:cubicBezTo>
                  <a:cubicBezTo>
                    <a:pt x="450" y="97"/>
                    <a:pt x="453" y="101"/>
                    <a:pt x="456" y="104"/>
                  </a:cubicBezTo>
                  <a:cubicBezTo>
                    <a:pt x="456" y="105"/>
                    <a:pt x="456" y="107"/>
                    <a:pt x="455" y="107"/>
                  </a:cubicBezTo>
                  <a:cubicBezTo>
                    <a:pt x="455" y="108"/>
                    <a:pt x="454" y="108"/>
                    <a:pt x="454" y="108"/>
                  </a:cubicBezTo>
                  <a:moveTo>
                    <a:pt x="61" y="93"/>
                  </a:moveTo>
                  <a:cubicBezTo>
                    <a:pt x="61" y="93"/>
                    <a:pt x="60" y="93"/>
                    <a:pt x="60" y="93"/>
                  </a:cubicBezTo>
                  <a:cubicBezTo>
                    <a:pt x="59" y="92"/>
                    <a:pt x="59" y="91"/>
                    <a:pt x="59" y="90"/>
                  </a:cubicBezTo>
                  <a:cubicBezTo>
                    <a:pt x="62" y="86"/>
                    <a:pt x="65" y="83"/>
                    <a:pt x="68" y="80"/>
                  </a:cubicBezTo>
                  <a:cubicBezTo>
                    <a:pt x="69" y="79"/>
                    <a:pt x="71" y="79"/>
                    <a:pt x="72" y="80"/>
                  </a:cubicBezTo>
                  <a:cubicBezTo>
                    <a:pt x="72" y="80"/>
                    <a:pt x="73" y="82"/>
                    <a:pt x="72" y="83"/>
                  </a:cubicBezTo>
                  <a:cubicBezTo>
                    <a:pt x="69" y="86"/>
                    <a:pt x="66" y="89"/>
                    <a:pt x="63" y="93"/>
                  </a:cubicBezTo>
                  <a:cubicBezTo>
                    <a:pt x="62" y="93"/>
                    <a:pt x="62" y="93"/>
                    <a:pt x="61" y="93"/>
                  </a:cubicBezTo>
                  <a:moveTo>
                    <a:pt x="434" y="84"/>
                  </a:moveTo>
                  <a:cubicBezTo>
                    <a:pt x="433" y="84"/>
                    <a:pt x="433" y="83"/>
                    <a:pt x="432" y="83"/>
                  </a:cubicBezTo>
                  <a:cubicBezTo>
                    <a:pt x="429" y="80"/>
                    <a:pt x="426" y="77"/>
                    <a:pt x="423" y="74"/>
                  </a:cubicBezTo>
                  <a:cubicBezTo>
                    <a:pt x="422" y="73"/>
                    <a:pt x="422" y="71"/>
                    <a:pt x="423" y="70"/>
                  </a:cubicBezTo>
                  <a:cubicBezTo>
                    <a:pt x="424" y="70"/>
                    <a:pt x="425" y="69"/>
                    <a:pt x="426" y="70"/>
                  </a:cubicBezTo>
                  <a:cubicBezTo>
                    <a:pt x="429" y="73"/>
                    <a:pt x="432" y="77"/>
                    <a:pt x="435" y="80"/>
                  </a:cubicBezTo>
                  <a:cubicBezTo>
                    <a:pt x="436" y="81"/>
                    <a:pt x="436" y="82"/>
                    <a:pt x="435" y="83"/>
                  </a:cubicBezTo>
                  <a:cubicBezTo>
                    <a:pt x="435" y="84"/>
                    <a:pt x="434" y="84"/>
                    <a:pt x="434" y="84"/>
                  </a:cubicBezTo>
                  <a:moveTo>
                    <a:pt x="83" y="71"/>
                  </a:moveTo>
                  <a:cubicBezTo>
                    <a:pt x="82" y="71"/>
                    <a:pt x="82" y="71"/>
                    <a:pt x="81" y="70"/>
                  </a:cubicBezTo>
                  <a:cubicBezTo>
                    <a:pt x="80" y="69"/>
                    <a:pt x="80" y="68"/>
                    <a:pt x="81" y="67"/>
                  </a:cubicBezTo>
                  <a:cubicBezTo>
                    <a:pt x="85" y="64"/>
                    <a:pt x="88" y="61"/>
                    <a:pt x="91" y="58"/>
                  </a:cubicBezTo>
                  <a:cubicBezTo>
                    <a:pt x="92" y="57"/>
                    <a:pt x="94" y="57"/>
                    <a:pt x="95" y="58"/>
                  </a:cubicBezTo>
                  <a:cubicBezTo>
                    <a:pt x="95" y="59"/>
                    <a:pt x="95" y="61"/>
                    <a:pt x="94" y="62"/>
                  </a:cubicBezTo>
                  <a:cubicBezTo>
                    <a:pt x="91" y="64"/>
                    <a:pt x="88" y="67"/>
                    <a:pt x="84" y="70"/>
                  </a:cubicBezTo>
                  <a:cubicBezTo>
                    <a:pt x="84" y="71"/>
                    <a:pt x="83" y="71"/>
                    <a:pt x="83" y="71"/>
                  </a:cubicBezTo>
                  <a:moveTo>
                    <a:pt x="411" y="62"/>
                  </a:moveTo>
                  <a:cubicBezTo>
                    <a:pt x="410" y="62"/>
                    <a:pt x="410" y="62"/>
                    <a:pt x="409" y="62"/>
                  </a:cubicBezTo>
                  <a:cubicBezTo>
                    <a:pt x="406" y="59"/>
                    <a:pt x="403" y="56"/>
                    <a:pt x="399" y="54"/>
                  </a:cubicBezTo>
                  <a:cubicBezTo>
                    <a:pt x="398" y="53"/>
                    <a:pt x="398" y="51"/>
                    <a:pt x="399" y="50"/>
                  </a:cubicBezTo>
                  <a:cubicBezTo>
                    <a:pt x="399" y="49"/>
                    <a:pt x="401" y="49"/>
                    <a:pt x="402" y="50"/>
                  </a:cubicBezTo>
                  <a:cubicBezTo>
                    <a:pt x="405" y="53"/>
                    <a:pt x="409" y="55"/>
                    <a:pt x="412" y="58"/>
                  </a:cubicBezTo>
                  <a:cubicBezTo>
                    <a:pt x="413" y="59"/>
                    <a:pt x="413" y="60"/>
                    <a:pt x="413" y="61"/>
                  </a:cubicBezTo>
                  <a:cubicBezTo>
                    <a:pt x="412" y="62"/>
                    <a:pt x="412" y="62"/>
                    <a:pt x="411" y="62"/>
                  </a:cubicBezTo>
                  <a:moveTo>
                    <a:pt x="107" y="51"/>
                  </a:moveTo>
                  <a:cubicBezTo>
                    <a:pt x="106" y="51"/>
                    <a:pt x="106" y="51"/>
                    <a:pt x="105" y="50"/>
                  </a:cubicBezTo>
                  <a:cubicBezTo>
                    <a:pt x="105" y="49"/>
                    <a:pt x="105" y="48"/>
                    <a:pt x="106" y="47"/>
                  </a:cubicBezTo>
                  <a:cubicBezTo>
                    <a:pt x="109" y="44"/>
                    <a:pt x="113" y="42"/>
                    <a:pt x="117" y="40"/>
                  </a:cubicBezTo>
                  <a:cubicBezTo>
                    <a:pt x="118" y="39"/>
                    <a:pt x="119" y="39"/>
                    <a:pt x="120" y="40"/>
                  </a:cubicBezTo>
                  <a:cubicBezTo>
                    <a:pt x="121" y="41"/>
                    <a:pt x="121" y="43"/>
                    <a:pt x="119" y="43"/>
                  </a:cubicBezTo>
                  <a:cubicBezTo>
                    <a:pt x="116" y="46"/>
                    <a:pt x="112" y="48"/>
                    <a:pt x="108" y="51"/>
                  </a:cubicBezTo>
                  <a:cubicBezTo>
                    <a:pt x="108" y="51"/>
                    <a:pt x="108" y="51"/>
                    <a:pt x="107" y="51"/>
                  </a:cubicBezTo>
                  <a:moveTo>
                    <a:pt x="386" y="44"/>
                  </a:moveTo>
                  <a:cubicBezTo>
                    <a:pt x="385" y="44"/>
                    <a:pt x="385" y="44"/>
                    <a:pt x="384" y="43"/>
                  </a:cubicBezTo>
                  <a:cubicBezTo>
                    <a:pt x="381" y="41"/>
                    <a:pt x="377" y="39"/>
                    <a:pt x="373" y="37"/>
                  </a:cubicBezTo>
                  <a:cubicBezTo>
                    <a:pt x="372" y="36"/>
                    <a:pt x="372" y="35"/>
                    <a:pt x="372" y="34"/>
                  </a:cubicBezTo>
                  <a:cubicBezTo>
                    <a:pt x="373" y="33"/>
                    <a:pt x="374" y="32"/>
                    <a:pt x="375" y="33"/>
                  </a:cubicBezTo>
                  <a:cubicBezTo>
                    <a:pt x="379" y="35"/>
                    <a:pt x="383" y="37"/>
                    <a:pt x="387" y="40"/>
                  </a:cubicBezTo>
                  <a:cubicBezTo>
                    <a:pt x="388" y="40"/>
                    <a:pt x="388" y="42"/>
                    <a:pt x="387" y="43"/>
                  </a:cubicBezTo>
                  <a:cubicBezTo>
                    <a:pt x="387" y="43"/>
                    <a:pt x="386" y="44"/>
                    <a:pt x="386" y="44"/>
                  </a:cubicBezTo>
                  <a:moveTo>
                    <a:pt x="134" y="35"/>
                  </a:moveTo>
                  <a:cubicBezTo>
                    <a:pt x="133" y="35"/>
                    <a:pt x="132" y="34"/>
                    <a:pt x="132" y="33"/>
                  </a:cubicBezTo>
                  <a:cubicBezTo>
                    <a:pt x="131" y="32"/>
                    <a:pt x="132" y="31"/>
                    <a:pt x="133" y="30"/>
                  </a:cubicBezTo>
                  <a:cubicBezTo>
                    <a:pt x="137" y="28"/>
                    <a:pt x="141" y="26"/>
                    <a:pt x="145" y="24"/>
                  </a:cubicBezTo>
                  <a:cubicBezTo>
                    <a:pt x="146" y="24"/>
                    <a:pt x="147" y="24"/>
                    <a:pt x="148" y="25"/>
                  </a:cubicBezTo>
                  <a:cubicBezTo>
                    <a:pt x="148" y="26"/>
                    <a:pt x="148" y="28"/>
                    <a:pt x="147" y="28"/>
                  </a:cubicBezTo>
                  <a:cubicBezTo>
                    <a:pt x="143" y="30"/>
                    <a:pt x="139" y="32"/>
                    <a:pt x="135" y="34"/>
                  </a:cubicBezTo>
                  <a:cubicBezTo>
                    <a:pt x="134" y="35"/>
                    <a:pt x="134" y="35"/>
                    <a:pt x="134" y="35"/>
                  </a:cubicBezTo>
                  <a:moveTo>
                    <a:pt x="358" y="29"/>
                  </a:moveTo>
                  <a:cubicBezTo>
                    <a:pt x="357" y="28"/>
                    <a:pt x="357" y="28"/>
                    <a:pt x="357" y="28"/>
                  </a:cubicBezTo>
                  <a:cubicBezTo>
                    <a:pt x="353" y="27"/>
                    <a:pt x="349" y="25"/>
                    <a:pt x="345" y="23"/>
                  </a:cubicBezTo>
                  <a:cubicBezTo>
                    <a:pt x="344" y="23"/>
                    <a:pt x="343" y="21"/>
                    <a:pt x="344" y="20"/>
                  </a:cubicBezTo>
                  <a:cubicBezTo>
                    <a:pt x="344" y="19"/>
                    <a:pt x="346" y="19"/>
                    <a:pt x="347" y="19"/>
                  </a:cubicBezTo>
                  <a:cubicBezTo>
                    <a:pt x="351" y="21"/>
                    <a:pt x="355" y="23"/>
                    <a:pt x="359" y="24"/>
                  </a:cubicBezTo>
                  <a:cubicBezTo>
                    <a:pt x="360" y="25"/>
                    <a:pt x="361" y="26"/>
                    <a:pt x="360" y="27"/>
                  </a:cubicBezTo>
                  <a:cubicBezTo>
                    <a:pt x="360" y="28"/>
                    <a:pt x="359" y="29"/>
                    <a:pt x="358" y="29"/>
                  </a:cubicBezTo>
                  <a:moveTo>
                    <a:pt x="162" y="21"/>
                  </a:moveTo>
                  <a:cubicBezTo>
                    <a:pt x="161" y="21"/>
                    <a:pt x="160" y="21"/>
                    <a:pt x="160" y="20"/>
                  </a:cubicBezTo>
                  <a:cubicBezTo>
                    <a:pt x="160" y="19"/>
                    <a:pt x="160" y="18"/>
                    <a:pt x="161" y="17"/>
                  </a:cubicBezTo>
                  <a:cubicBezTo>
                    <a:pt x="166" y="16"/>
                    <a:pt x="170" y="14"/>
                    <a:pt x="174" y="13"/>
                  </a:cubicBezTo>
                  <a:cubicBezTo>
                    <a:pt x="175" y="12"/>
                    <a:pt x="177" y="13"/>
                    <a:pt x="177" y="14"/>
                  </a:cubicBezTo>
                  <a:cubicBezTo>
                    <a:pt x="177" y="15"/>
                    <a:pt x="177" y="17"/>
                    <a:pt x="176" y="17"/>
                  </a:cubicBezTo>
                  <a:cubicBezTo>
                    <a:pt x="171" y="18"/>
                    <a:pt x="167" y="20"/>
                    <a:pt x="163" y="21"/>
                  </a:cubicBezTo>
                  <a:cubicBezTo>
                    <a:pt x="162" y="21"/>
                    <a:pt x="162" y="21"/>
                    <a:pt x="162" y="21"/>
                  </a:cubicBezTo>
                  <a:moveTo>
                    <a:pt x="329" y="17"/>
                  </a:moveTo>
                  <a:cubicBezTo>
                    <a:pt x="328" y="17"/>
                    <a:pt x="328" y="17"/>
                    <a:pt x="328" y="17"/>
                  </a:cubicBezTo>
                  <a:cubicBezTo>
                    <a:pt x="324" y="16"/>
                    <a:pt x="320" y="14"/>
                    <a:pt x="316" y="13"/>
                  </a:cubicBezTo>
                  <a:cubicBezTo>
                    <a:pt x="314" y="13"/>
                    <a:pt x="314" y="12"/>
                    <a:pt x="314" y="11"/>
                  </a:cubicBezTo>
                  <a:cubicBezTo>
                    <a:pt x="314" y="9"/>
                    <a:pt x="316" y="9"/>
                    <a:pt x="317" y="9"/>
                  </a:cubicBezTo>
                  <a:cubicBezTo>
                    <a:pt x="321" y="10"/>
                    <a:pt x="326" y="11"/>
                    <a:pt x="330" y="13"/>
                  </a:cubicBezTo>
                  <a:cubicBezTo>
                    <a:pt x="331" y="13"/>
                    <a:pt x="332" y="14"/>
                    <a:pt x="331" y="16"/>
                  </a:cubicBezTo>
                  <a:cubicBezTo>
                    <a:pt x="331" y="17"/>
                    <a:pt x="330" y="17"/>
                    <a:pt x="329" y="17"/>
                  </a:cubicBezTo>
                  <a:moveTo>
                    <a:pt x="192" y="12"/>
                  </a:moveTo>
                  <a:cubicBezTo>
                    <a:pt x="191" y="12"/>
                    <a:pt x="190" y="11"/>
                    <a:pt x="190" y="10"/>
                  </a:cubicBezTo>
                  <a:cubicBezTo>
                    <a:pt x="190" y="9"/>
                    <a:pt x="190" y="8"/>
                    <a:pt x="192" y="8"/>
                  </a:cubicBezTo>
                  <a:cubicBezTo>
                    <a:pt x="196" y="7"/>
                    <a:pt x="200" y="6"/>
                    <a:pt x="205" y="5"/>
                  </a:cubicBezTo>
                  <a:cubicBezTo>
                    <a:pt x="206" y="5"/>
                    <a:pt x="207" y="5"/>
                    <a:pt x="207" y="7"/>
                  </a:cubicBezTo>
                  <a:cubicBezTo>
                    <a:pt x="208" y="8"/>
                    <a:pt x="207" y="9"/>
                    <a:pt x="206" y="9"/>
                  </a:cubicBezTo>
                  <a:cubicBezTo>
                    <a:pt x="201" y="10"/>
                    <a:pt x="197" y="11"/>
                    <a:pt x="193" y="12"/>
                  </a:cubicBezTo>
                  <a:cubicBezTo>
                    <a:pt x="192" y="12"/>
                    <a:pt x="192" y="12"/>
                    <a:pt x="192" y="12"/>
                  </a:cubicBezTo>
                  <a:moveTo>
                    <a:pt x="299" y="9"/>
                  </a:moveTo>
                  <a:cubicBezTo>
                    <a:pt x="298" y="9"/>
                    <a:pt x="298" y="9"/>
                    <a:pt x="298" y="9"/>
                  </a:cubicBezTo>
                  <a:cubicBezTo>
                    <a:pt x="294" y="8"/>
                    <a:pt x="290" y="8"/>
                    <a:pt x="285" y="7"/>
                  </a:cubicBezTo>
                  <a:cubicBezTo>
                    <a:pt x="284" y="7"/>
                    <a:pt x="283" y="6"/>
                    <a:pt x="283" y="5"/>
                  </a:cubicBezTo>
                  <a:cubicBezTo>
                    <a:pt x="283" y="3"/>
                    <a:pt x="285" y="3"/>
                    <a:pt x="286" y="3"/>
                  </a:cubicBezTo>
                  <a:cubicBezTo>
                    <a:pt x="290" y="3"/>
                    <a:pt x="295" y="4"/>
                    <a:pt x="299" y="5"/>
                  </a:cubicBezTo>
                  <a:cubicBezTo>
                    <a:pt x="300" y="5"/>
                    <a:pt x="301" y="6"/>
                    <a:pt x="301" y="8"/>
                  </a:cubicBezTo>
                  <a:cubicBezTo>
                    <a:pt x="301" y="9"/>
                    <a:pt x="300" y="9"/>
                    <a:pt x="299" y="9"/>
                  </a:cubicBezTo>
                  <a:moveTo>
                    <a:pt x="223" y="7"/>
                  </a:moveTo>
                  <a:cubicBezTo>
                    <a:pt x="222" y="7"/>
                    <a:pt x="221" y="6"/>
                    <a:pt x="221" y="5"/>
                  </a:cubicBezTo>
                  <a:cubicBezTo>
                    <a:pt x="221" y="3"/>
                    <a:pt x="222" y="2"/>
                    <a:pt x="223" y="2"/>
                  </a:cubicBezTo>
                  <a:cubicBezTo>
                    <a:pt x="227" y="2"/>
                    <a:pt x="232" y="1"/>
                    <a:pt x="236" y="1"/>
                  </a:cubicBezTo>
                  <a:cubicBezTo>
                    <a:pt x="237" y="1"/>
                    <a:pt x="239" y="2"/>
                    <a:pt x="239" y="3"/>
                  </a:cubicBezTo>
                  <a:cubicBezTo>
                    <a:pt x="239" y="4"/>
                    <a:pt x="238" y="5"/>
                    <a:pt x="237" y="5"/>
                  </a:cubicBezTo>
                  <a:cubicBezTo>
                    <a:pt x="232" y="6"/>
                    <a:pt x="228" y="6"/>
                    <a:pt x="223" y="7"/>
                  </a:cubicBezTo>
                  <a:cubicBezTo>
                    <a:pt x="223" y="7"/>
                    <a:pt x="223" y="7"/>
                    <a:pt x="223" y="7"/>
                  </a:cubicBezTo>
                  <a:moveTo>
                    <a:pt x="268" y="5"/>
                  </a:moveTo>
                  <a:cubicBezTo>
                    <a:pt x="268" y="5"/>
                    <a:pt x="268" y="5"/>
                    <a:pt x="268" y="5"/>
                  </a:cubicBezTo>
                  <a:cubicBezTo>
                    <a:pt x="263" y="5"/>
                    <a:pt x="259" y="5"/>
                    <a:pt x="254" y="5"/>
                  </a:cubicBezTo>
                  <a:cubicBezTo>
                    <a:pt x="253" y="5"/>
                    <a:pt x="252" y="4"/>
                    <a:pt x="252" y="3"/>
                  </a:cubicBezTo>
                  <a:cubicBezTo>
                    <a:pt x="252" y="1"/>
                    <a:pt x="253" y="0"/>
                    <a:pt x="254" y="0"/>
                  </a:cubicBezTo>
                  <a:cubicBezTo>
                    <a:pt x="259" y="1"/>
                    <a:pt x="263" y="1"/>
                    <a:pt x="268" y="1"/>
                  </a:cubicBezTo>
                  <a:cubicBezTo>
                    <a:pt x="269" y="1"/>
                    <a:pt x="270" y="2"/>
                    <a:pt x="270" y="3"/>
                  </a:cubicBezTo>
                  <a:cubicBezTo>
                    <a:pt x="270" y="5"/>
                    <a:pt x="269" y="5"/>
                    <a:pt x="268" y="5"/>
                  </a:cubicBezTo>
                </a:path>
              </a:pathLst>
            </a:custGeom>
            <a:solidFill>
              <a:schemeClr val="tx2"/>
            </a:solidFill>
            <a:ln>
              <a:noFill/>
            </a:ln>
          </p:spPr>
          <p:txBody>
            <a:bodyPr/>
            <a:lstStyle/>
            <a:p>
              <a:pPr eaLnBrk="1" fontAlgn="auto" hangingPunct="1">
                <a:spcBef>
                  <a:spcPts val="0"/>
                </a:spcBef>
                <a:spcAft>
                  <a:spcPts val="0"/>
                </a:spcAft>
                <a:defRPr/>
              </a:pPr>
              <a:endParaRPr lang="ru-RU">
                <a:cs typeface="+mn-cs"/>
              </a:endParaRPr>
            </a:p>
          </p:txBody>
        </p:sp>
        <p:sp>
          <p:nvSpPr>
            <p:cNvPr id="117" name="Freeform 170">
              <a:extLst>
                <a:ext uri="{FF2B5EF4-FFF2-40B4-BE49-F238E27FC236}">
                  <a16:creationId xmlns:a16="http://schemas.microsoft.com/office/drawing/2014/main" id="{0CCC6BDC-1B72-E248-95CB-C43B9C545075}"/>
                </a:ext>
              </a:extLst>
            </p:cNvPr>
            <p:cNvSpPr>
              <a:spLocks noEditPoints="1"/>
            </p:cNvSpPr>
            <p:nvPr/>
          </p:nvSpPr>
          <p:spPr bwMode="auto">
            <a:xfrm>
              <a:off x="3404909" y="1733389"/>
              <a:ext cx="2298583" cy="2301802"/>
            </a:xfrm>
            <a:custGeom>
              <a:avLst/>
              <a:gdLst>
                <a:gd name="T0" fmla="*/ 1700213 w 438"/>
                <a:gd name="T1" fmla="*/ 3257474 h 438"/>
                <a:gd name="T2" fmla="*/ 147507 w 438"/>
                <a:gd name="T3" fmla="*/ 1702594 h 438"/>
                <a:gd name="T4" fmla="*/ 1700213 w 438"/>
                <a:gd name="T5" fmla="*/ 155488 h 438"/>
                <a:gd name="T6" fmla="*/ 3245154 w 438"/>
                <a:gd name="T7" fmla="*/ 1702594 h 438"/>
                <a:gd name="T8" fmla="*/ 1700213 w 438"/>
                <a:gd name="T9" fmla="*/ 3257474 h 438"/>
                <a:gd name="T10" fmla="*/ 1700213 w 438"/>
                <a:gd name="T11" fmla="*/ 0 h 438"/>
                <a:gd name="T12" fmla="*/ 0 w 438"/>
                <a:gd name="T13" fmla="*/ 1702594 h 438"/>
                <a:gd name="T14" fmla="*/ 1700213 w 438"/>
                <a:gd name="T15" fmla="*/ 3405188 h 438"/>
                <a:gd name="T16" fmla="*/ 3400425 w 438"/>
                <a:gd name="T17" fmla="*/ 1702594 h 438"/>
                <a:gd name="T18" fmla="*/ 1700213 w 438"/>
                <a:gd name="T19" fmla="*/ 0 h 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8" h="438">
                  <a:moveTo>
                    <a:pt x="219" y="419"/>
                  </a:moveTo>
                  <a:cubicBezTo>
                    <a:pt x="109" y="419"/>
                    <a:pt x="19" y="329"/>
                    <a:pt x="19" y="219"/>
                  </a:cubicBezTo>
                  <a:cubicBezTo>
                    <a:pt x="19" y="109"/>
                    <a:pt x="109" y="20"/>
                    <a:pt x="219" y="20"/>
                  </a:cubicBezTo>
                  <a:cubicBezTo>
                    <a:pt x="329" y="20"/>
                    <a:pt x="418" y="109"/>
                    <a:pt x="418" y="219"/>
                  </a:cubicBezTo>
                  <a:cubicBezTo>
                    <a:pt x="418" y="329"/>
                    <a:pt x="329" y="419"/>
                    <a:pt x="219" y="419"/>
                  </a:cubicBezTo>
                  <a:moveTo>
                    <a:pt x="219" y="0"/>
                  </a:moveTo>
                  <a:cubicBezTo>
                    <a:pt x="98" y="0"/>
                    <a:pt x="0" y="98"/>
                    <a:pt x="0" y="219"/>
                  </a:cubicBezTo>
                  <a:cubicBezTo>
                    <a:pt x="0" y="340"/>
                    <a:pt x="98" y="438"/>
                    <a:pt x="219" y="438"/>
                  </a:cubicBezTo>
                  <a:cubicBezTo>
                    <a:pt x="340" y="438"/>
                    <a:pt x="438" y="340"/>
                    <a:pt x="438" y="219"/>
                  </a:cubicBezTo>
                  <a:cubicBezTo>
                    <a:pt x="438" y="98"/>
                    <a:pt x="340" y="0"/>
                    <a:pt x="219" y="0"/>
                  </a:cubicBezTo>
                </a:path>
              </a:pathLst>
            </a:custGeom>
            <a:solidFill>
              <a:schemeClr val="tx2"/>
            </a:solidFill>
            <a:ln>
              <a:noFill/>
            </a:ln>
          </p:spPr>
          <p:txBody>
            <a:bodyPr/>
            <a:lstStyle/>
            <a:p>
              <a:pPr eaLnBrk="1" fontAlgn="auto" hangingPunct="1">
                <a:spcBef>
                  <a:spcPts val="0"/>
                </a:spcBef>
                <a:spcAft>
                  <a:spcPts val="0"/>
                </a:spcAft>
                <a:defRPr/>
              </a:pPr>
              <a:endParaRPr lang="ru-RU">
                <a:cs typeface="+mn-cs"/>
              </a:endParaRPr>
            </a:p>
          </p:txBody>
        </p:sp>
        <p:sp>
          <p:nvSpPr>
            <p:cNvPr id="120" name="TextBox 119">
              <a:extLst>
                <a:ext uri="{FF2B5EF4-FFF2-40B4-BE49-F238E27FC236}">
                  <a16:creationId xmlns:a16="http://schemas.microsoft.com/office/drawing/2014/main" id="{72B321FF-FD15-F440-975D-850FEFCAF031}"/>
                </a:ext>
              </a:extLst>
            </p:cNvPr>
            <p:cNvSpPr txBox="1">
              <a:spLocks noChangeArrowheads="1"/>
            </p:cNvSpPr>
            <p:nvPr/>
          </p:nvSpPr>
          <p:spPr bwMode="auto">
            <a:xfrm>
              <a:off x="3626176" y="2355043"/>
              <a:ext cx="185175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ru-RU" sz="3200" b="1" dirty="0">
                  <a:solidFill>
                    <a:schemeClr val="tx2"/>
                  </a:solidFill>
                  <a:latin typeface="+mn-lt"/>
                </a:rPr>
                <a:t>Social </a:t>
              </a:r>
            </a:p>
            <a:p>
              <a:pPr algn="ctr" eaLnBrk="1" hangingPunct="1">
                <a:lnSpc>
                  <a:spcPct val="100000"/>
                </a:lnSpc>
                <a:spcBef>
                  <a:spcPct val="0"/>
                </a:spcBef>
                <a:buFontTx/>
                <a:buNone/>
              </a:pPr>
              <a:r>
                <a:rPr lang="en-US" altLang="ru-RU" sz="3200" b="1" dirty="0">
                  <a:solidFill>
                    <a:schemeClr val="tx2"/>
                  </a:solidFill>
                  <a:latin typeface="+mn-lt"/>
                </a:rPr>
                <a:t>Capital</a:t>
              </a:r>
              <a:endParaRPr lang="ru-RU" altLang="ru-RU" sz="3200" b="1" dirty="0">
                <a:solidFill>
                  <a:schemeClr val="tx2"/>
                </a:solidFill>
                <a:latin typeface="+mn-lt"/>
              </a:endParaRPr>
            </a:p>
          </p:txBody>
        </p:sp>
      </p:grpSp>
      <p:grpSp>
        <p:nvGrpSpPr>
          <p:cNvPr id="37" name="Группа 9">
            <a:extLst>
              <a:ext uri="{FF2B5EF4-FFF2-40B4-BE49-F238E27FC236}">
                <a16:creationId xmlns:a16="http://schemas.microsoft.com/office/drawing/2014/main" id="{45BD1BEA-EC22-4102-BEC9-C8742147EDA7}"/>
              </a:ext>
            </a:extLst>
          </p:cNvPr>
          <p:cNvGrpSpPr>
            <a:grpSpLocks/>
          </p:cNvGrpSpPr>
          <p:nvPr/>
        </p:nvGrpSpPr>
        <p:grpSpPr bwMode="auto">
          <a:xfrm>
            <a:off x="6434435" y="3622872"/>
            <a:ext cx="664369" cy="670322"/>
            <a:chOff x="8478838" y="5145088"/>
            <a:chExt cx="885825" cy="893762"/>
          </a:xfrm>
          <a:solidFill>
            <a:schemeClr val="accent2"/>
          </a:solidFill>
        </p:grpSpPr>
        <p:sp>
          <p:nvSpPr>
            <p:cNvPr id="38" name="Oval 174">
              <a:extLst>
                <a:ext uri="{FF2B5EF4-FFF2-40B4-BE49-F238E27FC236}">
                  <a16:creationId xmlns:a16="http://schemas.microsoft.com/office/drawing/2014/main" id="{5B6D8B78-022A-4D98-BB21-90202F4AF4B4}"/>
                </a:ext>
              </a:extLst>
            </p:cNvPr>
            <p:cNvSpPr>
              <a:spLocks noChangeArrowheads="1"/>
            </p:cNvSpPr>
            <p:nvPr/>
          </p:nvSpPr>
          <p:spPr bwMode="auto">
            <a:xfrm>
              <a:off x="8478838" y="5145088"/>
              <a:ext cx="885825" cy="8937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350">
                <a:latin typeface="+mn-lt"/>
              </a:endParaRPr>
            </a:p>
          </p:txBody>
        </p:sp>
        <p:sp>
          <p:nvSpPr>
            <p:cNvPr id="39" name="Rectangle 183">
              <a:extLst>
                <a:ext uri="{FF2B5EF4-FFF2-40B4-BE49-F238E27FC236}">
                  <a16:creationId xmlns:a16="http://schemas.microsoft.com/office/drawing/2014/main" id="{05E8065D-CC59-46E7-BDED-D8337CA249D5}"/>
                </a:ext>
              </a:extLst>
            </p:cNvPr>
            <p:cNvSpPr>
              <a:spLocks noChangeArrowheads="1"/>
            </p:cNvSpPr>
            <p:nvPr/>
          </p:nvSpPr>
          <p:spPr bwMode="auto">
            <a:xfrm>
              <a:off x="8626475" y="5291139"/>
              <a:ext cx="598454" cy="64633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ru-RU" sz="3150" b="1" dirty="0">
                  <a:solidFill>
                    <a:srgbClr val="FFFFFF"/>
                  </a:solidFill>
                  <a:latin typeface="+mn-lt"/>
                </a:rPr>
                <a:t>06</a:t>
              </a:r>
              <a:endParaRPr lang="ru-RU" altLang="ru-RU" sz="1350" dirty="0">
                <a:latin typeface="+mn-lt"/>
              </a:endParaRPr>
            </a:p>
          </p:txBody>
        </p:sp>
      </p:grpSp>
      <p:grpSp>
        <p:nvGrpSpPr>
          <p:cNvPr id="40" name="Группа 13">
            <a:extLst>
              <a:ext uri="{FF2B5EF4-FFF2-40B4-BE49-F238E27FC236}">
                <a16:creationId xmlns:a16="http://schemas.microsoft.com/office/drawing/2014/main" id="{C25A6CEC-A33F-4C86-B6DA-482793122310}"/>
              </a:ext>
            </a:extLst>
          </p:cNvPr>
          <p:cNvGrpSpPr>
            <a:grpSpLocks/>
          </p:cNvGrpSpPr>
          <p:nvPr/>
        </p:nvGrpSpPr>
        <p:grpSpPr bwMode="auto">
          <a:xfrm>
            <a:off x="7209528" y="3824083"/>
            <a:ext cx="1794271" cy="283427"/>
            <a:chOff x="9512300" y="5413375"/>
            <a:chExt cx="2392363" cy="377903"/>
          </a:xfrm>
        </p:grpSpPr>
        <p:sp>
          <p:nvSpPr>
            <p:cNvPr id="41" name="TextBox 119">
              <a:extLst>
                <a:ext uri="{FF2B5EF4-FFF2-40B4-BE49-F238E27FC236}">
                  <a16:creationId xmlns:a16="http://schemas.microsoft.com/office/drawing/2014/main" id="{5EEBB8AB-FB74-4D82-8684-818CF4A353E2}"/>
                </a:ext>
              </a:extLst>
            </p:cNvPr>
            <p:cNvSpPr txBox="1">
              <a:spLocks noChangeArrowheads="1"/>
            </p:cNvSpPr>
            <p:nvPr/>
          </p:nvSpPr>
          <p:spPr bwMode="auto">
            <a:xfrm>
              <a:off x="9512300" y="5413375"/>
              <a:ext cx="2392363"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endParaRPr lang="ru-RU" altLang="ru-RU" sz="1050" dirty="0">
                <a:solidFill>
                  <a:schemeClr val="tx2"/>
                </a:solidFill>
                <a:latin typeface="+mn-lt"/>
              </a:endParaRPr>
            </a:p>
          </p:txBody>
        </p:sp>
        <p:sp>
          <p:nvSpPr>
            <p:cNvPr id="42" name="Rectangle 59">
              <a:extLst>
                <a:ext uri="{FF2B5EF4-FFF2-40B4-BE49-F238E27FC236}">
                  <a16:creationId xmlns:a16="http://schemas.microsoft.com/office/drawing/2014/main" id="{E5E9ADA8-0AA6-4085-84DB-CD4ECAED164B}"/>
                </a:ext>
              </a:extLst>
            </p:cNvPr>
            <p:cNvSpPr>
              <a:spLocks noChangeArrowheads="1"/>
            </p:cNvSpPr>
            <p:nvPr/>
          </p:nvSpPr>
          <p:spPr bwMode="auto">
            <a:xfrm>
              <a:off x="9546864" y="5437335"/>
              <a:ext cx="803641"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ru-RU" sz="1725" b="1" dirty="0">
                  <a:solidFill>
                    <a:schemeClr val="accent2"/>
                  </a:solidFill>
                  <a:latin typeface="+mn-lt"/>
                </a:rPr>
                <a:t>Order</a:t>
              </a:r>
              <a:endParaRPr lang="ru-RU" altLang="ru-RU" sz="1350" dirty="0">
                <a:solidFill>
                  <a:schemeClr val="accent2"/>
                </a:solidFill>
                <a:latin typeface="+mn-lt"/>
              </a:endParaRPr>
            </a:p>
          </p:txBody>
        </p:sp>
      </p:grpSp>
      <p:grpSp>
        <p:nvGrpSpPr>
          <p:cNvPr id="43" name="Группа 8">
            <a:extLst>
              <a:ext uri="{FF2B5EF4-FFF2-40B4-BE49-F238E27FC236}">
                <a16:creationId xmlns:a16="http://schemas.microsoft.com/office/drawing/2014/main" id="{4506E06B-BB2B-4AB1-B140-CB6B8B2D233F}"/>
              </a:ext>
            </a:extLst>
          </p:cNvPr>
          <p:cNvGrpSpPr>
            <a:grpSpLocks/>
          </p:cNvGrpSpPr>
          <p:nvPr/>
        </p:nvGrpSpPr>
        <p:grpSpPr bwMode="auto">
          <a:xfrm>
            <a:off x="2089378" y="3619833"/>
            <a:ext cx="669131" cy="670322"/>
            <a:chOff x="2843213" y="5145088"/>
            <a:chExt cx="892175" cy="893762"/>
          </a:xfrm>
          <a:solidFill>
            <a:schemeClr val="tx2"/>
          </a:solidFill>
        </p:grpSpPr>
        <p:sp>
          <p:nvSpPr>
            <p:cNvPr id="44" name="Oval 173">
              <a:extLst>
                <a:ext uri="{FF2B5EF4-FFF2-40B4-BE49-F238E27FC236}">
                  <a16:creationId xmlns:a16="http://schemas.microsoft.com/office/drawing/2014/main" id="{17FB1634-3914-4698-A5D3-BFB7C961F693}"/>
                </a:ext>
              </a:extLst>
            </p:cNvPr>
            <p:cNvSpPr>
              <a:spLocks noChangeArrowheads="1"/>
            </p:cNvSpPr>
            <p:nvPr/>
          </p:nvSpPr>
          <p:spPr bwMode="auto">
            <a:xfrm>
              <a:off x="2843213" y="5145088"/>
              <a:ext cx="892175" cy="893762"/>
            </a:xfrm>
            <a:prstGeom prst="ellipse">
              <a:avLst/>
            </a:prstGeom>
            <a:grp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ru-RU" altLang="ru-RU">
                <a:latin typeface="+mn-lt"/>
                <a:cs typeface="+mn-cs"/>
              </a:endParaRPr>
            </a:p>
          </p:txBody>
        </p:sp>
        <p:sp>
          <p:nvSpPr>
            <p:cNvPr id="45" name="Rectangle 182">
              <a:extLst>
                <a:ext uri="{FF2B5EF4-FFF2-40B4-BE49-F238E27FC236}">
                  <a16:creationId xmlns:a16="http://schemas.microsoft.com/office/drawing/2014/main" id="{758C8A6C-7F28-4252-9566-B979BD3DDB6A}"/>
                </a:ext>
              </a:extLst>
            </p:cNvPr>
            <p:cNvSpPr>
              <a:spLocks noChangeArrowheads="1"/>
            </p:cNvSpPr>
            <p:nvPr/>
          </p:nvSpPr>
          <p:spPr bwMode="auto">
            <a:xfrm>
              <a:off x="2984444" y="5276795"/>
              <a:ext cx="598455" cy="64633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ru-RU" sz="3150" b="1" dirty="0">
                  <a:solidFill>
                    <a:srgbClr val="FFFFFF"/>
                  </a:solidFill>
                  <a:latin typeface="+mn-lt"/>
                </a:rPr>
                <a:t>05</a:t>
              </a:r>
              <a:endParaRPr lang="ru-RU" altLang="ru-RU" sz="1350" dirty="0">
                <a:latin typeface="+mn-lt"/>
              </a:endParaRPr>
            </a:p>
          </p:txBody>
        </p:sp>
      </p:grpSp>
      <p:grpSp>
        <p:nvGrpSpPr>
          <p:cNvPr id="46" name="Группа 11">
            <a:extLst>
              <a:ext uri="{FF2B5EF4-FFF2-40B4-BE49-F238E27FC236}">
                <a16:creationId xmlns:a16="http://schemas.microsoft.com/office/drawing/2014/main" id="{155DE567-12F9-474D-A3B7-DE0D4DF83E8C}"/>
              </a:ext>
            </a:extLst>
          </p:cNvPr>
          <p:cNvGrpSpPr>
            <a:grpSpLocks/>
          </p:cNvGrpSpPr>
          <p:nvPr/>
        </p:nvGrpSpPr>
        <p:grpSpPr bwMode="auto">
          <a:xfrm>
            <a:off x="172471" y="3794017"/>
            <a:ext cx="1794272" cy="280943"/>
            <a:chOff x="287338" y="5377339"/>
            <a:chExt cx="2392362" cy="374591"/>
          </a:xfrm>
        </p:grpSpPr>
        <p:sp>
          <p:nvSpPr>
            <p:cNvPr id="47" name="TextBox 119">
              <a:extLst>
                <a:ext uri="{FF2B5EF4-FFF2-40B4-BE49-F238E27FC236}">
                  <a16:creationId xmlns:a16="http://schemas.microsoft.com/office/drawing/2014/main" id="{7BBD03B9-5E76-4885-A5C6-44F75160AE25}"/>
                </a:ext>
              </a:extLst>
            </p:cNvPr>
            <p:cNvSpPr txBox="1">
              <a:spLocks noChangeArrowheads="1"/>
            </p:cNvSpPr>
            <p:nvPr/>
          </p:nvSpPr>
          <p:spPr bwMode="auto">
            <a:xfrm>
              <a:off x="287338" y="5413375"/>
              <a:ext cx="2392362"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None/>
              </a:pPr>
              <a:endParaRPr lang="ru-RU" altLang="ru-RU" sz="1050" dirty="0">
                <a:solidFill>
                  <a:schemeClr val="tx2"/>
                </a:solidFill>
                <a:latin typeface="+mn-lt"/>
              </a:endParaRPr>
            </a:p>
          </p:txBody>
        </p:sp>
        <p:sp>
          <p:nvSpPr>
            <p:cNvPr id="48" name="Rectangle 59">
              <a:extLst>
                <a:ext uri="{FF2B5EF4-FFF2-40B4-BE49-F238E27FC236}">
                  <a16:creationId xmlns:a16="http://schemas.microsoft.com/office/drawing/2014/main" id="{AC513B8E-CC81-482D-8227-3607BBAAFC5D}"/>
                </a:ext>
              </a:extLst>
            </p:cNvPr>
            <p:cNvSpPr>
              <a:spLocks noChangeArrowheads="1"/>
            </p:cNvSpPr>
            <p:nvPr/>
          </p:nvSpPr>
          <p:spPr bwMode="auto">
            <a:xfrm>
              <a:off x="758498" y="5377339"/>
              <a:ext cx="1784677" cy="353943"/>
            </a:xfrm>
            <a:prstGeom prst="rect">
              <a:avLst/>
            </a:prstGeom>
            <a:noFill/>
            <a:ln>
              <a:noFill/>
            </a:ln>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fontAlgn="auto" hangingPunct="1">
                <a:lnSpc>
                  <a:spcPct val="100000"/>
                </a:lnSpc>
                <a:spcBef>
                  <a:spcPct val="0"/>
                </a:spcBef>
                <a:spcAft>
                  <a:spcPts val="0"/>
                </a:spcAft>
                <a:buNone/>
                <a:defRPr/>
              </a:pPr>
              <a:r>
                <a:rPr lang="en-US" altLang="ru-RU" sz="1725" b="1" dirty="0">
                  <a:solidFill>
                    <a:schemeClr val="tx2"/>
                  </a:solidFill>
                  <a:latin typeface="+mn-lt"/>
                  <a:cs typeface="+mn-cs"/>
                </a:rPr>
                <a:t>Participation</a:t>
              </a:r>
              <a:endParaRPr lang="ru-RU" altLang="ru-RU" sz="1350" dirty="0">
                <a:solidFill>
                  <a:schemeClr val="tx2"/>
                </a:solidFill>
                <a:latin typeface="+mn-lt"/>
                <a:cs typeface="+mn-cs"/>
              </a:endParaRPr>
            </a:p>
          </p:txBody>
        </p:sp>
      </p:grpSp>
    </p:spTree>
    <p:extLst>
      <p:ext uri="{BB962C8B-B14F-4D97-AF65-F5344CB8AC3E}">
        <p14:creationId xmlns:p14="http://schemas.microsoft.com/office/powerpoint/2010/main" val="322680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33"/>
                                        </p:tgtEl>
                                        <p:attrNameLst>
                                          <p:attrName>style.visibility</p:attrName>
                                        </p:attrNameLst>
                                      </p:cBhvr>
                                      <p:to>
                                        <p:strVal val="visible"/>
                                      </p:to>
                                    </p:set>
                                    <p:anim calcmode="lin" valueType="num">
                                      <p:cBhvr>
                                        <p:cTn id="13" dur="500" fill="hold"/>
                                        <p:tgtEl>
                                          <p:spTgt spid="133"/>
                                        </p:tgtEl>
                                        <p:attrNameLst>
                                          <p:attrName>ppt_w</p:attrName>
                                        </p:attrNameLst>
                                      </p:cBhvr>
                                      <p:tavLst>
                                        <p:tav tm="0">
                                          <p:val>
                                            <p:fltVal val="0"/>
                                          </p:val>
                                        </p:tav>
                                        <p:tav tm="100000">
                                          <p:val>
                                            <p:strVal val="#ppt_w"/>
                                          </p:val>
                                        </p:tav>
                                      </p:tavLst>
                                    </p:anim>
                                    <p:anim calcmode="lin" valueType="num">
                                      <p:cBhvr>
                                        <p:cTn id="14" dur="500" fill="hold"/>
                                        <p:tgtEl>
                                          <p:spTgt spid="133"/>
                                        </p:tgtEl>
                                        <p:attrNameLst>
                                          <p:attrName>ppt_h</p:attrName>
                                        </p:attrNameLst>
                                      </p:cBhvr>
                                      <p:tavLst>
                                        <p:tav tm="0">
                                          <p:val>
                                            <p:fltVal val="0"/>
                                          </p:val>
                                        </p:tav>
                                        <p:tav tm="100000">
                                          <p:val>
                                            <p:strVal val="#ppt_h"/>
                                          </p:val>
                                        </p:tav>
                                      </p:tavLst>
                                    </p:anim>
                                    <p:animEffect transition="in" filter="fade">
                                      <p:cBhvr>
                                        <p:cTn id="15" dur="500"/>
                                        <p:tgtEl>
                                          <p:spTgt spid="133"/>
                                        </p:tgtEl>
                                      </p:cBhvr>
                                    </p:animEffect>
                                  </p:childTnLst>
                                </p:cTn>
                              </p:par>
                              <p:par>
                                <p:cTn id="16" presetID="53" presetClass="entr" presetSubtype="16" fill="hold" nodeType="withEffect">
                                  <p:stCondLst>
                                    <p:cond delay="100"/>
                                  </p:stCondLst>
                                  <p:childTnLst>
                                    <p:set>
                                      <p:cBhvr>
                                        <p:cTn id="17" dur="1" fill="hold">
                                          <p:stCondLst>
                                            <p:cond delay="0"/>
                                          </p:stCondLst>
                                        </p:cTn>
                                        <p:tgtEl>
                                          <p:spTgt spid="136"/>
                                        </p:tgtEl>
                                        <p:attrNameLst>
                                          <p:attrName>style.visibility</p:attrName>
                                        </p:attrNameLst>
                                      </p:cBhvr>
                                      <p:to>
                                        <p:strVal val="visible"/>
                                      </p:to>
                                    </p:set>
                                    <p:anim calcmode="lin" valueType="num">
                                      <p:cBhvr>
                                        <p:cTn id="18" dur="500" fill="hold"/>
                                        <p:tgtEl>
                                          <p:spTgt spid="136"/>
                                        </p:tgtEl>
                                        <p:attrNameLst>
                                          <p:attrName>ppt_w</p:attrName>
                                        </p:attrNameLst>
                                      </p:cBhvr>
                                      <p:tavLst>
                                        <p:tav tm="0">
                                          <p:val>
                                            <p:fltVal val="0"/>
                                          </p:val>
                                        </p:tav>
                                        <p:tav tm="100000">
                                          <p:val>
                                            <p:strVal val="#ppt_w"/>
                                          </p:val>
                                        </p:tav>
                                      </p:tavLst>
                                    </p:anim>
                                    <p:anim calcmode="lin" valueType="num">
                                      <p:cBhvr>
                                        <p:cTn id="19" dur="500" fill="hold"/>
                                        <p:tgtEl>
                                          <p:spTgt spid="136"/>
                                        </p:tgtEl>
                                        <p:attrNameLst>
                                          <p:attrName>ppt_h</p:attrName>
                                        </p:attrNameLst>
                                      </p:cBhvr>
                                      <p:tavLst>
                                        <p:tav tm="0">
                                          <p:val>
                                            <p:fltVal val="0"/>
                                          </p:val>
                                        </p:tav>
                                        <p:tav tm="100000">
                                          <p:val>
                                            <p:strVal val="#ppt_h"/>
                                          </p:val>
                                        </p:tav>
                                      </p:tavLst>
                                    </p:anim>
                                    <p:animEffect transition="in" filter="fade">
                                      <p:cBhvr>
                                        <p:cTn id="20" dur="500"/>
                                        <p:tgtEl>
                                          <p:spTgt spid="136"/>
                                        </p:tgtEl>
                                      </p:cBhvr>
                                    </p:animEffect>
                                  </p:childTnLst>
                                </p:cTn>
                              </p:par>
                              <p:par>
                                <p:cTn id="21" presetID="53" presetClass="entr" presetSubtype="16" fill="hold" nodeType="withEffect">
                                  <p:stCondLst>
                                    <p:cond delay="200"/>
                                  </p:stCondLst>
                                  <p:childTnLst>
                                    <p:set>
                                      <p:cBhvr>
                                        <p:cTn id="22" dur="1" fill="hold">
                                          <p:stCondLst>
                                            <p:cond delay="0"/>
                                          </p:stCondLst>
                                        </p:cTn>
                                        <p:tgtEl>
                                          <p:spTgt spid="121"/>
                                        </p:tgtEl>
                                        <p:attrNameLst>
                                          <p:attrName>style.visibility</p:attrName>
                                        </p:attrNameLst>
                                      </p:cBhvr>
                                      <p:to>
                                        <p:strVal val="visible"/>
                                      </p:to>
                                    </p:set>
                                    <p:anim calcmode="lin" valueType="num">
                                      <p:cBhvr>
                                        <p:cTn id="23" dur="500" fill="hold"/>
                                        <p:tgtEl>
                                          <p:spTgt spid="121"/>
                                        </p:tgtEl>
                                        <p:attrNameLst>
                                          <p:attrName>ppt_w</p:attrName>
                                        </p:attrNameLst>
                                      </p:cBhvr>
                                      <p:tavLst>
                                        <p:tav tm="0">
                                          <p:val>
                                            <p:fltVal val="0"/>
                                          </p:val>
                                        </p:tav>
                                        <p:tav tm="100000">
                                          <p:val>
                                            <p:strVal val="#ppt_w"/>
                                          </p:val>
                                        </p:tav>
                                      </p:tavLst>
                                    </p:anim>
                                    <p:anim calcmode="lin" valueType="num">
                                      <p:cBhvr>
                                        <p:cTn id="24" dur="500" fill="hold"/>
                                        <p:tgtEl>
                                          <p:spTgt spid="121"/>
                                        </p:tgtEl>
                                        <p:attrNameLst>
                                          <p:attrName>ppt_h</p:attrName>
                                        </p:attrNameLst>
                                      </p:cBhvr>
                                      <p:tavLst>
                                        <p:tav tm="0">
                                          <p:val>
                                            <p:fltVal val="0"/>
                                          </p:val>
                                        </p:tav>
                                        <p:tav tm="100000">
                                          <p:val>
                                            <p:strVal val="#ppt_h"/>
                                          </p:val>
                                        </p:tav>
                                      </p:tavLst>
                                    </p:anim>
                                    <p:animEffect transition="in" filter="fade">
                                      <p:cBhvr>
                                        <p:cTn id="25" dur="500"/>
                                        <p:tgtEl>
                                          <p:spTgt spid="121"/>
                                        </p:tgtEl>
                                      </p:cBhvr>
                                    </p:animEffect>
                                  </p:childTnLst>
                                </p:cTn>
                              </p:par>
                              <p:par>
                                <p:cTn id="26" presetID="53" presetClass="entr" presetSubtype="16" fill="hold" nodeType="withEffect">
                                  <p:stCondLst>
                                    <p:cond delay="300"/>
                                  </p:stCondLst>
                                  <p:childTnLst>
                                    <p:set>
                                      <p:cBhvr>
                                        <p:cTn id="27" dur="1" fill="hold">
                                          <p:stCondLst>
                                            <p:cond delay="0"/>
                                          </p:stCondLst>
                                        </p:cTn>
                                        <p:tgtEl>
                                          <p:spTgt spid="124"/>
                                        </p:tgtEl>
                                        <p:attrNameLst>
                                          <p:attrName>style.visibility</p:attrName>
                                        </p:attrNameLst>
                                      </p:cBhvr>
                                      <p:to>
                                        <p:strVal val="visible"/>
                                      </p:to>
                                    </p:set>
                                    <p:anim calcmode="lin" valueType="num">
                                      <p:cBhvr>
                                        <p:cTn id="28" dur="500" fill="hold"/>
                                        <p:tgtEl>
                                          <p:spTgt spid="124"/>
                                        </p:tgtEl>
                                        <p:attrNameLst>
                                          <p:attrName>ppt_w</p:attrName>
                                        </p:attrNameLst>
                                      </p:cBhvr>
                                      <p:tavLst>
                                        <p:tav tm="0">
                                          <p:val>
                                            <p:fltVal val="0"/>
                                          </p:val>
                                        </p:tav>
                                        <p:tav tm="100000">
                                          <p:val>
                                            <p:strVal val="#ppt_w"/>
                                          </p:val>
                                        </p:tav>
                                      </p:tavLst>
                                    </p:anim>
                                    <p:anim calcmode="lin" valueType="num">
                                      <p:cBhvr>
                                        <p:cTn id="29" dur="500" fill="hold"/>
                                        <p:tgtEl>
                                          <p:spTgt spid="124"/>
                                        </p:tgtEl>
                                        <p:attrNameLst>
                                          <p:attrName>ppt_h</p:attrName>
                                        </p:attrNameLst>
                                      </p:cBhvr>
                                      <p:tavLst>
                                        <p:tav tm="0">
                                          <p:val>
                                            <p:fltVal val="0"/>
                                          </p:val>
                                        </p:tav>
                                        <p:tav tm="100000">
                                          <p:val>
                                            <p:strVal val="#ppt_h"/>
                                          </p:val>
                                        </p:tav>
                                      </p:tavLst>
                                    </p:anim>
                                    <p:animEffect transition="in" filter="fade">
                                      <p:cBhvr>
                                        <p:cTn id="30" dur="500"/>
                                        <p:tgtEl>
                                          <p:spTgt spid="124"/>
                                        </p:tgtEl>
                                      </p:cBhvr>
                                    </p:animEffect>
                                  </p:childTnLst>
                                </p:cTn>
                              </p:par>
                              <p:par>
                                <p:cTn id="31" presetID="53" presetClass="entr" presetSubtype="16" fill="hold" nodeType="withEffect">
                                  <p:stCondLst>
                                    <p:cond delay="400"/>
                                  </p:stCondLst>
                                  <p:childTnLst>
                                    <p:set>
                                      <p:cBhvr>
                                        <p:cTn id="32" dur="1" fill="hold">
                                          <p:stCondLst>
                                            <p:cond delay="0"/>
                                          </p:stCondLst>
                                        </p:cTn>
                                        <p:tgtEl>
                                          <p:spTgt spid="139"/>
                                        </p:tgtEl>
                                        <p:attrNameLst>
                                          <p:attrName>style.visibility</p:attrName>
                                        </p:attrNameLst>
                                      </p:cBhvr>
                                      <p:to>
                                        <p:strVal val="visible"/>
                                      </p:to>
                                    </p:set>
                                    <p:anim calcmode="lin" valueType="num">
                                      <p:cBhvr>
                                        <p:cTn id="33" dur="500" fill="hold"/>
                                        <p:tgtEl>
                                          <p:spTgt spid="139"/>
                                        </p:tgtEl>
                                        <p:attrNameLst>
                                          <p:attrName>ppt_w</p:attrName>
                                        </p:attrNameLst>
                                      </p:cBhvr>
                                      <p:tavLst>
                                        <p:tav tm="0">
                                          <p:val>
                                            <p:fltVal val="0"/>
                                          </p:val>
                                        </p:tav>
                                        <p:tav tm="100000">
                                          <p:val>
                                            <p:strVal val="#ppt_w"/>
                                          </p:val>
                                        </p:tav>
                                      </p:tavLst>
                                    </p:anim>
                                    <p:anim calcmode="lin" valueType="num">
                                      <p:cBhvr>
                                        <p:cTn id="34" dur="500" fill="hold"/>
                                        <p:tgtEl>
                                          <p:spTgt spid="139"/>
                                        </p:tgtEl>
                                        <p:attrNameLst>
                                          <p:attrName>ppt_h</p:attrName>
                                        </p:attrNameLst>
                                      </p:cBhvr>
                                      <p:tavLst>
                                        <p:tav tm="0">
                                          <p:val>
                                            <p:fltVal val="0"/>
                                          </p:val>
                                        </p:tav>
                                        <p:tav tm="100000">
                                          <p:val>
                                            <p:strVal val="#ppt_h"/>
                                          </p:val>
                                        </p:tav>
                                      </p:tavLst>
                                    </p:anim>
                                    <p:animEffect transition="in" filter="fade">
                                      <p:cBhvr>
                                        <p:cTn id="35" dur="500"/>
                                        <p:tgtEl>
                                          <p:spTgt spid="139"/>
                                        </p:tgtEl>
                                      </p:cBhvr>
                                    </p:animEffect>
                                  </p:childTnLst>
                                </p:cTn>
                              </p:par>
                              <p:par>
                                <p:cTn id="36" presetID="53" presetClass="entr" presetSubtype="16" fill="hold" nodeType="withEffect">
                                  <p:stCondLst>
                                    <p:cond delay="500"/>
                                  </p:stCondLst>
                                  <p:childTnLst>
                                    <p:set>
                                      <p:cBhvr>
                                        <p:cTn id="37" dur="1" fill="hold">
                                          <p:stCondLst>
                                            <p:cond delay="0"/>
                                          </p:stCondLst>
                                        </p:cTn>
                                        <p:tgtEl>
                                          <p:spTgt spid="142"/>
                                        </p:tgtEl>
                                        <p:attrNameLst>
                                          <p:attrName>style.visibility</p:attrName>
                                        </p:attrNameLst>
                                      </p:cBhvr>
                                      <p:to>
                                        <p:strVal val="visible"/>
                                      </p:to>
                                    </p:set>
                                    <p:anim calcmode="lin" valueType="num">
                                      <p:cBhvr>
                                        <p:cTn id="38" dur="500" fill="hold"/>
                                        <p:tgtEl>
                                          <p:spTgt spid="142"/>
                                        </p:tgtEl>
                                        <p:attrNameLst>
                                          <p:attrName>ppt_w</p:attrName>
                                        </p:attrNameLst>
                                      </p:cBhvr>
                                      <p:tavLst>
                                        <p:tav tm="0">
                                          <p:val>
                                            <p:fltVal val="0"/>
                                          </p:val>
                                        </p:tav>
                                        <p:tav tm="100000">
                                          <p:val>
                                            <p:strVal val="#ppt_w"/>
                                          </p:val>
                                        </p:tav>
                                      </p:tavLst>
                                    </p:anim>
                                    <p:anim calcmode="lin" valueType="num">
                                      <p:cBhvr>
                                        <p:cTn id="39" dur="500" fill="hold"/>
                                        <p:tgtEl>
                                          <p:spTgt spid="142"/>
                                        </p:tgtEl>
                                        <p:attrNameLst>
                                          <p:attrName>ppt_h</p:attrName>
                                        </p:attrNameLst>
                                      </p:cBhvr>
                                      <p:tavLst>
                                        <p:tav tm="0">
                                          <p:val>
                                            <p:fltVal val="0"/>
                                          </p:val>
                                        </p:tav>
                                        <p:tav tm="100000">
                                          <p:val>
                                            <p:strVal val="#ppt_h"/>
                                          </p:val>
                                        </p:tav>
                                      </p:tavLst>
                                    </p:anim>
                                    <p:animEffect transition="in" filter="fade">
                                      <p:cBhvr>
                                        <p:cTn id="40" dur="500"/>
                                        <p:tgtEl>
                                          <p:spTgt spid="142"/>
                                        </p:tgtEl>
                                      </p:cBhvr>
                                    </p:animEffect>
                                  </p:childTnLst>
                                </p:cTn>
                              </p:par>
                              <p:par>
                                <p:cTn id="41" presetID="53" presetClass="entr" presetSubtype="16" fill="hold" nodeType="withEffect">
                                  <p:stCondLst>
                                    <p:cond delay="600"/>
                                  </p:stCondLst>
                                  <p:childTnLst>
                                    <p:set>
                                      <p:cBhvr>
                                        <p:cTn id="42" dur="1" fill="hold">
                                          <p:stCondLst>
                                            <p:cond delay="0"/>
                                          </p:stCondLst>
                                        </p:cTn>
                                        <p:tgtEl>
                                          <p:spTgt spid="127"/>
                                        </p:tgtEl>
                                        <p:attrNameLst>
                                          <p:attrName>style.visibility</p:attrName>
                                        </p:attrNameLst>
                                      </p:cBhvr>
                                      <p:to>
                                        <p:strVal val="visible"/>
                                      </p:to>
                                    </p:set>
                                    <p:anim calcmode="lin" valueType="num">
                                      <p:cBhvr>
                                        <p:cTn id="43" dur="500" fill="hold"/>
                                        <p:tgtEl>
                                          <p:spTgt spid="127"/>
                                        </p:tgtEl>
                                        <p:attrNameLst>
                                          <p:attrName>ppt_w</p:attrName>
                                        </p:attrNameLst>
                                      </p:cBhvr>
                                      <p:tavLst>
                                        <p:tav tm="0">
                                          <p:val>
                                            <p:fltVal val="0"/>
                                          </p:val>
                                        </p:tav>
                                        <p:tav tm="100000">
                                          <p:val>
                                            <p:strVal val="#ppt_w"/>
                                          </p:val>
                                        </p:tav>
                                      </p:tavLst>
                                    </p:anim>
                                    <p:anim calcmode="lin" valueType="num">
                                      <p:cBhvr>
                                        <p:cTn id="44" dur="500" fill="hold"/>
                                        <p:tgtEl>
                                          <p:spTgt spid="127"/>
                                        </p:tgtEl>
                                        <p:attrNameLst>
                                          <p:attrName>ppt_h</p:attrName>
                                        </p:attrNameLst>
                                      </p:cBhvr>
                                      <p:tavLst>
                                        <p:tav tm="0">
                                          <p:val>
                                            <p:fltVal val="0"/>
                                          </p:val>
                                        </p:tav>
                                        <p:tav tm="100000">
                                          <p:val>
                                            <p:strVal val="#ppt_h"/>
                                          </p:val>
                                        </p:tav>
                                      </p:tavLst>
                                    </p:anim>
                                    <p:animEffect transition="in" filter="fade">
                                      <p:cBhvr>
                                        <p:cTn id="45" dur="500"/>
                                        <p:tgtEl>
                                          <p:spTgt spid="127"/>
                                        </p:tgtEl>
                                      </p:cBhvr>
                                    </p:animEffect>
                                  </p:childTnLst>
                                </p:cTn>
                              </p:par>
                              <p:par>
                                <p:cTn id="46" presetID="53" presetClass="entr" presetSubtype="16" fill="hold" nodeType="withEffect">
                                  <p:stCondLst>
                                    <p:cond delay="700"/>
                                  </p:stCondLst>
                                  <p:childTnLst>
                                    <p:set>
                                      <p:cBhvr>
                                        <p:cTn id="47" dur="1" fill="hold">
                                          <p:stCondLst>
                                            <p:cond delay="0"/>
                                          </p:stCondLst>
                                        </p:cTn>
                                        <p:tgtEl>
                                          <p:spTgt spid="130"/>
                                        </p:tgtEl>
                                        <p:attrNameLst>
                                          <p:attrName>style.visibility</p:attrName>
                                        </p:attrNameLst>
                                      </p:cBhvr>
                                      <p:to>
                                        <p:strVal val="visible"/>
                                      </p:to>
                                    </p:set>
                                    <p:anim calcmode="lin" valueType="num">
                                      <p:cBhvr>
                                        <p:cTn id="48" dur="500" fill="hold"/>
                                        <p:tgtEl>
                                          <p:spTgt spid="130"/>
                                        </p:tgtEl>
                                        <p:attrNameLst>
                                          <p:attrName>ppt_w</p:attrName>
                                        </p:attrNameLst>
                                      </p:cBhvr>
                                      <p:tavLst>
                                        <p:tav tm="0">
                                          <p:val>
                                            <p:fltVal val="0"/>
                                          </p:val>
                                        </p:tav>
                                        <p:tav tm="100000">
                                          <p:val>
                                            <p:strVal val="#ppt_w"/>
                                          </p:val>
                                        </p:tav>
                                      </p:tavLst>
                                    </p:anim>
                                    <p:anim calcmode="lin" valueType="num">
                                      <p:cBhvr>
                                        <p:cTn id="49" dur="500" fill="hold"/>
                                        <p:tgtEl>
                                          <p:spTgt spid="130"/>
                                        </p:tgtEl>
                                        <p:attrNameLst>
                                          <p:attrName>ppt_h</p:attrName>
                                        </p:attrNameLst>
                                      </p:cBhvr>
                                      <p:tavLst>
                                        <p:tav tm="0">
                                          <p:val>
                                            <p:fltVal val="0"/>
                                          </p:val>
                                        </p:tav>
                                        <p:tav tm="100000">
                                          <p:val>
                                            <p:strVal val="#ppt_h"/>
                                          </p:val>
                                        </p:tav>
                                      </p:tavLst>
                                    </p:anim>
                                    <p:animEffect transition="in" filter="fade">
                                      <p:cBhvr>
                                        <p:cTn id="50" dur="500"/>
                                        <p:tgtEl>
                                          <p:spTgt spid="130"/>
                                        </p:tgtEl>
                                      </p:cBhvr>
                                    </p:animEffect>
                                  </p:childTnLst>
                                </p:cTn>
                              </p:par>
                              <p:par>
                                <p:cTn id="51" presetID="53" presetClass="entr" presetSubtype="16" fill="hold" nodeType="withEffect">
                                  <p:stCondLst>
                                    <p:cond delay="800"/>
                                  </p:stCondLst>
                                  <p:childTnLst>
                                    <p:set>
                                      <p:cBhvr>
                                        <p:cTn id="52" dur="1" fill="hold">
                                          <p:stCondLst>
                                            <p:cond delay="0"/>
                                          </p:stCondLst>
                                        </p:cTn>
                                        <p:tgtEl>
                                          <p:spTgt spid="43"/>
                                        </p:tgtEl>
                                        <p:attrNameLst>
                                          <p:attrName>style.visibility</p:attrName>
                                        </p:attrNameLst>
                                      </p:cBhvr>
                                      <p:to>
                                        <p:strVal val="visible"/>
                                      </p:to>
                                    </p:set>
                                    <p:anim calcmode="lin" valueType="num">
                                      <p:cBhvr>
                                        <p:cTn id="53" dur="500" fill="hold"/>
                                        <p:tgtEl>
                                          <p:spTgt spid="43"/>
                                        </p:tgtEl>
                                        <p:attrNameLst>
                                          <p:attrName>ppt_w</p:attrName>
                                        </p:attrNameLst>
                                      </p:cBhvr>
                                      <p:tavLst>
                                        <p:tav tm="0">
                                          <p:val>
                                            <p:fltVal val="0"/>
                                          </p:val>
                                        </p:tav>
                                        <p:tav tm="100000">
                                          <p:val>
                                            <p:strVal val="#ppt_w"/>
                                          </p:val>
                                        </p:tav>
                                      </p:tavLst>
                                    </p:anim>
                                    <p:anim calcmode="lin" valueType="num">
                                      <p:cBhvr>
                                        <p:cTn id="54" dur="500" fill="hold"/>
                                        <p:tgtEl>
                                          <p:spTgt spid="43"/>
                                        </p:tgtEl>
                                        <p:attrNameLst>
                                          <p:attrName>ppt_h</p:attrName>
                                        </p:attrNameLst>
                                      </p:cBhvr>
                                      <p:tavLst>
                                        <p:tav tm="0">
                                          <p:val>
                                            <p:fltVal val="0"/>
                                          </p:val>
                                        </p:tav>
                                        <p:tav tm="100000">
                                          <p:val>
                                            <p:strVal val="#ppt_h"/>
                                          </p:val>
                                        </p:tav>
                                      </p:tavLst>
                                    </p:anim>
                                    <p:animEffect transition="in" filter="fade">
                                      <p:cBhvr>
                                        <p:cTn id="55" dur="500"/>
                                        <p:tgtEl>
                                          <p:spTgt spid="43"/>
                                        </p:tgtEl>
                                      </p:cBhvr>
                                    </p:animEffect>
                                  </p:childTnLst>
                                </p:cTn>
                              </p:par>
                              <p:par>
                                <p:cTn id="56" presetID="53" presetClass="entr" presetSubtype="16" fill="hold" nodeType="withEffect">
                                  <p:stCondLst>
                                    <p:cond delay="900"/>
                                  </p:stCondLst>
                                  <p:childTnLst>
                                    <p:set>
                                      <p:cBhvr>
                                        <p:cTn id="57" dur="1" fill="hold">
                                          <p:stCondLst>
                                            <p:cond delay="0"/>
                                          </p:stCondLst>
                                        </p:cTn>
                                        <p:tgtEl>
                                          <p:spTgt spid="46"/>
                                        </p:tgtEl>
                                        <p:attrNameLst>
                                          <p:attrName>style.visibility</p:attrName>
                                        </p:attrNameLst>
                                      </p:cBhvr>
                                      <p:to>
                                        <p:strVal val="visible"/>
                                      </p:to>
                                    </p:set>
                                    <p:anim calcmode="lin" valueType="num">
                                      <p:cBhvr>
                                        <p:cTn id="58" dur="500" fill="hold"/>
                                        <p:tgtEl>
                                          <p:spTgt spid="46"/>
                                        </p:tgtEl>
                                        <p:attrNameLst>
                                          <p:attrName>ppt_w</p:attrName>
                                        </p:attrNameLst>
                                      </p:cBhvr>
                                      <p:tavLst>
                                        <p:tav tm="0">
                                          <p:val>
                                            <p:fltVal val="0"/>
                                          </p:val>
                                        </p:tav>
                                        <p:tav tm="100000">
                                          <p:val>
                                            <p:strVal val="#ppt_w"/>
                                          </p:val>
                                        </p:tav>
                                      </p:tavLst>
                                    </p:anim>
                                    <p:anim calcmode="lin" valueType="num">
                                      <p:cBhvr>
                                        <p:cTn id="59" dur="500" fill="hold"/>
                                        <p:tgtEl>
                                          <p:spTgt spid="46"/>
                                        </p:tgtEl>
                                        <p:attrNameLst>
                                          <p:attrName>ppt_h</p:attrName>
                                        </p:attrNameLst>
                                      </p:cBhvr>
                                      <p:tavLst>
                                        <p:tav tm="0">
                                          <p:val>
                                            <p:fltVal val="0"/>
                                          </p:val>
                                        </p:tav>
                                        <p:tav tm="100000">
                                          <p:val>
                                            <p:strVal val="#ppt_h"/>
                                          </p:val>
                                        </p:tav>
                                      </p:tavLst>
                                    </p:anim>
                                    <p:animEffect transition="in" filter="fade">
                                      <p:cBhvr>
                                        <p:cTn id="60" dur="500"/>
                                        <p:tgtEl>
                                          <p:spTgt spid="46"/>
                                        </p:tgtEl>
                                      </p:cBhvr>
                                    </p:animEffect>
                                  </p:childTnLst>
                                </p:cTn>
                              </p:par>
                              <p:par>
                                <p:cTn id="61" presetID="53" presetClass="entr" presetSubtype="16" fill="hold" nodeType="withEffect">
                                  <p:stCondLst>
                                    <p:cond delay="1000"/>
                                  </p:stCondLst>
                                  <p:childTnLst>
                                    <p:set>
                                      <p:cBhvr>
                                        <p:cTn id="62" dur="1" fill="hold">
                                          <p:stCondLst>
                                            <p:cond delay="0"/>
                                          </p:stCondLst>
                                        </p:cTn>
                                        <p:tgtEl>
                                          <p:spTgt spid="37"/>
                                        </p:tgtEl>
                                        <p:attrNameLst>
                                          <p:attrName>style.visibility</p:attrName>
                                        </p:attrNameLst>
                                      </p:cBhvr>
                                      <p:to>
                                        <p:strVal val="visible"/>
                                      </p:to>
                                    </p:set>
                                    <p:anim calcmode="lin" valueType="num">
                                      <p:cBhvr>
                                        <p:cTn id="63" dur="500" fill="hold"/>
                                        <p:tgtEl>
                                          <p:spTgt spid="37"/>
                                        </p:tgtEl>
                                        <p:attrNameLst>
                                          <p:attrName>ppt_w</p:attrName>
                                        </p:attrNameLst>
                                      </p:cBhvr>
                                      <p:tavLst>
                                        <p:tav tm="0">
                                          <p:val>
                                            <p:fltVal val="0"/>
                                          </p:val>
                                        </p:tav>
                                        <p:tav tm="100000">
                                          <p:val>
                                            <p:strVal val="#ppt_w"/>
                                          </p:val>
                                        </p:tav>
                                      </p:tavLst>
                                    </p:anim>
                                    <p:anim calcmode="lin" valueType="num">
                                      <p:cBhvr>
                                        <p:cTn id="64" dur="500" fill="hold"/>
                                        <p:tgtEl>
                                          <p:spTgt spid="37"/>
                                        </p:tgtEl>
                                        <p:attrNameLst>
                                          <p:attrName>ppt_h</p:attrName>
                                        </p:attrNameLst>
                                      </p:cBhvr>
                                      <p:tavLst>
                                        <p:tav tm="0">
                                          <p:val>
                                            <p:fltVal val="0"/>
                                          </p:val>
                                        </p:tav>
                                        <p:tav tm="100000">
                                          <p:val>
                                            <p:strVal val="#ppt_h"/>
                                          </p:val>
                                        </p:tav>
                                      </p:tavLst>
                                    </p:anim>
                                    <p:animEffect transition="in" filter="fade">
                                      <p:cBhvr>
                                        <p:cTn id="65" dur="500"/>
                                        <p:tgtEl>
                                          <p:spTgt spid="37"/>
                                        </p:tgtEl>
                                      </p:cBhvr>
                                    </p:animEffect>
                                  </p:childTnLst>
                                </p:cTn>
                              </p:par>
                              <p:par>
                                <p:cTn id="66" presetID="53" presetClass="entr" presetSubtype="16" fill="hold" nodeType="withEffect">
                                  <p:stCondLst>
                                    <p:cond delay="1100"/>
                                  </p:stCondLst>
                                  <p:childTnLst>
                                    <p:set>
                                      <p:cBhvr>
                                        <p:cTn id="67" dur="1" fill="hold">
                                          <p:stCondLst>
                                            <p:cond delay="0"/>
                                          </p:stCondLst>
                                        </p:cTn>
                                        <p:tgtEl>
                                          <p:spTgt spid="40"/>
                                        </p:tgtEl>
                                        <p:attrNameLst>
                                          <p:attrName>style.visibility</p:attrName>
                                        </p:attrNameLst>
                                      </p:cBhvr>
                                      <p:to>
                                        <p:strVal val="visible"/>
                                      </p:to>
                                    </p:set>
                                    <p:anim calcmode="lin" valueType="num">
                                      <p:cBhvr>
                                        <p:cTn id="68" dur="500" fill="hold"/>
                                        <p:tgtEl>
                                          <p:spTgt spid="40"/>
                                        </p:tgtEl>
                                        <p:attrNameLst>
                                          <p:attrName>ppt_w</p:attrName>
                                        </p:attrNameLst>
                                      </p:cBhvr>
                                      <p:tavLst>
                                        <p:tav tm="0">
                                          <p:val>
                                            <p:fltVal val="0"/>
                                          </p:val>
                                        </p:tav>
                                        <p:tav tm="100000">
                                          <p:val>
                                            <p:strVal val="#ppt_w"/>
                                          </p:val>
                                        </p:tav>
                                      </p:tavLst>
                                    </p:anim>
                                    <p:anim calcmode="lin" valueType="num">
                                      <p:cBhvr>
                                        <p:cTn id="69" dur="500" fill="hold"/>
                                        <p:tgtEl>
                                          <p:spTgt spid="40"/>
                                        </p:tgtEl>
                                        <p:attrNameLst>
                                          <p:attrName>ppt_h</p:attrName>
                                        </p:attrNameLst>
                                      </p:cBhvr>
                                      <p:tavLst>
                                        <p:tav tm="0">
                                          <p:val>
                                            <p:fltVal val="0"/>
                                          </p:val>
                                        </p:tav>
                                        <p:tav tm="100000">
                                          <p:val>
                                            <p:strVal val="#ppt_h"/>
                                          </p:val>
                                        </p:tav>
                                      </p:tavLst>
                                    </p:anim>
                                    <p:animEffect transition="in" filter="fade">
                                      <p:cBhvr>
                                        <p:cTn id="7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People in the office">
            <a:extLst>
              <a:ext uri="{FF2B5EF4-FFF2-40B4-BE49-F238E27FC236}">
                <a16:creationId xmlns:a16="http://schemas.microsoft.com/office/drawing/2014/main" id="{A52F44AF-E7BB-41C0-953F-9F67BDDD47A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9144000" cy="5143500"/>
          </a:xfrm>
        </p:spPr>
      </p:pic>
      <p:sp>
        <p:nvSpPr>
          <p:cNvPr id="8" name="Rectangle 7"/>
          <p:cNvSpPr/>
          <p:nvPr/>
        </p:nvSpPr>
        <p:spPr>
          <a:xfrm>
            <a:off x="0" y="0"/>
            <a:ext cx="5145932" cy="5143500"/>
          </a:xfrm>
          <a:prstGeom prst="rect">
            <a:avLst/>
          </a:prstGeom>
          <a:gradFill flip="none" rotWithShape="1">
            <a:gsLst>
              <a:gs pos="0">
                <a:srgbClr val="000000">
                  <a:alpha val="75000"/>
                </a:srgbClr>
              </a:gs>
              <a:gs pos="47000">
                <a:srgbClr val="000000">
                  <a:alpha val="72000"/>
                </a:srgbClr>
              </a:gs>
              <a:gs pos="100000">
                <a:srgbClr val="000000">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586A16-03BA-F142-827C-C372C297E65F}"/>
              </a:ext>
            </a:extLst>
          </p:cNvPr>
          <p:cNvSpPr>
            <a:spLocks noGrp="1"/>
          </p:cNvSpPr>
          <p:nvPr>
            <p:ph type="title"/>
          </p:nvPr>
        </p:nvSpPr>
        <p:spPr>
          <a:prstGeom prst="rect">
            <a:avLst/>
          </a:prstGeom>
        </p:spPr>
        <p:txBody>
          <a:bodyPr/>
          <a:lstStyle/>
          <a:p>
            <a:r>
              <a:rPr lang="en-US" dirty="0">
                <a:solidFill>
                  <a:schemeClr val="bg1"/>
                </a:solidFill>
              </a:rPr>
              <a:t>Thinking Bigger</a:t>
            </a:r>
          </a:p>
        </p:txBody>
      </p:sp>
      <p:sp>
        <p:nvSpPr>
          <p:cNvPr id="3" name="Text Placeholder 2">
            <a:extLst>
              <a:ext uri="{FF2B5EF4-FFF2-40B4-BE49-F238E27FC236}">
                <a16:creationId xmlns:a16="http://schemas.microsoft.com/office/drawing/2014/main" id="{3926E4A2-6EC8-4747-ABF4-02EEB952A746}"/>
              </a:ext>
            </a:extLst>
          </p:cNvPr>
          <p:cNvSpPr>
            <a:spLocks noGrp="1"/>
          </p:cNvSpPr>
          <p:nvPr>
            <p:ph type="body" sz="quarter" idx="13"/>
          </p:nvPr>
        </p:nvSpPr>
        <p:spPr>
          <a:xfrm>
            <a:off x="376815" y="1092641"/>
            <a:ext cx="3105688" cy="3274097"/>
          </a:xfrm>
        </p:spPr>
        <p:txBody>
          <a:bodyPr/>
          <a:lstStyle/>
          <a:p>
            <a:pPr marL="285750" lvl="1" indent="-285750">
              <a:spcAft>
                <a:spcPts val="1500"/>
              </a:spcAft>
            </a:pPr>
            <a:r>
              <a:rPr lang="en-US" dirty="0">
                <a:solidFill>
                  <a:srgbClr val="FFFFFF"/>
                </a:solidFill>
                <a:ea typeface="Open Sans" panose="020B0606030504020204" pitchFamily="34" charset="0"/>
              </a:rPr>
              <a:t>Inclusion</a:t>
            </a:r>
          </a:p>
          <a:p>
            <a:pPr marL="285750" lvl="1" indent="-285750">
              <a:spcAft>
                <a:spcPts val="1500"/>
              </a:spcAft>
            </a:pPr>
            <a:r>
              <a:rPr lang="en-US" dirty="0">
                <a:solidFill>
                  <a:srgbClr val="FFFFFF"/>
                </a:solidFill>
                <a:ea typeface="Open Sans" panose="020B0606030504020204" pitchFamily="34" charset="0"/>
              </a:rPr>
              <a:t>Sensitive</a:t>
            </a:r>
          </a:p>
          <a:p>
            <a:pPr marL="285750" lvl="1" indent="-285750">
              <a:spcAft>
                <a:spcPts val="1500"/>
              </a:spcAft>
            </a:pPr>
            <a:r>
              <a:rPr lang="en-US" dirty="0">
                <a:solidFill>
                  <a:srgbClr val="FFFFFF"/>
                </a:solidFill>
                <a:ea typeface="Open Sans" panose="020B0606030504020204" pitchFamily="34" charset="0"/>
              </a:rPr>
              <a:t>Stronger Communication</a:t>
            </a:r>
          </a:p>
          <a:p>
            <a:pPr marL="285750" lvl="1" indent="-285750">
              <a:spcAft>
                <a:spcPts val="1500"/>
              </a:spcAft>
            </a:pPr>
            <a:r>
              <a:rPr lang="en-US" dirty="0">
                <a:solidFill>
                  <a:srgbClr val="FFFFFF"/>
                </a:solidFill>
                <a:ea typeface="Open Sans" panose="020B0606030504020204" pitchFamily="34" charset="0"/>
              </a:rPr>
              <a:t>Engagement</a:t>
            </a:r>
          </a:p>
          <a:p>
            <a:pPr marL="285750" lvl="1" indent="-285750">
              <a:spcAft>
                <a:spcPts val="1500"/>
              </a:spcAft>
            </a:pPr>
            <a:r>
              <a:rPr lang="en-US" dirty="0">
                <a:solidFill>
                  <a:srgbClr val="FFFFFF"/>
                </a:solidFill>
                <a:ea typeface="Open Sans" panose="020B0606030504020204" pitchFamily="34" charset="0"/>
              </a:rPr>
              <a:t>Business Alignment</a:t>
            </a:r>
          </a:p>
          <a:p>
            <a:pPr marL="285750" lvl="1" indent="-285750">
              <a:spcAft>
                <a:spcPts val="1500"/>
              </a:spcAft>
            </a:pPr>
            <a:r>
              <a:rPr lang="en-US" dirty="0">
                <a:solidFill>
                  <a:srgbClr val="FFFFFF"/>
                </a:solidFill>
                <a:ea typeface="Open Sans" panose="020B0606030504020204" pitchFamily="34" charset="0"/>
              </a:rPr>
              <a:t>Increased Performance</a:t>
            </a:r>
          </a:p>
          <a:p>
            <a:pPr marL="285750" lvl="1" indent="-285750">
              <a:spcAft>
                <a:spcPts val="1500"/>
              </a:spcAft>
            </a:pPr>
            <a:r>
              <a:rPr lang="en-US" dirty="0">
                <a:solidFill>
                  <a:srgbClr val="FFFFFF"/>
                </a:solidFill>
                <a:ea typeface="Open Sans" panose="020B0606030504020204" pitchFamily="34" charset="0"/>
              </a:rPr>
              <a:t>Commitment</a:t>
            </a:r>
          </a:p>
          <a:p>
            <a:pPr marL="285750" lvl="1" indent="-285750">
              <a:spcAft>
                <a:spcPts val="1500"/>
              </a:spcAft>
            </a:pPr>
            <a:r>
              <a:rPr lang="en-US" dirty="0">
                <a:solidFill>
                  <a:srgbClr val="FFFFFF"/>
                </a:solidFill>
                <a:ea typeface="Open Sans" panose="020B0606030504020204" pitchFamily="34" charset="0"/>
              </a:rPr>
              <a:t>Important Relationships Between Teams and Leaders</a:t>
            </a:r>
          </a:p>
        </p:txBody>
      </p:sp>
    </p:spTree>
    <p:extLst>
      <p:ext uri="{BB962C8B-B14F-4D97-AF65-F5344CB8AC3E}">
        <p14:creationId xmlns:p14="http://schemas.microsoft.com/office/powerpoint/2010/main" val="34932017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770680-30B8-674B-82C8-56C09E480269}"/>
              </a:ext>
            </a:extLst>
          </p:cNvPr>
          <p:cNvSpPr>
            <a:spLocks noGrp="1"/>
          </p:cNvSpPr>
          <p:nvPr>
            <p:ph type="title"/>
          </p:nvPr>
        </p:nvSpPr>
        <p:spPr>
          <a:prstGeom prst="rect">
            <a:avLst/>
          </a:prstGeom>
        </p:spPr>
        <p:txBody>
          <a:bodyPr/>
          <a:lstStyle/>
          <a:p>
            <a:r>
              <a:rPr lang="en-US" dirty="0"/>
              <a:t>In Summary</a:t>
            </a:r>
          </a:p>
        </p:txBody>
      </p:sp>
      <p:sp>
        <p:nvSpPr>
          <p:cNvPr id="6" name="Text Placeholder 5">
            <a:extLst>
              <a:ext uri="{FF2B5EF4-FFF2-40B4-BE49-F238E27FC236}">
                <a16:creationId xmlns:a16="http://schemas.microsoft.com/office/drawing/2014/main" id="{D3DDF688-9EAE-2A42-8492-3C493C6D97E2}"/>
              </a:ext>
            </a:extLst>
          </p:cNvPr>
          <p:cNvSpPr>
            <a:spLocks noGrp="1"/>
          </p:cNvSpPr>
          <p:nvPr>
            <p:ph type="body" sz="quarter" idx="13"/>
          </p:nvPr>
        </p:nvSpPr>
        <p:spPr>
          <a:xfrm>
            <a:off x="376814" y="1078462"/>
            <a:ext cx="4313520" cy="3274097"/>
          </a:xfrm>
          <a:prstGeom prst="rect">
            <a:avLst/>
          </a:prstGeom>
        </p:spPr>
        <p:txBody>
          <a:bodyPr/>
          <a:lstStyle/>
          <a:p>
            <a:pPr marL="274320" lvl="1">
              <a:lnSpc>
                <a:spcPct val="125000"/>
              </a:lnSpc>
            </a:pPr>
            <a:r>
              <a:rPr lang="en-US" dirty="0"/>
              <a:t>Embracing multiculturalism allows for a broader mindset</a:t>
            </a:r>
          </a:p>
          <a:p>
            <a:pPr marL="274320" lvl="1">
              <a:lnSpc>
                <a:spcPct val="125000"/>
              </a:lnSpc>
            </a:pPr>
            <a:r>
              <a:rPr lang="en-US" dirty="0"/>
              <a:t>Understanding Culture and the influence it has on the way people show up and produce outcomes is a huge step up to building trust, strong teams and impactful outcomes</a:t>
            </a:r>
          </a:p>
          <a:p>
            <a:pPr marL="274320" lvl="1">
              <a:lnSpc>
                <a:spcPct val="125000"/>
              </a:lnSpc>
            </a:pPr>
            <a:r>
              <a:rPr lang="en-US" dirty="0"/>
              <a:t>Personal Bias are important to recognize</a:t>
            </a:r>
          </a:p>
          <a:p>
            <a:pPr marL="274320" lvl="1">
              <a:lnSpc>
                <a:spcPct val="125000"/>
              </a:lnSpc>
            </a:pPr>
            <a:r>
              <a:rPr lang="en-US" dirty="0"/>
              <a:t>Global Mindset concepts help deepen your understanding the people you interact with, and or lead. </a:t>
            </a:r>
          </a:p>
        </p:txBody>
      </p:sp>
      <p:pic>
        <p:nvPicPr>
          <p:cNvPr id="9" name="Picture 8">
            <a:extLst>
              <a:ext uri="{FF2B5EF4-FFF2-40B4-BE49-F238E27FC236}">
                <a16:creationId xmlns:a16="http://schemas.microsoft.com/office/drawing/2014/main" id="{B8045BA1-ED8F-4421-8BFC-103F22BAA7F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5261579" y="287522"/>
            <a:ext cx="3508403" cy="4855978"/>
          </a:xfrm>
          <a:prstGeom prst="rect">
            <a:avLst/>
          </a:prstGeom>
        </p:spPr>
      </p:pic>
    </p:spTree>
    <p:extLst>
      <p:ext uri="{BB962C8B-B14F-4D97-AF65-F5344CB8AC3E}">
        <p14:creationId xmlns:p14="http://schemas.microsoft.com/office/powerpoint/2010/main" val="15181372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F7B975C0-4C44-6441-A7BD-929FF87262B5}"/>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p:pic>
      <p:sp>
        <p:nvSpPr>
          <p:cNvPr id="19" name="Rectangle 18">
            <a:extLst>
              <a:ext uri="{FF2B5EF4-FFF2-40B4-BE49-F238E27FC236}">
                <a16:creationId xmlns:a16="http://schemas.microsoft.com/office/drawing/2014/main" id="{737D6247-4988-AB45-809F-FE08B919E821}"/>
              </a:ext>
            </a:extLst>
          </p:cNvPr>
          <p:cNvSpPr/>
          <p:nvPr/>
        </p:nvSpPr>
        <p:spPr>
          <a:xfrm>
            <a:off x="0" y="0"/>
            <a:ext cx="9144000" cy="5143500"/>
          </a:xfrm>
          <a:prstGeom prst="rect">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CA98CB7-93D6-A140-ADF0-3B4E17ED3D40}"/>
              </a:ext>
            </a:extLst>
          </p:cNvPr>
          <p:cNvSpPr txBox="1"/>
          <p:nvPr/>
        </p:nvSpPr>
        <p:spPr>
          <a:xfrm>
            <a:off x="2309503" y="2153213"/>
            <a:ext cx="5740545" cy="861774"/>
          </a:xfrm>
          <a:prstGeom prst="rect">
            <a:avLst/>
          </a:prstGeom>
          <a:noFill/>
        </p:spPr>
        <p:txBody>
          <a:bodyPr wrap="square" rtlCol="0">
            <a:spAutoFit/>
          </a:bodyPr>
          <a:lstStyle/>
          <a:p>
            <a:r>
              <a:rPr lang="en-US" sz="5000" b="1" spc="1000" dirty="0">
                <a:solidFill>
                  <a:schemeClr val="bg1"/>
                </a:solidFill>
                <a:latin typeface="+mj-lt"/>
                <a:ea typeface="Open Sans" panose="020B0606030504020204" pitchFamily="34" charset="0"/>
                <a:cs typeface="Arial" panose="020B0604020202020204" pitchFamily="34" charset="0"/>
              </a:rPr>
              <a:t>QUESTIONS?</a:t>
            </a:r>
          </a:p>
        </p:txBody>
      </p:sp>
      <p:grpSp>
        <p:nvGrpSpPr>
          <p:cNvPr id="6" name="Group 5">
            <a:extLst>
              <a:ext uri="{FF2B5EF4-FFF2-40B4-BE49-F238E27FC236}">
                <a16:creationId xmlns:a16="http://schemas.microsoft.com/office/drawing/2014/main" id="{79DBA131-8B9E-2140-AB52-D761699649CC}"/>
              </a:ext>
            </a:extLst>
          </p:cNvPr>
          <p:cNvGrpSpPr/>
          <p:nvPr/>
        </p:nvGrpSpPr>
        <p:grpSpPr>
          <a:xfrm>
            <a:off x="1940707" y="1766026"/>
            <a:ext cx="1717688" cy="1629474"/>
            <a:chOff x="5580183" y="4525108"/>
            <a:chExt cx="4683576" cy="4443046"/>
          </a:xfrm>
        </p:grpSpPr>
        <p:cxnSp>
          <p:nvCxnSpPr>
            <p:cNvPr id="7" name="Straight Connector 6">
              <a:extLst>
                <a:ext uri="{FF2B5EF4-FFF2-40B4-BE49-F238E27FC236}">
                  <a16:creationId xmlns:a16="http://schemas.microsoft.com/office/drawing/2014/main" id="{B3E670F1-B0D4-4F44-B345-A05D71E2869A}"/>
                </a:ext>
              </a:extLst>
            </p:cNvPr>
            <p:cNvCxnSpPr/>
            <p:nvPr/>
          </p:nvCxnSpPr>
          <p:spPr>
            <a:xfrm>
              <a:off x="5580183" y="8944708"/>
              <a:ext cx="46835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52AC0F-E268-A342-A744-7EB9D92A767E}"/>
                </a:ext>
              </a:extLst>
            </p:cNvPr>
            <p:cNvCxnSpPr/>
            <p:nvPr/>
          </p:nvCxnSpPr>
          <p:spPr>
            <a:xfrm flipV="1">
              <a:off x="10263759" y="7716127"/>
              <a:ext cx="0" cy="1252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569B829-FB62-624B-8ECC-B87A55FD7D3D}"/>
                </a:ext>
              </a:extLst>
            </p:cNvPr>
            <p:cNvCxnSpPr/>
            <p:nvPr/>
          </p:nvCxnSpPr>
          <p:spPr>
            <a:xfrm>
              <a:off x="5580183" y="4548554"/>
              <a:ext cx="46835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F96EB35-4B9B-9343-8797-F770D312EA45}"/>
                </a:ext>
              </a:extLst>
            </p:cNvPr>
            <p:cNvCxnSpPr/>
            <p:nvPr/>
          </p:nvCxnSpPr>
          <p:spPr>
            <a:xfrm flipV="1">
              <a:off x="5603629" y="4525108"/>
              <a:ext cx="0" cy="4419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AE75DA-24AA-2C45-96CB-930B30DDE8EF}"/>
                </a:ext>
              </a:extLst>
            </p:cNvPr>
            <p:cNvCxnSpPr/>
            <p:nvPr/>
          </p:nvCxnSpPr>
          <p:spPr>
            <a:xfrm flipV="1">
              <a:off x="10263759" y="4525108"/>
              <a:ext cx="0" cy="1252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65995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5" name="Google Shape;76;p14">
            <a:extLst>
              <a:ext uri="{FF2B5EF4-FFF2-40B4-BE49-F238E27FC236}">
                <a16:creationId xmlns:a16="http://schemas.microsoft.com/office/drawing/2014/main" id="{5B0A978A-2BD4-9045-BE5D-73C274369B93}"/>
              </a:ext>
            </a:extLst>
          </p:cNvPr>
          <p:cNvSpPr txBox="1">
            <a:spLocks/>
          </p:cNvSpPr>
          <p:nvPr/>
        </p:nvSpPr>
        <p:spPr>
          <a:xfrm>
            <a:off x="458497" y="1830043"/>
            <a:ext cx="4193017" cy="1483415"/>
          </a:xfrm>
          <a:prstGeom prst="rect">
            <a:avLst/>
          </a:prstGeom>
        </p:spPr>
        <p:txBody>
          <a:bodyPr spcFirstLastPara="1" vert="horz" wrap="square" lIns="91425" tIns="91425" rIns="91425" bIns="91425" rtlCol="0" anchor="b" anchorCtr="0">
            <a:noAutofit/>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pPr>
              <a:lnSpc>
                <a:spcPts val="4400"/>
              </a:lnSpc>
            </a:pPr>
            <a:r>
              <a:rPr lang="en-US" sz="4400" b="1" dirty="0">
                <a:solidFill>
                  <a:schemeClr val="bg1"/>
                </a:solidFill>
                <a:latin typeface="+mj-lt"/>
              </a:rPr>
              <a:t>Thank you</a:t>
            </a:r>
            <a:br>
              <a:rPr lang="en-US" sz="4400" b="1" dirty="0">
                <a:solidFill>
                  <a:schemeClr val="bg1"/>
                </a:solidFill>
                <a:latin typeface="+mj-lt"/>
              </a:rPr>
            </a:br>
            <a:r>
              <a:rPr lang="en-US" sz="4400" b="1" dirty="0">
                <a:solidFill>
                  <a:schemeClr val="bg1"/>
                </a:solidFill>
                <a:latin typeface="+mj-lt"/>
              </a:rPr>
              <a:t>for your time.</a:t>
            </a:r>
            <a:endParaRPr lang="en-US" sz="2000" b="1" dirty="0">
              <a:solidFill>
                <a:schemeClr val="bg1"/>
              </a:solidFill>
              <a:latin typeface="+mj-lt"/>
            </a:endParaRPr>
          </a:p>
        </p:txBody>
      </p:sp>
    </p:spTree>
    <p:custDataLst>
      <p:tags r:id="rId1"/>
    </p:custDataLst>
    <p:extLst>
      <p:ext uri="{BB962C8B-B14F-4D97-AF65-F5344CB8AC3E}">
        <p14:creationId xmlns:p14="http://schemas.microsoft.com/office/powerpoint/2010/main" val="4222781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n wearing white shirt and yellow sweater">
            <a:extLst>
              <a:ext uri="{FF2B5EF4-FFF2-40B4-BE49-F238E27FC236}">
                <a16:creationId xmlns:a16="http://schemas.microsoft.com/office/drawing/2014/main" id="{1F4A4E65-7A4F-4032-81B7-079F972B6CB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4184998" y="616688"/>
            <a:ext cx="4285875" cy="4526811"/>
          </a:xfrm>
          <a:prstGeom prst="rect">
            <a:avLst/>
          </a:prstGeom>
        </p:spPr>
      </p:pic>
      <p:sp>
        <p:nvSpPr>
          <p:cNvPr id="7" name="Text Placeholder 6">
            <a:extLst>
              <a:ext uri="{FF2B5EF4-FFF2-40B4-BE49-F238E27FC236}">
                <a16:creationId xmlns:a16="http://schemas.microsoft.com/office/drawing/2014/main" id="{18FC695C-889D-0547-8855-DD874790D6D8}"/>
              </a:ext>
            </a:extLst>
          </p:cNvPr>
          <p:cNvSpPr>
            <a:spLocks noGrp="1"/>
          </p:cNvSpPr>
          <p:nvPr>
            <p:ph type="body" sz="quarter" idx="12"/>
          </p:nvPr>
        </p:nvSpPr>
        <p:spPr>
          <a:xfrm>
            <a:off x="780852" y="710454"/>
            <a:ext cx="3642291" cy="3274097"/>
          </a:xfrm>
        </p:spPr>
        <p:txBody>
          <a:bodyPr/>
          <a:lstStyle/>
          <a:p>
            <a:r>
              <a:rPr lang="en-US" sz="4400" b="1" spc="100" dirty="0"/>
              <a:t>What makes you who you are?</a:t>
            </a:r>
          </a:p>
        </p:txBody>
      </p:sp>
    </p:spTree>
    <p:custDataLst>
      <p:tags r:id="rId1"/>
    </p:custDataLst>
    <p:extLst>
      <p:ext uri="{BB962C8B-B14F-4D97-AF65-F5344CB8AC3E}">
        <p14:creationId xmlns:p14="http://schemas.microsoft.com/office/powerpoint/2010/main" val="13039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ECD90B5-1419-AB47-B352-DEC91945849A}"/>
              </a:ext>
            </a:extLst>
          </p:cNvPr>
          <p:cNvSpPr>
            <a:spLocks noGrp="1"/>
          </p:cNvSpPr>
          <p:nvPr>
            <p:ph type="body" sz="quarter" idx="13"/>
          </p:nvPr>
        </p:nvSpPr>
        <p:spPr>
          <a:xfrm>
            <a:off x="654074" y="3951697"/>
            <a:ext cx="2115559" cy="461665"/>
          </a:xfrm>
        </p:spPr>
        <p:txBody>
          <a:bodyPr wrap="square">
            <a:spAutoFit/>
          </a:bodyPr>
          <a:lstStyle/>
          <a:p>
            <a:r>
              <a:rPr lang="en-US" dirty="0"/>
              <a:t>How to use global mindset concepts in local leadership.</a:t>
            </a:r>
          </a:p>
        </p:txBody>
      </p:sp>
      <p:sp>
        <p:nvSpPr>
          <p:cNvPr id="8" name="Text Placeholder 7">
            <a:extLst>
              <a:ext uri="{FF2B5EF4-FFF2-40B4-BE49-F238E27FC236}">
                <a16:creationId xmlns:a16="http://schemas.microsoft.com/office/drawing/2014/main" id="{56D47892-6E58-164F-BC76-6F16B9F911A5}"/>
              </a:ext>
            </a:extLst>
          </p:cNvPr>
          <p:cNvSpPr>
            <a:spLocks noGrp="1"/>
          </p:cNvSpPr>
          <p:nvPr>
            <p:ph type="body" sz="quarter" idx="15"/>
          </p:nvPr>
        </p:nvSpPr>
        <p:spPr>
          <a:xfrm>
            <a:off x="3404702" y="3951697"/>
            <a:ext cx="2381079" cy="461665"/>
          </a:xfrm>
        </p:spPr>
        <p:txBody>
          <a:bodyPr>
            <a:spAutoFit/>
          </a:bodyPr>
          <a:lstStyle/>
          <a:p>
            <a:r>
              <a:rPr lang="en-US" dirty="0"/>
              <a:t>How to build trust, confidence and cultural awareness</a:t>
            </a:r>
          </a:p>
        </p:txBody>
      </p:sp>
      <p:sp>
        <p:nvSpPr>
          <p:cNvPr id="3" name="Text Placeholder 2"/>
          <p:cNvSpPr>
            <a:spLocks noGrp="1"/>
          </p:cNvSpPr>
          <p:nvPr>
            <p:ph type="body" sz="quarter" idx="12"/>
          </p:nvPr>
        </p:nvSpPr>
        <p:spPr>
          <a:xfrm>
            <a:off x="507384" y="962592"/>
            <a:ext cx="7874049" cy="1168920"/>
          </a:xfrm>
          <a:prstGeom prst="rect">
            <a:avLst/>
          </a:prstGeom>
        </p:spPr>
        <p:txBody>
          <a:bodyPr/>
          <a:lstStyle/>
          <a:p>
            <a:pPr>
              <a:lnSpc>
                <a:spcPct val="150000"/>
              </a:lnSpc>
            </a:pPr>
            <a:r>
              <a:rPr lang="en-US" dirty="0"/>
              <a:t>We are going to examine cultural concepts which will enable you to be more effective and set you up for success wherever you are brave enough to embark on a working adventure or leading a team! We will also explore global mindsets and how to thrive in or lead a multicultural team.</a:t>
            </a:r>
          </a:p>
        </p:txBody>
      </p:sp>
      <p:sp>
        <p:nvSpPr>
          <p:cNvPr id="9" name="Text Placeholder 8">
            <a:extLst>
              <a:ext uri="{FF2B5EF4-FFF2-40B4-BE49-F238E27FC236}">
                <a16:creationId xmlns:a16="http://schemas.microsoft.com/office/drawing/2014/main" id="{DE2E9D17-3F83-2846-B0D4-B99206C1C925}"/>
              </a:ext>
            </a:extLst>
          </p:cNvPr>
          <p:cNvSpPr>
            <a:spLocks noGrp="1"/>
          </p:cNvSpPr>
          <p:nvPr>
            <p:ph type="body" sz="quarter" idx="16"/>
          </p:nvPr>
        </p:nvSpPr>
        <p:spPr>
          <a:xfrm>
            <a:off x="6288089" y="3951697"/>
            <a:ext cx="2381079" cy="276999"/>
          </a:xfrm>
        </p:spPr>
        <p:txBody>
          <a:bodyPr>
            <a:spAutoFit/>
          </a:bodyPr>
          <a:lstStyle/>
          <a:p>
            <a:r>
              <a:rPr lang="en-US" dirty="0">
                <a:latin typeface="Arial" panose="020B0604020202020204" pitchFamily="34" charset="0"/>
                <a:cs typeface="Arial" panose="020B0604020202020204" pitchFamily="34" charset="0"/>
              </a:rPr>
              <a:t>Tools for shaping team culture</a:t>
            </a:r>
          </a:p>
        </p:txBody>
      </p:sp>
      <p:sp>
        <p:nvSpPr>
          <p:cNvPr id="2" name="Title 1">
            <a:extLst>
              <a:ext uri="{FF2B5EF4-FFF2-40B4-BE49-F238E27FC236}">
                <a16:creationId xmlns:a16="http://schemas.microsoft.com/office/drawing/2014/main" id="{301E6D4F-AF4C-D24D-A92A-7B0144E8219D}"/>
              </a:ext>
            </a:extLst>
          </p:cNvPr>
          <p:cNvSpPr>
            <a:spLocks noGrp="1"/>
          </p:cNvSpPr>
          <p:nvPr>
            <p:ph type="title"/>
          </p:nvPr>
        </p:nvSpPr>
        <p:spPr>
          <a:xfrm>
            <a:off x="507384" y="287522"/>
            <a:ext cx="6636382" cy="369054"/>
          </a:xfrm>
        </p:spPr>
        <p:txBody>
          <a:bodyPr/>
          <a:lstStyle/>
          <a:p>
            <a:r>
              <a:rPr lang="en-US" dirty="0"/>
              <a:t>Today’s Topic and Learning Outcomes</a:t>
            </a:r>
          </a:p>
        </p:txBody>
      </p:sp>
      <p:pic>
        <p:nvPicPr>
          <p:cNvPr id="6" name="Graphic 5" descr="Badge Tick outline">
            <a:extLst>
              <a:ext uri="{FF2B5EF4-FFF2-40B4-BE49-F238E27FC236}">
                <a16:creationId xmlns:a16="http://schemas.microsoft.com/office/drawing/2014/main" id="{BB04CEFC-266C-4A4F-8459-E0C621CDFD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03605" y="3028394"/>
            <a:ext cx="783272" cy="783272"/>
          </a:xfrm>
          <a:prstGeom prst="rect">
            <a:avLst/>
          </a:prstGeom>
        </p:spPr>
      </p:pic>
      <p:pic>
        <p:nvPicPr>
          <p:cNvPr id="15" name="Graphic 14" descr="World outline">
            <a:extLst>
              <a:ext uri="{FF2B5EF4-FFF2-40B4-BE49-F238E27FC236}">
                <a16:creationId xmlns:a16="http://schemas.microsoft.com/office/drawing/2014/main" id="{0257249A-4E9C-4C4D-B3E1-9DEB793919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20218" y="3046200"/>
            <a:ext cx="783272" cy="783272"/>
          </a:xfrm>
          <a:prstGeom prst="rect">
            <a:avLst/>
          </a:prstGeom>
        </p:spPr>
      </p:pic>
      <p:pic>
        <p:nvPicPr>
          <p:cNvPr id="17" name="Graphic 16" descr="Tools outline">
            <a:extLst>
              <a:ext uri="{FF2B5EF4-FFF2-40B4-BE49-F238E27FC236}">
                <a16:creationId xmlns:a16="http://schemas.microsoft.com/office/drawing/2014/main" id="{63C2736D-B0E7-4A61-946D-7EE7D9A3697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86992" y="3124490"/>
            <a:ext cx="726498" cy="726498"/>
          </a:xfrm>
          <a:prstGeom prst="rect">
            <a:avLst/>
          </a:prstGeom>
        </p:spPr>
      </p:pic>
    </p:spTree>
    <p:custDataLst>
      <p:tags r:id="rId1"/>
    </p:custDataLst>
    <p:extLst>
      <p:ext uri="{BB962C8B-B14F-4D97-AF65-F5344CB8AC3E}">
        <p14:creationId xmlns:p14="http://schemas.microsoft.com/office/powerpoint/2010/main" val="137186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092DE8-BD17-6A4E-A96B-1216C37B2D1B}"/>
              </a:ext>
            </a:extLst>
          </p:cNvPr>
          <p:cNvPicPr>
            <a:picLocks noChangeAspect="1"/>
          </p:cNvPicPr>
          <p:nvPr/>
        </p:nvPicPr>
        <p:blipFill rotWithShape="1">
          <a:blip r:embed="rId3" cstate="print">
            <a:alphaModFix amt="4000"/>
            <a:extLst>
              <a:ext uri="{28A0092B-C50C-407E-A947-70E740481C1C}">
                <a14:useLocalDpi xmlns:a14="http://schemas.microsoft.com/office/drawing/2010/main"/>
              </a:ext>
            </a:extLst>
          </a:blip>
          <a:srcRect r="-3"/>
          <a:stretch/>
        </p:blipFill>
        <p:spPr>
          <a:xfrm>
            <a:off x="0" y="8114"/>
            <a:ext cx="2764061" cy="5135386"/>
          </a:xfrm>
          <a:prstGeom prst="rect">
            <a:avLst/>
          </a:prstGeom>
        </p:spPr>
      </p:pic>
      <p:pic>
        <p:nvPicPr>
          <p:cNvPr id="17" name="Picture Placeholder 16">
            <a:extLst>
              <a:ext uri="{FF2B5EF4-FFF2-40B4-BE49-F238E27FC236}">
                <a16:creationId xmlns:a16="http://schemas.microsoft.com/office/drawing/2014/main" id="{0DCD18A6-EB0E-1845-BC7B-0EF0B3D9BF1A}"/>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a:ext>
            </a:extLst>
          </a:blip>
          <a:srcRect/>
          <a:stretch/>
        </p:blipFill>
        <p:spPr>
          <a:xfrm>
            <a:off x="5086067" y="0"/>
            <a:ext cx="4057933" cy="5143500"/>
          </a:xfrm>
        </p:spPr>
      </p:pic>
      <p:sp>
        <p:nvSpPr>
          <p:cNvPr id="3" name="Title 2">
            <a:extLst>
              <a:ext uri="{FF2B5EF4-FFF2-40B4-BE49-F238E27FC236}">
                <a16:creationId xmlns:a16="http://schemas.microsoft.com/office/drawing/2014/main" id="{D705BEC8-C78E-A941-9072-A51FF77D09B4}"/>
              </a:ext>
            </a:extLst>
          </p:cNvPr>
          <p:cNvSpPr>
            <a:spLocks noGrp="1"/>
          </p:cNvSpPr>
          <p:nvPr>
            <p:ph type="title"/>
          </p:nvPr>
        </p:nvSpPr>
        <p:spPr>
          <a:xfrm>
            <a:off x="696854" y="317502"/>
            <a:ext cx="4753988" cy="369054"/>
          </a:xfrm>
          <a:prstGeom prst="rect">
            <a:avLst/>
          </a:prstGeom>
        </p:spPr>
        <p:txBody>
          <a:bodyPr/>
          <a:lstStyle/>
          <a:p>
            <a:r>
              <a:rPr lang="en-US" dirty="0"/>
              <a:t>Today’s Agenda</a:t>
            </a:r>
          </a:p>
        </p:txBody>
      </p:sp>
      <p:sp>
        <p:nvSpPr>
          <p:cNvPr id="4" name="Text Placeholder 3">
            <a:extLst>
              <a:ext uri="{FF2B5EF4-FFF2-40B4-BE49-F238E27FC236}">
                <a16:creationId xmlns:a16="http://schemas.microsoft.com/office/drawing/2014/main" id="{3260ACCA-63DF-A54E-9018-F104C6BB6699}"/>
              </a:ext>
            </a:extLst>
          </p:cNvPr>
          <p:cNvSpPr>
            <a:spLocks noGrp="1"/>
          </p:cNvSpPr>
          <p:nvPr>
            <p:ph type="body" sz="quarter" idx="14"/>
          </p:nvPr>
        </p:nvSpPr>
        <p:spPr>
          <a:xfrm>
            <a:off x="696854" y="995945"/>
            <a:ext cx="3955343" cy="3584176"/>
          </a:xfrm>
        </p:spPr>
        <p:txBody>
          <a:bodyPr anchor="ctr"/>
          <a:lstStyle/>
          <a:p>
            <a:pPr>
              <a:lnSpc>
                <a:spcPct val="200000"/>
              </a:lnSpc>
            </a:pPr>
            <a:r>
              <a:rPr lang="en-US" sz="1800" b="1" dirty="0">
                <a:solidFill>
                  <a:schemeClr val="accent1"/>
                </a:solidFill>
              </a:rPr>
              <a:t>01.</a:t>
            </a:r>
            <a:r>
              <a:rPr lang="en-US" sz="1800" dirty="0"/>
              <a:t> Definitions and Concepts</a:t>
            </a:r>
          </a:p>
          <a:p>
            <a:pPr>
              <a:lnSpc>
                <a:spcPct val="200000"/>
              </a:lnSpc>
            </a:pPr>
            <a:r>
              <a:rPr lang="en-US" sz="1800" b="1" dirty="0">
                <a:solidFill>
                  <a:schemeClr val="accent1"/>
                </a:solidFill>
              </a:rPr>
              <a:t>02.</a:t>
            </a:r>
            <a:r>
              <a:rPr lang="en-US" sz="1800" dirty="0"/>
              <a:t> Global Mindsets</a:t>
            </a:r>
          </a:p>
          <a:p>
            <a:pPr>
              <a:lnSpc>
                <a:spcPct val="200000"/>
              </a:lnSpc>
            </a:pPr>
            <a:r>
              <a:rPr lang="en-US" sz="1800" b="1" dirty="0">
                <a:solidFill>
                  <a:schemeClr val="accent1"/>
                </a:solidFill>
              </a:rPr>
              <a:t>03.</a:t>
            </a:r>
            <a:r>
              <a:rPr lang="en-US" sz="1800" dirty="0"/>
              <a:t> Building Trust</a:t>
            </a:r>
          </a:p>
          <a:p>
            <a:pPr>
              <a:lnSpc>
                <a:spcPct val="200000"/>
              </a:lnSpc>
            </a:pPr>
            <a:r>
              <a:rPr lang="en-US" sz="1800" b="1" dirty="0">
                <a:solidFill>
                  <a:schemeClr val="accent1"/>
                </a:solidFill>
              </a:rPr>
              <a:t>04.</a:t>
            </a:r>
            <a:r>
              <a:rPr lang="en-US" sz="1800" dirty="0"/>
              <a:t> Shaping Team Culture</a:t>
            </a:r>
          </a:p>
        </p:txBody>
      </p:sp>
      <p:sp>
        <p:nvSpPr>
          <p:cNvPr id="16" name="Rectangle 15">
            <a:extLst>
              <a:ext uri="{FF2B5EF4-FFF2-40B4-BE49-F238E27FC236}">
                <a16:creationId xmlns:a16="http://schemas.microsoft.com/office/drawing/2014/main" id="{27DFD3B6-A42C-A64A-A172-AB5C77A56046}"/>
              </a:ext>
            </a:extLst>
          </p:cNvPr>
          <p:cNvSpPr/>
          <p:nvPr/>
        </p:nvSpPr>
        <p:spPr>
          <a:xfrm>
            <a:off x="93350" y="4817805"/>
            <a:ext cx="1659638" cy="236668"/>
          </a:xfrm>
          <a:prstGeom prst="rect">
            <a:avLst/>
          </a:prstGeom>
        </p:spPr>
        <p:txBody>
          <a:bodyPr wrap="square">
            <a:spAutoFit/>
          </a:bodyPr>
          <a:lstStyle/>
          <a:p>
            <a:pPr>
              <a:lnSpc>
                <a:spcPct val="150000"/>
              </a:lnSpc>
            </a:pPr>
            <a:r>
              <a:rPr lang="en-US" sz="700" dirty="0">
                <a:solidFill>
                  <a:srgbClr val="808184"/>
                </a:solidFill>
                <a:latin typeface="Open Sans Light"/>
                <a:cs typeface="Open Sans Light"/>
              </a:rPr>
              <a:t>© 2022 Vensure Employer Services</a:t>
            </a:r>
          </a:p>
        </p:txBody>
      </p:sp>
    </p:spTree>
    <p:custDataLst>
      <p:tags r:id="rId1"/>
    </p:custDataLst>
    <p:extLst>
      <p:ext uri="{BB962C8B-B14F-4D97-AF65-F5344CB8AC3E}">
        <p14:creationId xmlns:p14="http://schemas.microsoft.com/office/powerpoint/2010/main" val="2551208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in a room&#10;&#10;Description automatically generated with medium confidence">
            <a:extLst>
              <a:ext uri="{FF2B5EF4-FFF2-40B4-BE49-F238E27FC236}">
                <a16:creationId xmlns:a16="http://schemas.microsoft.com/office/drawing/2014/main" id="{DD6B6A15-32C7-411E-AD56-2F2625467627}"/>
              </a:ext>
            </a:extLst>
          </p:cNvPr>
          <p:cNvPicPr>
            <a:picLocks noGrp="1" noChangeAspect="1"/>
          </p:cNvPicPr>
          <p:nvPr>
            <p:ph type="pic" sz="quarter" idx="10"/>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p:pic>
      <p:sp>
        <p:nvSpPr>
          <p:cNvPr id="19" name="Rectangle 18">
            <a:extLst>
              <a:ext uri="{FF2B5EF4-FFF2-40B4-BE49-F238E27FC236}">
                <a16:creationId xmlns:a16="http://schemas.microsoft.com/office/drawing/2014/main" id="{737D6247-4988-AB45-809F-FE08B919E821}"/>
              </a:ext>
            </a:extLst>
          </p:cNvPr>
          <p:cNvSpPr/>
          <p:nvPr/>
        </p:nvSpPr>
        <p:spPr>
          <a:xfrm>
            <a:off x="0" y="0"/>
            <a:ext cx="9144000" cy="5143500"/>
          </a:xfrm>
          <a:prstGeom prst="rect">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66723" y="3309950"/>
            <a:ext cx="4966514" cy="1420534"/>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90000"/>
              </a:lnSpc>
            </a:pPr>
            <a:r>
              <a:rPr lang="en-US" sz="4500" dirty="0">
                <a:solidFill>
                  <a:schemeClr val="bg1"/>
                </a:solidFill>
                <a:latin typeface="+mj-lt"/>
                <a:cs typeface="Arial" panose="020B0604020202020204" pitchFamily="34" charset="0"/>
              </a:rPr>
              <a:t>Definitions and Concepts</a:t>
            </a:r>
          </a:p>
        </p:txBody>
      </p:sp>
    </p:spTree>
    <p:custDataLst>
      <p:tags r:id="rId1"/>
    </p:custDataLst>
    <p:extLst>
      <p:ext uri="{BB962C8B-B14F-4D97-AF65-F5344CB8AC3E}">
        <p14:creationId xmlns:p14="http://schemas.microsoft.com/office/powerpoint/2010/main" val="32767757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ES PowerPoint Theme">
  <a:themeElements>
    <a:clrScheme name="Custom 2">
      <a:dk1>
        <a:srgbClr val="000000"/>
      </a:dk1>
      <a:lt1>
        <a:srgbClr val="FFFFFF"/>
      </a:lt1>
      <a:dk2>
        <a:srgbClr val="6C6E70"/>
      </a:dk2>
      <a:lt2>
        <a:srgbClr val="F1F1F2"/>
      </a:lt2>
      <a:accent1>
        <a:srgbClr val="E05106"/>
      </a:accent1>
      <a:accent2>
        <a:srgbClr val="FF6D22"/>
      </a:accent2>
      <a:accent3>
        <a:srgbClr val="00A5B5"/>
      </a:accent3>
      <a:accent4>
        <a:srgbClr val="69BE28"/>
      </a:accent4>
      <a:accent5>
        <a:srgbClr val="3B0083"/>
      </a:accent5>
      <a:accent6>
        <a:srgbClr val="EA5083"/>
      </a:accent6>
      <a:hlink>
        <a:srgbClr val="00A5B5"/>
      </a:hlink>
      <a:folHlink>
        <a:srgbClr val="6C6E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VES PowerPoint Theme">
  <a:themeElements>
    <a:clrScheme name="Custom 2">
      <a:dk1>
        <a:srgbClr val="000000"/>
      </a:dk1>
      <a:lt1>
        <a:srgbClr val="FFFFFF"/>
      </a:lt1>
      <a:dk2>
        <a:srgbClr val="6C6E70"/>
      </a:dk2>
      <a:lt2>
        <a:srgbClr val="F1F1F2"/>
      </a:lt2>
      <a:accent1>
        <a:srgbClr val="E05106"/>
      </a:accent1>
      <a:accent2>
        <a:srgbClr val="FF6D22"/>
      </a:accent2>
      <a:accent3>
        <a:srgbClr val="00A5B5"/>
      </a:accent3>
      <a:accent4>
        <a:srgbClr val="69BE28"/>
      </a:accent4>
      <a:accent5>
        <a:srgbClr val="3B0083"/>
      </a:accent5>
      <a:accent6>
        <a:srgbClr val="EA5083"/>
      </a:accent6>
      <a:hlink>
        <a:srgbClr val="00A5B5"/>
      </a:hlink>
      <a:folHlink>
        <a:srgbClr val="6C6E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13553</TotalTime>
  <Words>3199</Words>
  <Application>Microsoft Office PowerPoint</Application>
  <PresentationFormat>On-screen Show (16:9)</PresentationFormat>
  <Paragraphs>369</Paragraphs>
  <Slides>58</Slides>
  <Notes>49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58</vt:i4>
      </vt:variant>
    </vt:vector>
  </HeadingPairs>
  <TitlesOfParts>
    <vt:vector size="70" baseType="lpstr">
      <vt:lpstr>Arial</vt:lpstr>
      <vt:lpstr>Avenir LT Std 45 Book</vt:lpstr>
      <vt:lpstr>Calibri</vt:lpstr>
      <vt:lpstr>Lato Light</vt:lpstr>
      <vt:lpstr>Merriweather Regular</vt:lpstr>
      <vt:lpstr>Open Sans Light</vt:lpstr>
      <vt:lpstr>proxima-nova</vt:lpstr>
      <vt:lpstr>Public Sans</vt:lpstr>
      <vt:lpstr>System Font Regular</vt:lpstr>
      <vt:lpstr>Zapf Dingbats</vt:lpstr>
      <vt:lpstr>VES PowerPoint Theme</vt:lpstr>
      <vt:lpstr>VES PowerPoint Theme</vt:lpstr>
      <vt:lpstr>PowerPoint Presentation</vt:lpstr>
      <vt:lpstr>PowerPoint Presentation</vt:lpstr>
      <vt:lpstr>PowerPoint Presentation</vt:lpstr>
      <vt:lpstr>PowerPoint Presentation</vt:lpstr>
      <vt:lpstr>PowerPoint Presentation</vt:lpstr>
      <vt:lpstr>PowerPoint Presentation</vt:lpstr>
      <vt:lpstr>Today’s Topic and Learning Outcomes</vt:lpstr>
      <vt:lpstr>Today’s Agenda</vt:lpstr>
      <vt:lpstr>PowerPoint Presentation</vt:lpstr>
      <vt:lpstr>PowerPoint Presentation</vt:lpstr>
      <vt:lpstr>PowerPoint Presentation</vt:lpstr>
      <vt:lpstr>Cultural Influence</vt:lpstr>
      <vt:lpstr>PowerPoint Presentation</vt:lpstr>
      <vt:lpstr>Cultural Awareness</vt:lpstr>
      <vt:lpstr>Cultural Identification</vt:lpstr>
      <vt:lpstr>Ethnocentrism</vt:lpstr>
      <vt:lpstr>B I A S</vt:lpstr>
      <vt:lpstr>STEROTYPE</vt:lpstr>
      <vt:lpstr>GROUP THINK</vt:lpstr>
      <vt:lpstr>Weaving It All Together</vt:lpstr>
      <vt:lpstr>PowerPoint Presentation</vt:lpstr>
      <vt:lpstr>PowerPoint Presentation</vt:lpstr>
      <vt:lpstr>PowerPoint Presentation</vt:lpstr>
      <vt:lpstr>PowerPoint Presentation</vt:lpstr>
      <vt:lpstr>Global Mindset</vt:lpstr>
      <vt:lpstr>Global Mindset</vt:lpstr>
      <vt:lpstr>Intellectual Capital</vt:lpstr>
      <vt:lpstr>Intellectual Capital</vt:lpstr>
      <vt:lpstr>Intellectual Capital</vt:lpstr>
      <vt:lpstr>Intellectual Capital</vt:lpstr>
      <vt:lpstr>Psychological Capital</vt:lpstr>
      <vt:lpstr>Psychological Capital</vt:lpstr>
      <vt:lpstr>Psychological Capital</vt:lpstr>
      <vt:lpstr>Psychological Capital</vt:lpstr>
      <vt:lpstr>Social Capital</vt:lpstr>
      <vt:lpstr>Social Capital</vt:lpstr>
      <vt:lpstr>Social Capital</vt:lpstr>
      <vt:lpstr>Social Capital</vt:lpstr>
      <vt:lpstr>Weaving It All Together</vt:lpstr>
      <vt:lpstr>PowerPoint Presentation</vt:lpstr>
      <vt:lpstr>PowerPoint Presentation</vt:lpstr>
      <vt:lpstr>PowerPoint Presentation</vt:lpstr>
      <vt:lpstr>Idea 1</vt:lpstr>
      <vt:lpstr>PowerPoint Presentation</vt:lpstr>
      <vt:lpstr>Idea 2</vt:lpstr>
      <vt:lpstr>Idea 3</vt:lpstr>
      <vt:lpstr>Idea 4</vt:lpstr>
      <vt:lpstr>Idea 3</vt:lpstr>
      <vt:lpstr>PowerPoint Presentation</vt:lpstr>
      <vt:lpstr>Difference in Cultures</vt:lpstr>
      <vt:lpstr>Culture Informs Values and Influences Practice</vt:lpstr>
      <vt:lpstr>PowerPoint Presentation</vt:lpstr>
      <vt:lpstr>Elements of Strong Team Culture</vt:lpstr>
      <vt:lpstr>PowerPoint Presentation</vt:lpstr>
      <vt:lpstr>Thinking Bigger</vt:lpstr>
      <vt:lpstr>In Summary</vt:lpstr>
      <vt:lpstr>PowerPoint Presentation</vt:lpstr>
      <vt:lpstr>PowerPoint Presentation</vt:lpstr>
    </vt:vector>
  </TitlesOfParts>
  <Company>Avitus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Brock Kirschenmann</dc:creator>
  <cp:lastModifiedBy>Alba Pabon</cp:lastModifiedBy>
  <cp:revision>637</cp:revision>
  <cp:lastPrinted>2017-12-06T18:27:10Z</cp:lastPrinted>
  <dcterms:created xsi:type="dcterms:W3CDTF">2017-09-26T18:05:46Z</dcterms:created>
  <dcterms:modified xsi:type="dcterms:W3CDTF">2022-08-10T17:14:06Z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5C7A3BC9-901F-4D12-9566-069648710CD8</vt:lpwstr>
  </property>
  <property fmtid="{D5CDD505-2E9C-101B-9397-08002B2CF9AE}" pid="3" name="ArticulatePath">
    <vt:lpwstr>VES Thinking Bigger - Embracing a Multicultural Mindset 20220810</vt:lpwstr>
  </property>
</Properties>
</file>